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47"/>
  </p:notesMasterIdLst>
  <p:sldIdLst>
    <p:sldId id="256" r:id="rId5"/>
    <p:sldId id="266" r:id="rId6"/>
    <p:sldId id="339" r:id="rId7"/>
    <p:sldId id="340" r:id="rId8"/>
    <p:sldId id="341" r:id="rId9"/>
    <p:sldId id="258" r:id="rId10"/>
    <p:sldId id="333" r:id="rId11"/>
    <p:sldId id="348" r:id="rId12"/>
    <p:sldId id="298" r:id="rId13"/>
    <p:sldId id="295" r:id="rId14"/>
    <p:sldId id="264" r:id="rId15"/>
    <p:sldId id="271" r:id="rId16"/>
    <p:sldId id="342" r:id="rId17"/>
    <p:sldId id="294" r:id="rId18"/>
    <p:sldId id="343" r:id="rId19"/>
    <p:sldId id="290" r:id="rId20"/>
    <p:sldId id="336" r:id="rId21"/>
    <p:sldId id="322" r:id="rId22"/>
    <p:sldId id="269" r:id="rId23"/>
    <p:sldId id="288" r:id="rId24"/>
    <p:sldId id="289" r:id="rId25"/>
    <p:sldId id="317" r:id="rId26"/>
    <p:sldId id="325" r:id="rId27"/>
    <p:sldId id="331" r:id="rId28"/>
    <p:sldId id="344" r:id="rId29"/>
    <p:sldId id="329" r:id="rId30"/>
    <p:sldId id="314" r:id="rId31"/>
    <p:sldId id="313" r:id="rId32"/>
    <p:sldId id="327" r:id="rId33"/>
    <p:sldId id="270" r:id="rId34"/>
    <p:sldId id="307" r:id="rId35"/>
    <p:sldId id="308" r:id="rId36"/>
    <p:sldId id="280" r:id="rId37"/>
    <p:sldId id="345" r:id="rId38"/>
    <p:sldId id="281" r:id="rId39"/>
    <p:sldId id="346" r:id="rId40"/>
    <p:sldId id="332" r:id="rId41"/>
    <p:sldId id="299" r:id="rId42"/>
    <p:sldId id="320" r:id="rId43"/>
    <p:sldId id="318" r:id="rId44"/>
    <p:sldId id="287" r:id="rId45"/>
    <p:sldId id="338" r:id="rId46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0C"/>
    <a:srgbClr val="FF3300"/>
    <a:srgbClr val="FF6600"/>
    <a:srgbClr val="FFFF99"/>
    <a:srgbClr val="E6A8DA"/>
    <a:srgbClr val="2ED8EA"/>
    <a:srgbClr val="000000"/>
    <a:srgbClr val="00CC66"/>
    <a:srgbClr val="FFCC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3060" autoAdjust="0"/>
  </p:normalViewPr>
  <p:slideViewPr>
    <p:cSldViewPr snapToGrid="0" snapToObjects="1" showGuides="1">
      <p:cViewPr varScale="1">
        <p:scale>
          <a:sx n="69" d="100"/>
          <a:sy n="69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IFICACIONES%20DEN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EGURADOS%20Y%20DEPENDIEN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ODIFICACIONES%20DENP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MPRESAS%20CON%20MAYOR%20ACCIDEN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ia%20de%20MODIFICACIONES%20DENPE-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pia%20de%20MODIFICACIONES%20DENPE-1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A" sz="2000">
                <a:latin typeface="Arial" panose="020B0604020202020204" pitchFamily="34" charset="0"/>
                <a:cs typeface="Arial" panose="020B0604020202020204" pitchFamily="34" charset="0"/>
              </a:rPr>
              <a:t>Número y Monto de Subsidios de Enfermedad Común Pagados Anualmente </a:t>
            </a: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PA" sz="2000">
                <a:latin typeface="Arial" panose="020B0604020202020204" pitchFamily="34" charset="0"/>
                <a:cs typeface="Arial" panose="020B0604020202020204" pitchFamily="34" charset="0"/>
              </a:rPr>
              <a:t>2016 -2020 (P)</a:t>
            </a: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'ENFERMEDAD Y MATERNIDAD '!$B$3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0645107858068775E-2"/>
                  <c:y val="-2.6517002200702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298769361633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645107858068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47193860985101E-2"/>
                  <c:y val="2.6517002200702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3853539857421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'ENFERMEDAD Y MATERNIDAD '!$A$5:$A$9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'ENFERMEDAD Y MATERNIDAD '!$B$5:$B$9</c:f>
              <c:numCache>
                <c:formatCode>#,##0</c:formatCode>
                <c:ptCount val="5"/>
                <c:pt idx="0">
                  <c:v>13692</c:v>
                </c:pt>
                <c:pt idx="1">
                  <c:v>12019</c:v>
                </c:pt>
                <c:pt idx="2">
                  <c:v>13434</c:v>
                </c:pt>
                <c:pt idx="3">
                  <c:v>12751</c:v>
                </c:pt>
                <c:pt idx="4">
                  <c:v>8502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4944184"/>
        <c:axId val="284944968"/>
      </c:barChart>
      <c:barChart>
        <c:barDir val="col"/>
        <c:grouping val="clustered"/>
        <c:varyColors val="0"/>
        <c:ser>
          <c:idx val="1"/>
          <c:order val="1"/>
          <c:tx>
            <c:strRef>
              <c:f>'ENFERMEDAD Y MATERNIDAD '!$D$3</c:f>
              <c:strCache>
                <c:ptCount val="1"/>
                <c:pt idx="0">
                  <c:v>Promedio</c:v>
                </c:pt>
              </c:strCache>
            </c:strRef>
          </c:tx>
          <c:spPr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'ENFERMEDAD Y MATERNIDAD '!$A$5:$A$9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'ENFERMEDAD Y MATERNIDAD '!$D$5:$D$9</c:f>
              <c:numCache>
                <c:formatCode>0.00</c:formatCode>
                <c:ptCount val="5"/>
                <c:pt idx="0">
                  <c:v>750.26132047911187</c:v>
                </c:pt>
                <c:pt idx="1">
                  <c:v>824.31053831433553</c:v>
                </c:pt>
                <c:pt idx="2">
                  <c:v>818.73500074437993</c:v>
                </c:pt>
                <c:pt idx="3">
                  <c:v>846.8284840404674</c:v>
                </c:pt>
                <c:pt idx="4">
                  <c:v>983.21630910374029</c:v>
                </c:pt>
              </c:numCache>
            </c:numRef>
          </c:val>
        </c:ser>
        <c:ser>
          <c:idx val="2"/>
          <c:order val="2"/>
          <c:tx>
            <c:strRef>
              <c:f>'ENFERMEDAD Y MATERNIDAD '!$C$3</c:f>
              <c:strCache>
                <c:ptCount val="1"/>
                <c:pt idx="0">
                  <c:v>Monto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'ENFERMEDAD Y MATERNIDAD '!$A$5:$A$9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'ENFERMEDAD Y MATERNIDAD '!$C$5:$C$9</c:f>
              <c:numCache>
                <c:formatCode>#,##0</c:formatCode>
                <c:ptCount val="5"/>
                <c:pt idx="0">
                  <c:v>10272578</c:v>
                </c:pt>
                <c:pt idx="1">
                  <c:v>9907388.3599999994</c:v>
                </c:pt>
                <c:pt idx="2">
                  <c:v>10998886</c:v>
                </c:pt>
                <c:pt idx="3">
                  <c:v>10797910</c:v>
                </c:pt>
                <c:pt idx="4">
                  <c:v>8359305.0599999996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84944576"/>
        <c:axId val="284938696"/>
      </c:barChart>
      <c:catAx>
        <c:axId val="28494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4944968"/>
        <c:crosses val="autoZero"/>
        <c:auto val="1"/>
        <c:lblAlgn val="ctr"/>
        <c:lblOffset val="100"/>
        <c:noMultiLvlLbl val="0"/>
      </c:catAx>
      <c:valAx>
        <c:axId val="28494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4944184"/>
        <c:crosses val="autoZero"/>
        <c:crossBetween val="between"/>
      </c:valAx>
      <c:valAx>
        <c:axId val="284938696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4944576"/>
        <c:crosses val="max"/>
        <c:crossBetween val="between"/>
      </c:valAx>
      <c:catAx>
        <c:axId val="28494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84938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Asegurados Cotizantes Activos y Dependientes</a:t>
            </a:r>
          </a:p>
          <a:p>
            <a:pPr>
              <a:defRPr/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2016 - 2020 (P)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'Asegurados '!$B$1</c:f>
              <c:strCache>
                <c:ptCount val="1"/>
                <c:pt idx="0">
                  <c:v>Asegurados Cotizantes Activos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'Asegurados 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'Asegurados '!$B$2:$B$6</c:f>
              <c:numCache>
                <c:formatCode>#,##0</c:formatCode>
                <c:ptCount val="5"/>
                <c:pt idx="0">
                  <c:v>1167253</c:v>
                </c:pt>
                <c:pt idx="1">
                  <c:v>1184548</c:v>
                </c:pt>
                <c:pt idx="2">
                  <c:v>1173259</c:v>
                </c:pt>
                <c:pt idx="3">
                  <c:v>1148415</c:v>
                </c:pt>
                <c:pt idx="4">
                  <c:v>1008558</c:v>
                </c:pt>
              </c:numCache>
            </c:numRef>
          </c:val>
        </c:ser>
        <c:ser>
          <c:idx val="1"/>
          <c:order val="1"/>
          <c:tx>
            <c:strRef>
              <c:f>'Asegurados '!$C$1</c:f>
              <c:strCache>
                <c:ptCount val="1"/>
                <c:pt idx="0">
                  <c:v>Dependientes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'Asegurados 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'Asegurados '!$C$2:$C$6</c:f>
              <c:numCache>
                <c:formatCode>#,##0</c:formatCode>
                <c:ptCount val="5"/>
                <c:pt idx="0">
                  <c:v>1536668</c:v>
                </c:pt>
                <c:pt idx="1">
                  <c:v>1576265</c:v>
                </c:pt>
                <c:pt idx="2">
                  <c:v>1621925</c:v>
                </c:pt>
                <c:pt idx="3">
                  <c:v>1649425</c:v>
                </c:pt>
                <c:pt idx="4">
                  <c:v>1340643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9179896"/>
        <c:axId val="289182248"/>
      </c:barChart>
      <c:catAx>
        <c:axId val="28917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2248"/>
        <c:crosses val="autoZero"/>
        <c:auto val="1"/>
        <c:lblAlgn val="ctr"/>
        <c:lblOffset val="100"/>
        <c:noMultiLvlLbl val="0"/>
      </c:catAx>
      <c:valAx>
        <c:axId val="28918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7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y Monto de Subsidios de Maternidad Pagados Anualmente 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P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2016-2020(P)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0124010578433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'ENFERMEDAD Y MATERNIDAD '!$K$3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'ENFERMEDAD Y MATERNIDAD '!$A$5:$A$9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'ENFERMEDAD Y MATERNIDAD '!$K$5:$K$9</c:f>
              <c:numCache>
                <c:formatCode>#,##0</c:formatCode>
                <c:ptCount val="5"/>
                <c:pt idx="0">
                  <c:v>15845</c:v>
                </c:pt>
                <c:pt idx="1">
                  <c:v>15064</c:v>
                </c:pt>
                <c:pt idx="2">
                  <c:v>15176</c:v>
                </c:pt>
                <c:pt idx="3">
                  <c:v>14497</c:v>
                </c:pt>
                <c:pt idx="4">
                  <c:v>11505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7"/>
        <c:overlap val="-25"/>
        <c:axId val="286175496"/>
        <c:axId val="286173536"/>
      </c:barChart>
      <c:barChart>
        <c:barDir val="col"/>
        <c:grouping val="clustered"/>
        <c:varyColors val="0"/>
        <c:ser>
          <c:idx val="1"/>
          <c:order val="1"/>
          <c:tx>
            <c:strRef>
              <c:f>'ENFERMEDAD Y MATERNIDAD '!$M$3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'ENFERMEDAD Y MATERNIDAD '!$M$5:$M$9</c:f>
              <c:numCache>
                <c:formatCode>#,##0</c:formatCode>
                <c:ptCount val="5"/>
                <c:pt idx="0">
                  <c:v>2812.2402650678446</c:v>
                </c:pt>
                <c:pt idx="1">
                  <c:v>2995.926334306957</c:v>
                </c:pt>
                <c:pt idx="2">
                  <c:v>3059.6821955719556</c:v>
                </c:pt>
                <c:pt idx="3">
                  <c:v>3177.7544319514382</c:v>
                </c:pt>
                <c:pt idx="4">
                  <c:v>3373.8785380269446</c:v>
                </c:pt>
              </c:numCache>
            </c:numRef>
          </c:val>
        </c:ser>
        <c:ser>
          <c:idx val="2"/>
          <c:order val="2"/>
          <c:tx>
            <c:strRef>
              <c:f>'ENFERMEDAD Y MATERNIDAD '!$L$3</c:f>
              <c:strCache>
                <c:ptCount val="1"/>
                <c:pt idx="0">
                  <c:v>Monto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41759458970849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66815134353359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5055675382509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'ENFERMEDAD Y MATERNIDAD '!$L$5:$L$9</c:f>
              <c:numCache>
                <c:formatCode>#,##0</c:formatCode>
                <c:ptCount val="5"/>
                <c:pt idx="0">
                  <c:v>44559947</c:v>
                </c:pt>
                <c:pt idx="1">
                  <c:v>45130634.299999997</c:v>
                </c:pt>
                <c:pt idx="2">
                  <c:v>46433737</c:v>
                </c:pt>
                <c:pt idx="3">
                  <c:v>46067906</c:v>
                </c:pt>
                <c:pt idx="4">
                  <c:v>38816472.579999998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-100"/>
        <c:axId val="286173144"/>
        <c:axId val="286171968"/>
      </c:barChart>
      <c:catAx>
        <c:axId val="28617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6173536"/>
        <c:crosses val="autoZero"/>
        <c:auto val="1"/>
        <c:lblAlgn val="ctr"/>
        <c:lblOffset val="100"/>
        <c:noMultiLvlLbl val="0"/>
      </c:catAx>
      <c:valAx>
        <c:axId val="2861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6175496"/>
        <c:crosses val="autoZero"/>
        <c:crossBetween val="between"/>
      </c:valAx>
      <c:valAx>
        <c:axId val="286171968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6173144"/>
        <c:crosses val="max"/>
        <c:crossBetween val="between"/>
      </c:valAx>
      <c:catAx>
        <c:axId val="286173144"/>
        <c:scaling>
          <c:orientation val="minMax"/>
        </c:scaling>
        <c:delete val="1"/>
        <c:axPos val="b"/>
        <c:majorTickMark val="none"/>
        <c:minorTickMark val="none"/>
        <c:tickLblPos val="none"/>
        <c:crossAx val="28617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Planilla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Pensionados del SEBD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s-PA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balboas</a:t>
            </a:r>
            <a:endParaRPr lang="es-PA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2"/>
          <c:order val="0"/>
          <c:tx>
            <c:strRef>
              <c:f>Hoja2!$A$1</c:f>
              <c:strCache>
                <c:ptCount val="1"/>
                <c:pt idx="0">
                  <c:v>Gasto Total de IVM - SEBD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Hoja2!$C$2:$C$5</c:f>
              <c:numCache>
                <c:formatCode>General</c:formatCode>
                <c:ptCount val="4"/>
                <c:pt idx="0">
                  <c:v>0</c:v>
                </c:pt>
                <c:pt idx="2" formatCode="#,##0">
                  <c:v>1076774830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BD-4400-9FCA-335A6D55F037}"/>
            </c:ext>
          </c:extLst>
        </c:ser>
        <c:ser>
          <c:idx val="0"/>
          <c:order val="1"/>
          <c:tx>
            <c:strRef>
              <c:f>Hoja2!$C$2</c:f>
              <c:strCache>
                <c:ptCount val="1"/>
                <c:pt idx="0">
                  <c:v>Recaudación de aportes de Empleado - Empleador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Hoja2!$A$3:$A$5</c:f>
              <c:numCache>
                <c:formatCode>General</c:formatCode>
                <c:ptCount val="3"/>
                <c:pt idx="0" formatCode="#,##0">
                  <c:v>2010805821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BD-4400-9FCA-335A6D55F037}"/>
            </c:ext>
          </c:extLst>
        </c:ser>
        <c:ser>
          <c:idx val="1"/>
          <c:order val="2"/>
          <c:tx>
            <c:strRef>
              <c:f>Hoja2!$B$1</c:f>
              <c:strCache>
                <c:ptCount val="1"/>
                <c:pt idx="0">
                  <c:v>Otros Ingresos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Hoja2!$B$2:$B$5</c:f>
              <c:numCache>
                <c:formatCode>General</c:formatCode>
                <c:ptCount val="4"/>
                <c:pt idx="2" formatCode="#,##0">
                  <c:v>934030991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BD-4400-9FCA-335A6D55F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6177064"/>
        <c:axId val="286174712"/>
        <c:axId val="0"/>
      </c:bar3DChart>
      <c:catAx>
        <c:axId val="286177064"/>
        <c:scaling>
          <c:orientation val="minMax"/>
        </c:scaling>
        <c:delete val="1"/>
        <c:axPos val="b"/>
        <c:majorTickMark val="none"/>
        <c:minorTickMark val="none"/>
        <c:tickLblPos val="none"/>
        <c:crossAx val="286174712"/>
        <c:crosses val="autoZero"/>
        <c:auto val="1"/>
        <c:lblAlgn val="ctr"/>
        <c:lblOffset val="100"/>
        <c:noMultiLvlLbl val="0"/>
      </c:catAx>
      <c:valAx>
        <c:axId val="28617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6177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 de </a:t>
            </a:r>
            <a:r>
              <a:rPr lang="es-PA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Pensionados</a:t>
            </a:r>
            <a:r>
              <a:rPr lang="es-PA" sz="24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Montos de la Planilla del IVM-SEBD 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2020 (P) 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547385737624295"/>
          <c:y val="7.7569441731173265E-4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1162769226710993E-2"/>
          <c:y val="0.20533399140454719"/>
          <c:w val="0.81300096281934608"/>
          <c:h val="0.581363528374556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'ivm (2)'!$B$1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'ivm (2)'!$A$2:$A$6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'ivm (2)'!$B$2:$B$6</c:f>
              <c:numCache>
                <c:formatCode>#,##0</c:formatCode>
                <c:ptCount val="5"/>
                <c:pt idx="0">
                  <c:v>252112</c:v>
                </c:pt>
                <c:pt idx="1">
                  <c:v>259799</c:v>
                </c:pt>
                <c:pt idx="2">
                  <c:v>268053</c:v>
                </c:pt>
                <c:pt idx="3">
                  <c:v>283085</c:v>
                </c:pt>
                <c:pt idx="4">
                  <c:v>293169</c:v>
                </c:pt>
              </c:numCache>
            </c:numRef>
          </c:val>
        </c:ser>
        <c:ser>
          <c:idx val="3"/>
          <c:order val="2"/>
          <c:tx>
            <c:strRef>
              <c:f>'ivm (2)'!$D$1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'ivm (2)'!$A$2:$A$6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'ivm (2)'!$D$2:$D$6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87065992"/>
        <c:axId val="287059720"/>
      </c:barChart>
      <c:barChart>
        <c:barDir val="col"/>
        <c:grouping val="clustered"/>
        <c:varyColors val="0"/>
        <c:ser>
          <c:idx val="2"/>
          <c:order val="1"/>
          <c:tx>
            <c:strRef>
              <c:f>'ivm (2)'!$C$1</c:f>
              <c:strCache>
                <c:ptCount val="1"/>
                <c:pt idx="0">
                  <c:v>Monto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5.7777775755808369E-3"/>
                  <c:y val="-7.7937651106479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444441209293404E-3"/>
                  <c:y val="-4.76280143621845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'ivm (2)'!$C$2:$C$6</c:f>
              <c:numCache>
                <c:formatCode>#,##0</c:formatCode>
                <c:ptCount val="5"/>
                <c:pt idx="0">
                  <c:v>1643842571</c:v>
                </c:pt>
                <c:pt idx="1">
                  <c:v>1741670720</c:v>
                </c:pt>
                <c:pt idx="2">
                  <c:v>1813791967</c:v>
                </c:pt>
                <c:pt idx="3">
                  <c:v>1954974018</c:v>
                </c:pt>
                <c:pt idx="4">
                  <c:v>2010805821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overlap val="-100"/>
        <c:axId val="287058936"/>
        <c:axId val="287064032"/>
      </c:barChart>
      <c:catAx>
        <c:axId val="28706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59720"/>
        <c:crosses val="autoZero"/>
        <c:auto val="1"/>
        <c:lblAlgn val="ctr"/>
        <c:lblOffset val="100"/>
        <c:noMultiLvlLbl val="0"/>
      </c:catAx>
      <c:valAx>
        <c:axId val="28705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5992"/>
        <c:crosses val="autoZero"/>
        <c:crossBetween val="between"/>
      </c:valAx>
      <c:valAx>
        <c:axId val="287064032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58936"/>
        <c:crosses val="max"/>
        <c:crossBetween val="between"/>
      </c:valAx>
      <c:catAx>
        <c:axId val="287058936"/>
        <c:scaling>
          <c:orientation val="minMax"/>
        </c:scaling>
        <c:delete val="1"/>
        <c:axPos val="b"/>
        <c:majorTickMark val="none"/>
        <c:minorTickMark val="none"/>
        <c:tickLblPos val="none"/>
        <c:crossAx val="28706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Pensionados y Montos de la Planilla del Subsistema Mixto 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2020 (P) </a:t>
            </a:r>
            <a:endParaRPr lang="es-ES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493491884943007E-2"/>
          <c:y val="0.22103917565859818"/>
          <c:w val="0.8442345599657185"/>
          <c:h val="0.60145231846019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 Mixto (2)'!$B$1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2.1097046413502884E-3"/>
                  <c:y val="-2.5701858041960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 Mixto (2)'!$A$2:$A$6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'S Mixto (2)'!$B$2:$B$6</c:f>
              <c:numCache>
                <c:formatCode>#,##0</c:formatCode>
                <c:ptCount val="5"/>
                <c:pt idx="0">
                  <c:v>239</c:v>
                </c:pt>
                <c:pt idx="1">
                  <c:v>378</c:v>
                </c:pt>
                <c:pt idx="2">
                  <c:v>500</c:v>
                </c:pt>
                <c:pt idx="3">
                  <c:v>831</c:v>
                </c:pt>
                <c:pt idx="4">
                  <c:v>1103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31-485C-A576-8717B17C6D02}"/>
            </c:ext>
          </c:extLst>
        </c:ser>
        <c:ser>
          <c:idx val="2"/>
          <c:order val="2"/>
          <c:tx>
            <c:strRef>
              <c:f>'S Mixto (2)'!$D$1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'S Mixto (2)'!$A$2:$A$6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'S Mixto (2)'!$D$2:$D$6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-100"/>
        <c:axId val="287066384"/>
        <c:axId val="287060112"/>
      </c:barChart>
      <c:barChart>
        <c:barDir val="col"/>
        <c:grouping val="clustered"/>
        <c:varyColors val="0"/>
        <c:ser>
          <c:idx val="1"/>
          <c:order val="1"/>
          <c:tx>
            <c:strRef>
              <c:f>'S Mixto (2)'!$C$1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4.2194092827004216E-3"/>
                  <c:y val="-2.5701858041959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48523206751054E-2"/>
                  <c:y val="2.5701858041959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 Mixto (2)'!$A$2:$A$6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2020(P)</c:v>
                </c:pt>
              </c:strCache>
            </c:strRef>
          </c:cat>
          <c:val>
            <c:numRef>
              <c:f>'S Mixto (2)'!$C$2:$C$6</c:f>
              <c:numCache>
                <c:formatCode>#,##0</c:formatCode>
                <c:ptCount val="5"/>
                <c:pt idx="0">
                  <c:v>917399</c:v>
                </c:pt>
                <c:pt idx="1">
                  <c:v>1077839</c:v>
                </c:pt>
                <c:pt idx="2">
                  <c:v>1494374</c:v>
                </c:pt>
                <c:pt idx="3">
                  <c:v>1867391</c:v>
                </c:pt>
                <c:pt idx="4">
                  <c:v>2107841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31-485C-A576-8717B17C6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7"/>
        <c:overlap val="-100"/>
        <c:axId val="287061288"/>
        <c:axId val="287060896"/>
      </c:barChart>
      <c:catAx>
        <c:axId val="28706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0112"/>
        <c:crosses val="autoZero"/>
        <c:auto val="1"/>
        <c:lblAlgn val="ctr"/>
        <c:lblOffset val="100"/>
        <c:noMultiLvlLbl val="0"/>
      </c:catAx>
      <c:valAx>
        <c:axId val="28706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6384"/>
        <c:crosses val="autoZero"/>
        <c:crossBetween val="between"/>
      </c:valAx>
      <c:valAx>
        <c:axId val="287060896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1288"/>
        <c:crosses val="max"/>
        <c:crossBetween val="between"/>
      </c:valAx>
      <c:catAx>
        <c:axId val="287061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87060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frecuencia de accidentes</a:t>
            </a:r>
            <a:r>
              <a:rPr lang="en-US" sz="24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A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2015 - 2019</a:t>
            </a:r>
            <a:endParaRPr lang="es-PA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892037164065132"/>
          <c:y val="2.552022065546375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01374588402844"/>
          <c:y val="0.2229852730549674"/>
          <c:w val="0.89326139455198539"/>
          <c:h val="0.56685512222199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'NÚMERO DE ACCIDENTES MAYOR INC'!$B$2</c:f>
              <c:strCache>
                <c:ptCount val="1"/>
                <c:pt idx="0">
                  <c:v>Actividades Económicas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0209289633607891E-3"/>
                  <c:y val="6.1248529573112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18579267215782E-3"/>
                  <c:y val="5.61444854420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09289633607891E-3"/>
                  <c:y val="5.61444854420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6144485442020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209289633607891E-3"/>
                  <c:y val="5.359246337647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209289633606392E-3"/>
                  <c:y val="4.848841924538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418579267215782E-3"/>
                  <c:y val="5.1040441310927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09289633607891E-3"/>
                  <c:y val="4.848841924538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'NÚMERO DE ACCIDENTES MAYOR INC'!$B$3:$B$10</c:f>
              <c:strCache>
                <c:ptCount val="8"/>
                <c:pt idx="0">
                  <c:v>Caja de Seguro Social</c:v>
                </c:pt>
                <c:pt idx="1">
                  <c:v>Servicios Gubernamental</c:v>
                </c:pt>
                <c:pt idx="2">
                  <c:v>Agricultura y Ganadería</c:v>
                </c:pt>
                <c:pt idx="3">
                  <c:v>Comercio al por Mayor</c:v>
                </c:pt>
                <c:pt idx="4">
                  <c:v>Comercio al por Menor</c:v>
                </c:pt>
                <c:pt idx="5">
                  <c:v>Ingenio y Refinería de Azúcar</c:v>
                </c:pt>
                <c:pt idx="6">
                  <c:v>Construcción </c:v>
                </c:pt>
                <c:pt idx="7">
                  <c:v>Tranvia y Omnibus</c:v>
                </c:pt>
              </c:strCache>
            </c:strRef>
          </c:cat>
          <c:val>
            <c:numRef>
              <c:f>'NÚMERO DE ACCIDENTES MAYOR INC'!$E$3:$E$10</c:f>
              <c:numCache>
                <c:formatCode>#,##0</c:formatCode>
                <c:ptCount val="8"/>
                <c:pt idx="0">
                  <c:v>2127</c:v>
                </c:pt>
                <c:pt idx="1">
                  <c:v>2087</c:v>
                </c:pt>
                <c:pt idx="2">
                  <c:v>1818</c:v>
                </c:pt>
                <c:pt idx="3">
                  <c:v>1784</c:v>
                </c:pt>
                <c:pt idx="4">
                  <c:v>1178</c:v>
                </c:pt>
                <c:pt idx="5">
                  <c:v>561</c:v>
                </c:pt>
                <c:pt idx="6">
                  <c:v>543</c:v>
                </c:pt>
                <c:pt idx="7">
                  <c:v>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20-4FAC-AE30-42583F7FF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062072"/>
        <c:axId val="287063248"/>
        <c:axId val="0"/>
      </c:bar3DChart>
      <c:catAx>
        <c:axId val="28706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3248"/>
        <c:crosses val="autoZero"/>
        <c:auto val="1"/>
        <c:lblAlgn val="ctr"/>
        <c:lblOffset val="100"/>
        <c:noMultiLvlLbl val="0"/>
      </c:catAx>
      <c:valAx>
        <c:axId val="28706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706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y Monto de Subsidios de </a:t>
            </a:r>
            <a:r>
              <a:rPr lang="es-PA" sz="2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Incapacidad</a:t>
            </a:r>
            <a:r>
              <a:rPr lang="es-PA" sz="21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Temporal </a:t>
            </a:r>
            <a:r>
              <a:rPr lang="es-PA" sz="2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Pagados </a:t>
            </a: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Anualmente   </a:t>
            </a:r>
            <a:endParaRPr lang="es-ES" sz="2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2016-2020 (P)</a:t>
            </a:r>
            <a:endParaRPr lang="es-ES" sz="2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'Incapacidad Temporal'!$B$4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7.793654786663226E-17"/>
                  <c:y val="6.72178477690288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8.7152334304668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'Incapacidad Temporal'!$A$11:$A$15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'Incapacidad Temporal'!$B$11:$B$15</c:f>
              <c:numCache>
                <c:formatCode>#,##0</c:formatCode>
                <c:ptCount val="5"/>
                <c:pt idx="0">
                  <c:v>9283</c:v>
                </c:pt>
                <c:pt idx="1">
                  <c:v>10565</c:v>
                </c:pt>
                <c:pt idx="2">
                  <c:v>10530</c:v>
                </c:pt>
                <c:pt idx="3">
                  <c:v>9674</c:v>
                </c:pt>
                <c:pt idx="4">
                  <c:v>6233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100"/>
        <c:axId val="289183032"/>
        <c:axId val="289186168"/>
      </c:barChart>
      <c:barChart>
        <c:barDir val="col"/>
        <c:grouping val="clustered"/>
        <c:varyColors val="0"/>
        <c:ser>
          <c:idx val="1"/>
          <c:order val="1"/>
          <c:tx>
            <c:strRef>
              <c:f>'Incapacidad Temporal'!$D$4</c:f>
              <c:strCache>
                <c:ptCount val="1"/>
                <c:pt idx="0">
                  <c:v>vacio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'Incapacidad Temporal'!$A$11:$A$15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'Incapacidad Temporal'!$D$11:$D$15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'Incapacidad Temporal'!$C$4</c:f>
              <c:strCache>
                <c:ptCount val="1"/>
                <c:pt idx="0">
                  <c:v>Monto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1.0627833844947775E-3"/>
                  <c:y val="5.6719160104986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'Incapacidad Temporal'!$A$11:$A$15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'Incapacidad Temporal'!$C$11:$C$15</c:f>
              <c:numCache>
                <c:formatCode>#,##0</c:formatCode>
                <c:ptCount val="5"/>
                <c:pt idx="0">
                  <c:v>9624809</c:v>
                </c:pt>
                <c:pt idx="1">
                  <c:v>9787216</c:v>
                </c:pt>
                <c:pt idx="2">
                  <c:v>10500816</c:v>
                </c:pt>
                <c:pt idx="3">
                  <c:v>10439456</c:v>
                </c:pt>
                <c:pt idx="4">
                  <c:v>9019695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100"/>
        <c:axId val="289181072"/>
        <c:axId val="289184992"/>
      </c:barChart>
      <c:catAx>
        <c:axId val="2891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6168"/>
        <c:crosses val="autoZero"/>
        <c:auto val="1"/>
        <c:lblAlgn val="ctr"/>
        <c:lblOffset val="100"/>
        <c:noMultiLvlLbl val="0"/>
      </c:catAx>
      <c:valAx>
        <c:axId val="28918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3032"/>
        <c:crosses val="autoZero"/>
        <c:crossBetween val="between"/>
      </c:valAx>
      <c:valAx>
        <c:axId val="289184992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1072"/>
        <c:crosses val="max"/>
        <c:crossBetween val="between"/>
      </c:valAx>
      <c:catAx>
        <c:axId val="289181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89184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y Monto de </a:t>
            </a:r>
            <a:r>
              <a:rPr lang="es-PA" sz="2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</a:t>
            </a: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Riesgos Profesionales Pagados Anualmente </a:t>
            </a:r>
            <a:endParaRPr lang="es-ES" sz="2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A" sz="2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2016 - 2020 (P)</a:t>
            </a:r>
            <a:endParaRPr lang="es-ES" sz="2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'RIESGOS PROFESIONALES'!$B$3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4293387607694342E-2"/>
                  <c:y val="6.7545540213960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5951271183182E-2"/>
                  <c:y val="6.4165773289739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960346289983348E-2"/>
                  <c:y val="7.021661638933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789881395202091E-2"/>
                  <c:y val="7.0216616389333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89881395202178E-2"/>
                  <c:y val="7.0216616389333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'RIESGOS PROFESIONALES'!$A$10:$A$14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'RIESGOS PROFESIONALES'!$B$10:$B$14</c:f>
              <c:numCache>
                <c:formatCode>#,##0</c:formatCode>
                <c:ptCount val="5"/>
                <c:pt idx="0">
                  <c:v>6860</c:v>
                </c:pt>
                <c:pt idx="1">
                  <c:v>6957</c:v>
                </c:pt>
                <c:pt idx="2">
                  <c:v>7112</c:v>
                </c:pt>
                <c:pt idx="3">
                  <c:v>7272</c:v>
                </c:pt>
                <c:pt idx="4">
                  <c:v>7230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89181464"/>
        <c:axId val="289182640"/>
      </c:barChart>
      <c:barChart>
        <c:barDir val="col"/>
        <c:grouping val="clustered"/>
        <c:varyColors val="0"/>
        <c:ser>
          <c:idx val="1"/>
          <c:order val="1"/>
          <c:tx>
            <c:strRef>
              <c:f>'RIESGOS PROFESIONALES'!$D$3</c:f>
              <c:strCache>
                <c:ptCount val="1"/>
                <c:pt idx="0">
                  <c:v>Vacio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'RIESGOS PROFESIONALES'!$A$10:$A$14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'RIESGOS PROFESIONALES'!$D$10:$D$14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'RIESGOS PROFESIONALES'!$C$3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'RIESGOS PROFESIONALES'!$A$10:$A$14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 (P)</c:v>
                </c:pt>
              </c:strCache>
            </c:strRef>
          </c:cat>
          <c:val>
            <c:numRef>
              <c:f>'RIESGOS PROFESIONALES'!$C$10:$C$14</c:f>
              <c:numCache>
                <c:formatCode>#,##0</c:formatCode>
                <c:ptCount val="5"/>
                <c:pt idx="0">
                  <c:v>14020714</c:v>
                </c:pt>
                <c:pt idx="1">
                  <c:v>14399811</c:v>
                </c:pt>
                <c:pt idx="2">
                  <c:v>15347265</c:v>
                </c:pt>
                <c:pt idx="3">
                  <c:v>15252342</c:v>
                </c:pt>
                <c:pt idx="4">
                  <c:v>15274291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289184208"/>
        <c:axId val="289185384"/>
      </c:barChart>
      <c:catAx>
        <c:axId val="28918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2640"/>
        <c:crosses val="autoZero"/>
        <c:auto val="1"/>
        <c:lblAlgn val="ctr"/>
        <c:lblOffset val="100"/>
        <c:noMultiLvlLbl val="0"/>
      </c:catAx>
      <c:valAx>
        <c:axId val="28918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1464"/>
        <c:crosses val="autoZero"/>
        <c:crossBetween val="between"/>
      </c:valAx>
      <c:valAx>
        <c:axId val="289185384"/>
        <c:scaling>
          <c:orientation val="minMax"/>
        </c:scaling>
        <c:delete val="0"/>
        <c:axPos val="r"/>
        <c:numFmt formatCode="[$B/.-180A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4208"/>
        <c:crosses val="max"/>
        <c:crossBetween val="between"/>
      </c:valAx>
      <c:catAx>
        <c:axId val="289184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89185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Comparación del Tiempo de Trámite </a:t>
            </a:r>
          </a:p>
          <a:p>
            <a: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(días hábiles)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Hoja1!$H$7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Hoja1!$I$6:$M$6</c:f>
              <c:strCache>
                <c:ptCount val="5"/>
                <c:pt idx="0">
                  <c:v>Vejez</c:v>
                </c:pt>
                <c:pt idx="1">
                  <c:v>Sobreviviente </c:v>
                </c:pt>
                <c:pt idx="2">
                  <c:v>Enfermedad Común</c:v>
                </c:pt>
                <c:pt idx="3">
                  <c:v>Maternidad</c:v>
                </c:pt>
                <c:pt idx="4">
                  <c:v>Incapacidad Temporal</c:v>
                </c:pt>
              </c:strCache>
            </c:strRef>
          </c:cat>
          <c:val>
            <c:numRef>
              <c:f>Hoja1!$I$7:$M$7</c:f>
              <c:numCache>
                <c:formatCode>General</c:formatCode>
                <c:ptCount val="5"/>
                <c:pt idx="0">
                  <c:v>132</c:v>
                </c:pt>
                <c:pt idx="1">
                  <c:v>109</c:v>
                </c:pt>
                <c:pt idx="2">
                  <c:v>47</c:v>
                </c:pt>
                <c:pt idx="3">
                  <c:v>44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Hoja1!$H$8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Hoja1!$I$6:$M$6</c:f>
              <c:strCache>
                <c:ptCount val="5"/>
                <c:pt idx="0">
                  <c:v>Vejez</c:v>
                </c:pt>
                <c:pt idx="1">
                  <c:v>Sobreviviente </c:v>
                </c:pt>
                <c:pt idx="2">
                  <c:v>Enfermedad Común</c:v>
                </c:pt>
                <c:pt idx="3">
                  <c:v>Maternidad</c:v>
                </c:pt>
                <c:pt idx="4">
                  <c:v>Incapacidad Temporal</c:v>
                </c:pt>
              </c:strCache>
            </c:strRef>
          </c:cat>
          <c:val>
            <c:numRef>
              <c:f>Hoja1!$I$8:$M$8</c:f>
              <c:numCache>
                <c:formatCode>General</c:formatCode>
                <c:ptCount val="5"/>
                <c:pt idx="0">
                  <c:v>125</c:v>
                </c:pt>
                <c:pt idx="1">
                  <c:v>106</c:v>
                </c:pt>
                <c:pt idx="2">
                  <c:v>37</c:v>
                </c:pt>
                <c:pt idx="3">
                  <c:v>27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Hoja1!$H$9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Hoja1!$I$6:$M$6</c:f>
              <c:strCache>
                <c:ptCount val="5"/>
                <c:pt idx="0">
                  <c:v>Vejez</c:v>
                </c:pt>
                <c:pt idx="1">
                  <c:v>Sobreviviente </c:v>
                </c:pt>
                <c:pt idx="2">
                  <c:v>Enfermedad Común</c:v>
                </c:pt>
                <c:pt idx="3">
                  <c:v>Maternidad</c:v>
                </c:pt>
                <c:pt idx="4">
                  <c:v>Incapacidad Temporal</c:v>
                </c:pt>
              </c:strCache>
            </c:strRef>
          </c:cat>
          <c:val>
            <c:numRef>
              <c:f>Hoja1!$I$9:$M$9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31</c:v>
                </c:pt>
                <c:pt idx="3">
                  <c:v>29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9186560"/>
        <c:axId val="289180680"/>
      </c:barChart>
      <c:catAx>
        <c:axId val="2891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A"/>
          </a:p>
        </c:txPr>
        <c:crossAx val="289180680"/>
        <c:crosses val="autoZero"/>
        <c:auto val="1"/>
        <c:lblAlgn val="ctr"/>
        <c:lblOffset val="100"/>
        <c:noMultiLvlLbl val="0"/>
      </c:catAx>
      <c:valAx>
        <c:axId val="28918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28918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slide" Target="../slides/slide19.xml"/><Relationship Id="rId1" Type="http://schemas.openxmlformats.org/officeDocument/2006/relationships/slide" Target="../slides/slide14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cajavirtual.css.gob.pa/pys/" TargetMode="External"/><Relationship Id="rId1" Type="http://schemas.openxmlformats.org/officeDocument/2006/relationships/hyperlink" Target="https://tramites.css.gob.pa/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cajavirtual.css.gob.pa/pys/" TargetMode="External"/><Relationship Id="rId1" Type="http://schemas.openxmlformats.org/officeDocument/2006/relationships/hyperlink" Target="https://tramites.css.gob.p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BAFC1-D5E5-45F0-B01C-C92FA25F8F36}" type="doc">
      <dgm:prSet loTypeId="urn:microsoft.com/office/officeart/2008/layout/LinedList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PA"/>
        </a:p>
      </dgm:t>
    </dgm:pt>
    <dgm:pt modelId="{0398D9D0-EFB0-4CCF-814F-92BEA24DB1E0}">
      <dgm:prSet phldrT="[Texto]"/>
      <dgm:spPr/>
      <dgm:t>
        <a:bodyPr/>
        <a:lstStyle/>
        <a:p>
          <a:endParaRPr lang="es-PA" dirty="0"/>
        </a:p>
        <a:p>
          <a:endParaRPr lang="es-PA" dirty="0"/>
        </a:p>
      </dgm:t>
    </dgm:pt>
    <dgm:pt modelId="{020824EC-D8B8-40CC-93E8-3FD9BCC06BF6}" type="parTrans" cxnId="{6B02179F-2CAE-4599-A944-5F6D67D625D0}">
      <dgm:prSet/>
      <dgm:spPr/>
      <dgm:t>
        <a:bodyPr/>
        <a:lstStyle/>
        <a:p>
          <a:endParaRPr lang="es-PA"/>
        </a:p>
      </dgm:t>
    </dgm:pt>
    <dgm:pt modelId="{B7F3BEA2-83F9-4E15-BE7E-0F32E1FC7C6C}" type="sibTrans" cxnId="{6B02179F-2CAE-4599-A944-5F6D67D625D0}">
      <dgm:prSet/>
      <dgm:spPr/>
      <dgm:t>
        <a:bodyPr/>
        <a:lstStyle/>
        <a:p>
          <a:endParaRPr lang="es-PA"/>
        </a:p>
      </dgm:t>
    </dgm:pt>
    <dgm:pt modelId="{A3A3D333-C92A-4F10-9A57-1BA8600DFD14}">
      <dgm:prSet phldrT="[Texto]"/>
      <dgm:spPr/>
      <dgm:t>
        <a:bodyPr/>
        <a:lstStyle/>
        <a:p>
          <a:r>
            <a:rPr lang="es-PA" b="1" dirty="0"/>
            <a:t>Enfermedad y Maternidad</a:t>
          </a:r>
        </a:p>
      </dgm:t>
    </dgm:pt>
    <dgm:pt modelId="{A2AD1C2E-FEAB-4F7F-BDC3-088425D526B8}" type="parTrans" cxnId="{3B07EF00-C9B6-4E07-AB17-ADC5597BB301}">
      <dgm:prSet/>
      <dgm:spPr/>
      <dgm:t>
        <a:bodyPr/>
        <a:lstStyle/>
        <a:p>
          <a:endParaRPr lang="es-PA"/>
        </a:p>
      </dgm:t>
    </dgm:pt>
    <dgm:pt modelId="{C42BE2B1-959C-4018-8884-46B2416DCA80}" type="sibTrans" cxnId="{3B07EF00-C9B6-4E07-AB17-ADC5597BB301}">
      <dgm:prSet/>
      <dgm:spPr/>
      <dgm:t>
        <a:bodyPr/>
        <a:lstStyle/>
        <a:p>
          <a:endParaRPr lang="es-PA"/>
        </a:p>
      </dgm:t>
    </dgm:pt>
    <dgm:pt modelId="{F4312D07-1104-4272-8475-61C3CB14132C}">
      <dgm:prSet phldrT="[Texto]"/>
      <dgm:spPr/>
      <dgm:t>
        <a:bodyPr/>
        <a:lstStyle/>
        <a:p>
          <a:r>
            <a:rPr lang="es-PA" b="1" dirty="0"/>
            <a:t>Invalidez,</a:t>
          </a:r>
          <a:r>
            <a:rPr lang="es-PA" b="1" baseline="0" dirty="0"/>
            <a:t> Vejez y Muerte</a:t>
          </a:r>
          <a:endParaRPr lang="es-PA" b="1" dirty="0"/>
        </a:p>
      </dgm:t>
    </dgm:pt>
    <dgm:pt modelId="{B395132A-53ED-4FAE-9D88-783D56A1E61A}" type="parTrans" cxnId="{352FDE5B-1922-407A-B15C-D197636AC991}">
      <dgm:prSet/>
      <dgm:spPr/>
      <dgm:t>
        <a:bodyPr/>
        <a:lstStyle/>
        <a:p>
          <a:endParaRPr lang="es-PA"/>
        </a:p>
      </dgm:t>
    </dgm:pt>
    <dgm:pt modelId="{AEF75D90-1AA1-43EB-92C9-A9974D5DB87B}" type="sibTrans" cxnId="{352FDE5B-1922-407A-B15C-D197636AC991}">
      <dgm:prSet/>
      <dgm:spPr/>
      <dgm:t>
        <a:bodyPr/>
        <a:lstStyle/>
        <a:p>
          <a:endParaRPr lang="es-PA"/>
        </a:p>
      </dgm:t>
    </dgm:pt>
    <dgm:pt modelId="{F0A59E12-99D8-4E74-A740-EFF5323EDE45}">
      <dgm:prSet phldrT="[Texto]"/>
      <dgm:spPr/>
      <dgm:t>
        <a:bodyPr/>
        <a:lstStyle/>
        <a:p>
          <a:r>
            <a:rPr lang="es-PA" b="1" dirty="0"/>
            <a:t>Riesgos Profesionales</a:t>
          </a:r>
        </a:p>
      </dgm:t>
    </dgm:pt>
    <dgm:pt modelId="{1B7CCAFF-EE4B-4994-8950-0AEF5A58D55E}" type="parTrans" cxnId="{E228DDA1-6927-45DA-9714-22A9E4FC79C5}">
      <dgm:prSet/>
      <dgm:spPr/>
      <dgm:t>
        <a:bodyPr/>
        <a:lstStyle/>
        <a:p>
          <a:endParaRPr lang="es-PA"/>
        </a:p>
      </dgm:t>
    </dgm:pt>
    <dgm:pt modelId="{2F9887A2-097C-4139-A35A-00D0A6D702B8}" type="sibTrans" cxnId="{E228DDA1-6927-45DA-9714-22A9E4FC79C5}">
      <dgm:prSet/>
      <dgm:spPr/>
      <dgm:t>
        <a:bodyPr/>
        <a:lstStyle/>
        <a:p>
          <a:endParaRPr lang="es-PA"/>
        </a:p>
      </dgm:t>
    </dgm:pt>
    <dgm:pt modelId="{4ADFE370-495A-49C4-8BE7-8F7201FFA53F}" type="pres">
      <dgm:prSet presAssocID="{212BAFC1-D5E5-45F0-B01C-C92FA25F8F3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4120649-B4ED-4B10-9269-EEC40F063923}" type="pres">
      <dgm:prSet presAssocID="{0398D9D0-EFB0-4CCF-814F-92BEA24DB1E0}" presName="thickLine" presStyleLbl="alignNode1" presStyleIdx="0" presStyleCnt="1"/>
      <dgm:spPr/>
      <dgm:t>
        <a:bodyPr/>
        <a:lstStyle/>
        <a:p>
          <a:endParaRPr lang="es-PA"/>
        </a:p>
      </dgm:t>
    </dgm:pt>
    <dgm:pt modelId="{F40F3F6F-486F-424B-839C-16C68843042B}" type="pres">
      <dgm:prSet presAssocID="{0398D9D0-EFB0-4CCF-814F-92BEA24DB1E0}" presName="horz1" presStyleCnt="0"/>
      <dgm:spPr/>
      <dgm:t>
        <a:bodyPr/>
        <a:lstStyle/>
        <a:p>
          <a:endParaRPr lang="es-PA"/>
        </a:p>
      </dgm:t>
    </dgm:pt>
    <dgm:pt modelId="{697525ED-5D26-4BD3-A486-E61F9390A1FB}" type="pres">
      <dgm:prSet presAssocID="{0398D9D0-EFB0-4CCF-814F-92BEA24DB1E0}" presName="tx1" presStyleLbl="revTx" presStyleIdx="0" presStyleCnt="4" custScaleX="163799"/>
      <dgm:spPr/>
      <dgm:t>
        <a:bodyPr/>
        <a:lstStyle/>
        <a:p>
          <a:endParaRPr lang="es-ES"/>
        </a:p>
      </dgm:t>
    </dgm:pt>
    <dgm:pt modelId="{2D48EB96-5B55-4920-9363-DFEC91E52ED6}" type="pres">
      <dgm:prSet presAssocID="{0398D9D0-EFB0-4CCF-814F-92BEA24DB1E0}" presName="vert1" presStyleCnt="0"/>
      <dgm:spPr/>
      <dgm:t>
        <a:bodyPr/>
        <a:lstStyle/>
        <a:p>
          <a:endParaRPr lang="es-PA"/>
        </a:p>
      </dgm:t>
    </dgm:pt>
    <dgm:pt modelId="{EFFB8514-2926-4B5E-B114-73B09BB22BB3}" type="pres">
      <dgm:prSet presAssocID="{A3A3D333-C92A-4F10-9A57-1BA8600DFD14}" presName="vertSpace2a" presStyleCnt="0"/>
      <dgm:spPr/>
      <dgm:t>
        <a:bodyPr/>
        <a:lstStyle/>
        <a:p>
          <a:endParaRPr lang="es-PA"/>
        </a:p>
      </dgm:t>
    </dgm:pt>
    <dgm:pt modelId="{74CCB1E8-38A7-43F8-856E-CB51CDA206ED}" type="pres">
      <dgm:prSet presAssocID="{A3A3D333-C92A-4F10-9A57-1BA8600DFD14}" presName="horz2" presStyleCnt="0"/>
      <dgm:spPr/>
      <dgm:t>
        <a:bodyPr/>
        <a:lstStyle/>
        <a:p>
          <a:endParaRPr lang="es-PA"/>
        </a:p>
      </dgm:t>
    </dgm:pt>
    <dgm:pt modelId="{30B1541E-68A2-4551-8732-F825F577F8DE}" type="pres">
      <dgm:prSet presAssocID="{A3A3D333-C92A-4F10-9A57-1BA8600DFD14}" presName="horzSpace2" presStyleCnt="0"/>
      <dgm:spPr/>
      <dgm:t>
        <a:bodyPr/>
        <a:lstStyle/>
        <a:p>
          <a:endParaRPr lang="es-PA"/>
        </a:p>
      </dgm:t>
    </dgm:pt>
    <dgm:pt modelId="{DA7284E6-E3B8-4E39-8CAD-829E6F7B0E60}" type="pres">
      <dgm:prSet presAssocID="{A3A3D333-C92A-4F10-9A57-1BA8600DFD14}" presName="tx2" presStyleLbl="revTx" presStyleIdx="1" presStyleCnt="4"/>
      <dgm:spPr/>
      <dgm:t>
        <a:bodyPr/>
        <a:lstStyle/>
        <a:p>
          <a:endParaRPr lang="es-ES"/>
        </a:p>
      </dgm:t>
    </dgm:pt>
    <dgm:pt modelId="{C9AAF2D5-DDD9-4091-AE0F-3B4B4631B963}" type="pres">
      <dgm:prSet presAssocID="{A3A3D333-C92A-4F10-9A57-1BA8600DFD14}" presName="vert2" presStyleCnt="0"/>
      <dgm:spPr/>
      <dgm:t>
        <a:bodyPr/>
        <a:lstStyle/>
        <a:p>
          <a:endParaRPr lang="es-PA"/>
        </a:p>
      </dgm:t>
    </dgm:pt>
    <dgm:pt modelId="{9AA1383B-340A-4C8F-AB88-D3E3775E5329}" type="pres">
      <dgm:prSet presAssocID="{A3A3D333-C92A-4F10-9A57-1BA8600DFD14}" presName="thinLine2b" presStyleLbl="callout" presStyleIdx="0" presStyleCnt="3"/>
      <dgm:spPr/>
      <dgm:t>
        <a:bodyPr/>
        <a:lstStyle/>
        <a:p>
          <a:endParaRPr lang="es-PA"/>
        </a:p>
      </dgm:t>
    </dgm:pt>
    <dgm:pt modelId="{B8CA4236-4FA1-473A-A2DC-248EA49C75EC}" type="pres">
      <dgm:prSet presAssocID="{A3A3D333-C92A-4F10-9A57-1BA8600DFD14}" presName="vertSpace2b" presStyleCnt="0"/>
      <dgm:spPr/>
      <dgm:t>
        <a:bodyPr/>
        <a:lstStyle/>
        <a:p>
          <a:endParaRPr lang="es-PA"/>
        </a:p>
      </dgm:t>
    </dgm:pt>
    <dgm:pt modelId="{6314FBA7-7D8E-447F-993A-353E63BC3015}" type="pres">
      <dgm:prSet presAssocID="{F4312D07-1104-4272-8475-61C3CB14132C}" presName="horz2" presStyleCnt="0"/>
      <dgm:spPr/>
      <dgm:t>
        <a:bodyPr/>
        <a:lstStyle/>
        <a:p>
          <a:endParaRPr lang="es-PA"/>
        </a:p>
      </dgm:t>
    </dgm:pt>
    <dgm:pt modelId="{E4CC2E6E-35CB-4F04-AE92-682720F72BEC}" type="pres">
      <dgm:prSet presAssocID="{F4312D07-1104-4272-8475-61C3CB14132C}" presName="horzSpace2" presStyleCnt="0"/>
      <dgm:spPr/>
      <dgm:t>
        <a:bodyPr/>
        <a:lstStyle/>
        <a:p>
          <a:endParaRPr lang="es-PA"/>
        </a:p>
      </dgm:t>
    </dgm:pt>
    <dgm:pt modelId="{F4E54A98-AC9F-49D2-825A-15C12D770707}" type="pres">
      <dgm:prSet presAssocID="{F4312D07-1104-4272-8475-61C3CB14132C}" presName="tx2" presStyleLbl="revTx" presStyleIdx="2" presStyleCnt="4"/>
      <dgm:spPr/>
      <dgm:t>
        <a:bodyPr/>
        <a:lstStyle/>
        <a:p>
          <a:endParaRPr lang="es-ES"/>
        </a:p>
      </dgm:t>
    </dgm:pt>
    <dgm:pt modelId="{10E3F963-9AC9-4B31-B2A6-693D65631B5E}" type="pres">
      <dgm:prSet presAssocID="{F4312D07-1104-4272-8475-61C3CB14132C}" presName="vert2" presStyleCnt="0"/>
      <dgm:spPr/>
      <dgm:t>
        <a:bodyPr/>
        <a:lstStyle/>
        <a:p>
          <a:endParaRPr lang="es-PA"/>
        </a:p>
      </dgm:t>
    </dgm:pt>
    <dgm:pt modelId="{BC0DEBB2-DDD7-4A30-85B1-8EB1669CC1A9}" type="pres">
      <dgm:prSet presAssocID="{F4312D07-1104-4272-8475-61C3CB14132C}" presName="thinLine2b" presStyleLbl="callout" presStyleIdx="1" presStyleCnt="3"/>
      <dgm:spPr/>
      <dgm:t>
        <a:bodyPr/>
        <a:lstStyle/>
        <a:p>
          <a:endParaRPr lang="es-PA"/>
        </a:p>
      </dgm:t>
    </dgm:pt>
    <dgm:pt modelId="{917D1EFE-379F-4700-91E6-38745EBBEE30}" type="pres">
      <dgm:prSet presAssocID="{F4312D07-1104-4272-8475-61C3CB14132C}" presName="vertSpace2b" presStyleCnt="0"/>
      <dgm:spPr/>
      <dgm:t>
        <a:bodyPr/>
        <a:lstStyle/>
        <a:p>
          <a:endParaRPr lang="es-PA"/>
        </a:p>
      </dgm:t>
    </dgm:pt>
    <dgm:pt modelId="{35D47A4F-8464-49C9-823F-DEE37B633900}" type="pres">
      <dgm:prSet presAssocID="{F0A59E12-99D8-4E74-A740-EFF5323EDE45}" presName="horz2" presStyleCnt="0"/>
      <dgm:spPr/>
      <dgm:t>
        <a:bodyPr/>
        <a:lstStyle/>
        <a:p>
          <a:endParaRPr lang="es-PA"/>
        </a:p>
      </dgm:t>
    </dgm:pt>
    <dgm:pt modelId="{0B259B41-25B6-498B-AE3A-4B7944B1973F}" type="pres">
      <dgm:prSet presAssocID="{F0A59E12-99D8-4E74-A740-EFF5323EDE45}" presName="horzSpace2" presStyleCnt="0"/>
      <dgm:spPr/>
      <dgm:t>
        <a:bodyPr/>
        <a:lstStyle/>
        <a:p>
          <a:endParaRPr lang="es-PA"/>
        </a:p>
      </dgm:t>
    </dgm:pt>
    <dgm:pt modelId="{83162540-66EE-4CC9-8C4C-A725CECB4A5D}" type="pres">
      <dgm:prSet presAssocID="{F0A59E12-99D8-4E74-A740-EFF5323EDE45}" presName="tx2" presStyleLbl="revTx" presStyleIdx="3" presStyleCnt="4"/>
      <dgm:spPr/>
      <dgm:t>
        <a:bodyPr/>
        <a:lstStyle/>
        <a:p>
          <a:endParaRPr lang="es-ES"/>
        </a:p>
      </dgm:t>
    </dgm:pt>
    <dgm:pt modelId="{461C598E-B107-4903-AF88-B1EDFF273931}" type="pres">
      <dgm:prSet presAssocID="{F0A59E12-99D8-4E74-A740-EFF5323EDE45}" presName="vert2" presStyleCnt="0"/>
      <dgm:spPr/>
      <dgm:t>
        <a:bodyPr/>
        <a:lstStyle/>
        <a:p>
          <a:endParaRPr lang="es-PA"/>
        </a:p>
      </dgm:t>
    </dgm:pt>
    <dgm:pt modelId="{3AB5349E-DF1A-40BD-8BD0-5FDBCFAFEC29}" type="pres">
      <dgm:prSet presAssocID="{F0A59E12-99D8-4E74-A740-EFF5323EDE45}" presName="thinLine2b" presStyleLbl="callout" presStyleIdx="2" presStyleCnt="3"/>
      <dgm:spPr/>
      <dgm:t>
        <a:bodyPr/>
        <a:lstStyle/>
        <a:p>
          <a:endParaRPr lang="es-PA"/>
        </a:p>
      </dgm:t>
    </dgm:pt>
    <dgm:pt modelId="{B843DCEC-CBEE-4D00-8F03-84ACD6608596}" type="pres">
      <dgm:prSet presAssocID="{F0A59E12-99D8-4E74-A740-EFF5323EDE45}" presName="vertSpace2b" presStyleCnt="0"/>
      <dgm:spPr/>
      <dgm:t>
        <a:bodyPr/>
        <a:lstStyle/>
        <a:p>
          <a:endParaRPr lang="es-PA"/>
        </a:p>
      </dgm:t>
    </dgm:pt>
  </dgm:ptLst>
  <dgm:cxnLst>
    <dgm:cxn modelId="{434C0D02-EE94-4350-A2E5-1914E24E3B28}" type="presOf" srcId="{F0A59E12-99D8-4E74-A740-EFF5323EDE45}" destId="{83162540-66EE-4CC9-8C4C-A725CECB4A5D}" srcOrd="0" destOrd="0" presId="urn:microsoft.com/office/officeart/2008/layout/LinedList"/>
    <dgm:cxn modelId="{E228DDA1-6927-45DA-9714-22A9E4FC79C5}" srcId="{0398D9D0-EFB0-4CCF-814F-92BEA24DB1E0}" destId="{F0A59E12-99D8-4E74-A740-EFF5323EDE45}" srcOrd="2" destOrd="0" parTransId="{1B7CCAFF-EE4B-4994-8950-0AEF5A58D55E}" sibTransId="{2F9887A2-097C-4139-A35A-00D0A6D702B8}"/>
    <dgm:cxn modelId="{E4AABC9B-2C6C-457B-B34B-92811E1CB3AF}" type="presOf" srcId="{0398D9D0-EFB0-4CCF-814F-92BEA24DB1E0}" destId="{697525ED-5D26-4BD3-A486-E61F9390A1FB}" srcOrd="0" destOrd="0" presId="urn:microsoft.com/office/officeart/2008/layout/LinedList"/>
    <dgm:cxn modelId="{352FDE5B-1922-407A-B15C-D197636AC991}" srcId="{0398D9D0-EFB0-4CCF-814F-92BEA24DB1E0}" destId="{F4312D07-1104-4272-8475-61C3CB14132C}" srcOrd="1" destOrd="0" parTransId="{B395132A-53ED-4FAE-9D88-783D56A1E61A}" sibTransId="{AEF75D90-1AA1-43EB-92C9-A9974D5DB87B}"/>
    <dgm:cxn modelId="{F98A277A-145D-45FA-90F5-C342E01C4E54}" type="presOf" srcId="{A3A3D333-C92A-4F10-9A57-1BA8600DFD14}" destId="{DA7284E6-E3B8-4E39-8CAD-829E6F7B0E60}" srcOrd="0" destOrd="0" presId="urn:microsoft.com/office/officeart/2008/layout/LinedList"/>
    <dgm:cxn modelId="{3B07EF00-C9B6-4E07-AB17-ADC5597BB301}" srcId="{0398D9D0-EFB0-4CCF-814F-92BEA24DB1E0}" destId="{A3A3D333-C92A-4F10-9A57-1BA8600DFD14}" srcOrd="0" destOrd="0" parTransId="{A2AD1C2E-FEAB-4F7F-BDC3-088425D526B8}" sibTransId="{C42BE2B1-959C-4018-8884-46B2416DCA80}"/>
    <dgm:cxn modelId="{897D4EE4-06F4-4BF5-BDF9-A34DD8F53D44}" type="presOf" srcId="{F4312D07-1104-4272-8475-61C3CB14132C}" destId="{F4E54A98-AC9F-49D2-825A-15C12D770707}" srcOrd="0" destOrd="0" presId="urn:microsoft.com/office/officeart/2008/layout/LinedList"/>
    <dgm:cxn modelId="{6B02179F-2CAE-4599-A944-5F6D67D625D0}" srcId="{212BAFC1-D5E5-45F0-B01C-C92FA25F8F36}" destId="{0398D9D0-EFB0-4CCF-814F-92BEA24DB1E0}" srcOrd="0" destOrd="0" parTransId="{020824EC-D8B8-40CC-93E8-3FD9BCC06BF6}" sibTransId="{B7F3BEA2-83F9-4E15-BE7E-0F32E1FC7C6C}"/>
    <dgm:cxn modelId="{B98F3871-D09A-413E-B6C0-F56ABF796154}" type="presOf" srcId="{212BAFC1-D5E5-45F0-B01C-C92FA25F8F36}" destId="{4ADFE370-495A-49C4-8BE7-8F7201FFA53F}" srcOrd="0" destOrd="0" presId="urn:microsoft.com/office/officeart/2008/layout/LinedList"/>
    <dgm:cxn modelId="{47E5509F-82BE-4F70-9169-9429B5A935C1}" type="presParOf" srcId="{4ADFE370-495A-49C4-8BE7-8F7201FFA53F}" destId="{74120649-B4ED-4B10-9269-EEC40F063923}" srcOrd="0" destOrd="0" presId="urn:microsoft.com/office/officeart/2008/layout/LinedList"/>
    <dgm:cxn modelId="{F19683D3-7C05-403B-9F05-944CBBD3B77B}" type="presParOf" srcId="{4ADFE370-495A-49C4-8BE7-8F7201FFA53F}" destId="{F40F3F6F-486F-424B-839C-16C68843042B}" srcOrd="1" destOrd="0" presId="urn:microsoft.com/office/officeart/2008/layout/LinedList"/>
    <dgm:cxn modelId="{59086A0C-FD90-4144-898F-EEBA80F8D738}" type="presParOf" srcId="{F40F3F6F-486F-424B-839C-16C68843042B}" destId="{697525ED-5D26-4BD3-A486-E61F9390A1FB}" srcOrd="0" destOrd="0" presId="urn:microsoft.com/office/officeart/2008/layout/LinedList"/>
    <dgm:cxn modelId="{5E047911-D979-4BBA-8A99-A857760BF0E3}" type="presParOf" srcId="{F40F3F6F-486F-424B-839C-16C68843042B}" destId="{2D48EB96-5B55-4920-9363-DFEC91E52ED6}" srcOrd="1" destOrd="0" presId="urn:microsoft.com/office/officeart/2008/layout/LinedList"/>
    <dgm:cxn modelId="{20E5E119-E8E7-4A2C-857C-339BD904B08E}" type="presParOf" srcId="{2D48EB96-5B55-4920-9363-DFEC91E52ED6}" destId="{EFFB8514-2926-4B5E-B114-73B09BB22BB3}" srcOrd="0" destOrd="0" presId="urn:microsoft.com/office/officeart/2008/layout/LinedList"/>
    <dgm:cxn modelId="{C14C2881-84A7-413A-B349-DF1D674EA283}" type="presParOf" srcId="{2D48EB96-5B55-4920-9363-DFEC91E52ED6}" destId="{74CCB1E8-38A7-43F8-856E-CB51CDA206ED}" srcOrd="1" destOrd="0" presId="urn:microsoft.com/office/officeart/2008/layout/LinedList"/>
    <dgm:cxn modelId="{C42D633B-398E-48AD-AAC9-AFC7CB40FD84}" type="presParOf" srcId="{74CCB1E8-38A7-43F8-856E-CB51CDA206ED}" destId="{30B1541E-68A2-4551-8732-F825F577F8DE}" srcOrd="0" destOrd="0" presId="urn:microsoft.com/office/officeart/2008/layout/LinedList"/>
    <dgm:cxn modelId="{33012D5E-BEA2-44E0-B998-BAEE32FF0824}" type="presParOf" srcId="{74CCB1E8-38A7-43F8-856E-CB51CDA206ED}" destId="{DA7284E6-E3B8-4E39-8CAD-829E6F7B0E60}" srcOrd="1" destOrd="0" presId="urn:microsoft.com/office/officeart/2008/layout/LinedList"/>
    <dgm:cxn modelId="{3E09DED3-0E2B-4858-BC01-F9CFE97CCE71}" type="presParOf" srcId="{74CCB1E8-38A7-43F8-856E-CB51CDA206ED}" destId="{C9AAF2D5-DDD9-4091-AE0F-3B4B4631B963}" srcOrd="2" destOrd="0" presId="urn:microsoft.com/office/officeart/2008/layout/LinedList"/>
    <dgm:cxn modelId="{072DC063-732B-4ACC-92C2-0FED33BD2550}" type="presParOf" srcId="{2D48EB96-5B55-4920-9363-DFEC91E52ED6}" destId="{9AA1383B-340A-4C8F-AB88-D3E3775E5329}" srcOrd="2" destOrd="0" presId="urn:microsoft.com/office/officeart/2008/layout/LinedList"/>
    <dgm:cxn modelId="{86F9F64E-D7BB-4C01-966A-EAB4FF87F030}" type="presParOf" srcId="{2D48EB96-5B55-4920-9363-DFEC91E52ED6}" destId="{B8CA4236-4FA1-473A-A2DC-248EA49C75EC}" srcOrd="3" destOrd="0" presId="urn:microsoft.com/office/officeart/2008/layout/LinedList"/>
    <dgm:cxn modelId="{3951E1E2-63EB-404A-A942-1C53721386E9}" type="presParOf" srcId="{2D48EB96-5B55-4920-9363-DFEC91E52ED6}" destId="{6314FBA7-7D8E-447F-993A-353E63BC3015}" srcOrd="4" destOrd="0" presId="urn:microsoft.com/office/officeart/2008/layout/LinedList"/>
    <dgm:cxn modelId="{982332C1-E10F-4917-A3D6-9D272B6B9DBC}" type="presParOf" srcId="{6314FBA7-7D8E-447F-993A-353E63BC3015}" destId="{E4CC2E6E-35CB-4F04-AE92-682720F72BEC}" srcOrd="0" destOrd="0" presId="urn:microsoft.com/office/officeart/2008/layout/LinedList"/>
    <dgm:cxn modelId="{F0FB4131-D97C-4FF4-9A5A-B85AEF204244}" type="presParOf" srcId="{6314FBA7-7D8E-447F-993A-353E63BC3015}" destId="{F4E54A98-AC9F-49D2-825A-15C12D770707}" srcOrd="1" destOrd="0" presId="urn:microsoft.com/office/officeart/2008/layout/LinedList"/>
    <dgm:cxn modelId="{7FE14519-F3CA-4156-9483-2918CA074AE1}" type="presParOf" srcId="{6314FBA7-7D8E-447F-993A-353E63BC3015}" destId="{10E3F963-9AC9-4B31-B2A6-693D65631B5E}" srcOrd="2" destOrd="0" presId="urn:microsoft.com/office/officeart/2008/layout/LinedList"/>
    <dgm:cxn modelId="{9C19A8E3-1C45-4E74-BC79-C371AF56E0AA}" type="presParOf" srcId="{2D48EB96-5B55-4920-9363-DFEC91E52ED6}" destId="{BC0DEBB2-DDD7-4A30-85B1-8EB1669CC1A9}" srcOrd="5" destOrd="0" presId="urn:microsoft.com/office/officeart/2008/layout/LinedList"/>
    <dgm:cxn modelId="{3FBCDDDD-3887-4BFA-BBC9-22040B8AAE5E}" type="presParOf" srcId="{2D48EB96-5B55-4920-9363-DFEC91E52ED6}" destId="{917D1EFE-379F-4700-91E6-38745EBBEE30}" srcOrd="6" destOrd="0" presId="urn:microsoft.com/office/officeart/2008/layout/LinedList"/>
    <dgm:cxn modelId="{0A64C2DD-2DDB-4B27-ACA9-671AFF4FF13D}" type="presParOf" srcId="{2D48EB96-5B55-4920-9363-DFEC91E52ED6}" destId="{35D47A4F-8464-49C9-823F-DEE37B633900}" srcOrd="7" destOrd="0" presId="urn:microsoft.com/office/officeart/2008/layout/LinedList"/>
    <dgm:cxn modelId="{EF6EA38D-351B-431E-BCDC-446C81A0F80B}" type="presParOf" srcId="{35D47A4F-8464-49C9-823F-DEE37B633900}" destId="{0B259B41-25B6-498B-AE3A-4B7944B1973F}" srcOrd="0" destOrd="0" presId="urn:microsoft.com/office/officeart/2008/layout/LinedList"/>
    <dgm:cxn modelId="{D36DFE11-7D36-443D-8C77-78DE1970B56A}" type="presParOf" srcId="{35D47A4F-8464-49C9-823F-DEE37B633900}" destId="{83162540-66EE-4CC9-8C4C-A725CECB4A5D}" srcOrd="1" destOrd="0" presId="urn:microsoft.com/office/officeart/2008/layout/LinedList"/>
    <dgm:cxn modelId="{F4BA2A6F-DF01-4AAE-8975-F17B2CC3C847}" type="presParOf" srcId="{35D47A4F-8464-49C9-823F-DEE37B633900}" destId="{461C598E-B107-4903-AF88-B1EDFF273931}" srcOrd="2" destOrd="0" presId="urn:microsoft.com/office/officeart/2008/layout/LinedList"/>
    <dgm:cxn modelId="{4FCC32E0-3D35-43F3-97A7-7C8C1D637812}" type="presParOf" srcId="{2D48EB96-5B55-4920-9363-DFEC91E52ED6}" destId="{3AB5349E-DF1A-40BD-8BD0-5FDBCFAFEC29}" srcOrd="8" destOrd="0" presId="urn:microsoft.com/office/officeart/2008/layout/LinedList"/>
    <dgm:cxn modelId="{EA770EAF-4F11-4732-ABAC-0F2D5601A15B}" type="presParOf" srcId="{2D48EB96-5B55-4920-9363-DFEC91E52ED6}" destId="{B843DCEC-CBEE-4D00-8F03-84ACD660859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6569C-AE71-47B5-8CD3-88AEF4DF8703}" type="doc">
      <dgm:prSet loTypeId="urn:microsoft.com/office/officeart/2005/8/layout/lProcess2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es-PA"/>
        </a:p>
      </dgm:t>
    </dgm:pt>
    <dgm:pt modelId="{51C95F0F-BCC3-4C59-991E-3208D14B952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A" sz="2000" b="1" dirty="0" smtClean="0">
              <a:hlinkClick xmlns:r="http://schemas.openxmlformats.org/officeDocument/2006/relationships" r:id="rId1" action="ppaction://hlinksldjump"/>
            </a:rPr>
            <a:t>2. ENFERMEDAD </a:t>
          </a:r>
          <a:r>
            <a:rPr lang="es-PA" sz="2000" b="1" dirty="0">
              <a:hlinkClick xmlns:r="http://schemas.openxmlformats.org/officeDocument/2006/relationships" r:id="rId1" action="ppaction://hlinksldjump"/>
            </a:rPr>
            <a:t>Y MATERNIDAD</a:t>
          </a:r>
          <a:endParaRPr lang="es-PA" sz="2000" b="1" dirty="0"/>
        </a:p>
      </dgm:t>
    </dgm:pt>
    <dgm:pt modelId="{600834F1-21B1-49B9-BA20-F51B2C099B13}" type="parTrans" cxnId="{A6276FD8-0EE1-4B91-8376-A34CE953238F}">
      <dgm:prSet/>
      <dgm:spPr/>
      <dgm:t>
        <a:bodyPr/>
        <a:lstStyle/>
        <a:p>
          <a:endParaRPr lang="es-PA"/>
        </a:p>
      </dgm:t>
    </dgm:pt>
    <dgm:pt modelId="{449CF4E1-E8CA-4E18-A030-5D1B742934BE}" type="sibTrans" cxnId="{A6276FD8-0EE1-4B91-8376-A34CE953238F}">
      <dgm:prSet/>
      <dgm:spPr/>
      <dgm:t>
        <a:bodyPr/>
        <a:lstStyle/>
        <a:p>
          <a:endParaRPr lang="es-PA"/>
        </a:p>
      </dgm:t>
    </dgm:pt>
    <dgm:pt modelId="{36B7B9E7-1B86-404C-B092-716F0E474C0E}">
      <dgm:prSet phldrT="[Texto]"/>
      <dgm:spPr/>
      <dgm:t>
        <a:bodyPr/>
        <a:lstStyle/>
        <a:p>
          <a:r>
            <a:rPr lang="es-PA" b="1" dirty="0"/>
            <a:t>SUBSIDIO POR ENFERMEDAD COMÚN </a:t>
          </a:r>
        </a:p>
      </dgm:t>
    </dgm:pt>
    <dgm:pt modelId="{415EABC1-77FD-4D09-AA16-CBB88E9E06BA}" type="parTrans" cxnId="{89114620-EAE1-46D9-B7D3-CF08FF749E32}">
      <dgm:prSet/>
      <dgm:spPr/>
      <dgm:t>
        <a:bodyPr/>
        <a:lstStyle/>
        <a:p>
          <a:endParaRPr lang="es-PA"/>
        </a:p>
      </dgm:t>
    </dgm:pt>
    <dgm:pt modelId="{C34EEA46-7C02-452E-885C-B41638FA5F36}" type="sibTrans" cxnId="{89114620-EAE1-46D9-B7D3-CF08FF749E32}">
      <dgm:prSet/>
      <dgm:spPr/>
      <dgm:t>
        <a:bodyPr/>
        <a:lstStyle/>
        <a:p>
          <a:endParaRPr lang="es-PA"/>
        </a:p>
      </dgm:t>
    </dgm:pt>
    <dgm:pt modelId="{D396E6AE-C5EB-47AA-BE12-6C617A360934}">
      <dgm:prSet phldrT="[Texto]"/>
      <dgm:spPr/>
      <dgm:t>
        <a:bodyPr/>
        <a:lstStyle/>
        <a:p>
          <a:r>
            <a:rPr lang="es-PA" b="1" dirty="0"/>
            <a:t>SUBSIDIO POR MATERNIDAD</a:t>
          </a:r>
        </a:p>
      </dgm:t>
    </dgm:pt>
    <dgm:pt modelId="{C2088602-F368-43F8-8D2F-9BC282E7F95F}" type="parTrans" cxnId="{0C92FF0F-F08E-4E71-8418-86E314363A08}">
      <dgm:prSet/>
      <dgm:spPr/>
      <dgm:t>
        <a:bodyPr/>
        <a:lstStyle/>
        <a:p>
          <a:endParaRPr lang="es-PA"/>
        </a:p>
      </dgm:t>
    </dgm:pt>
    <dgm:pt modelId="{7130B89B-47E8-4F8E-9E60-A19037F757B1}" type="sibTrans" cxnId="{0C92FF0F-F08E-4E71-8418-86E314363A08}">
      <dgm:prSet/>
      <dgm:spPr/>
      <dgm:t>
        <a:bodyPr/>
        <a:lstStyle/>
        <a:p>
          <a:endParaRPr lang="es-PA"/>
        </a:p>
      </dgm:t>
    </dgm:pt>
    <dgm:pt modelId="{78051273-5CD4-45F6-BA82-CF67DD785C7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A" sz="2000" b="1" dirty="0" smtClean="0">
              <a:hlinkClick xmlns:r="http://schemas.openxmlformats.org/officeDocument/2006/relationships" r:id="rId2" action="ppaction://hlinksldjump"/>
            </a:rPr>
            <a:t>3. INVALIDEZ</a:t>
          </a:r>
          <a:r>
            <a:rPr lang="es-PA" sz="2000" b="1" dirty="0">
              <a:hlinkClick xmlns:r="http://schemas.openxmlformats.org/officeDocument/2006/relationships" r:id="rId2" action="ppaction://hlinksldjump"/>
            </a:rPr>
            <a:t>, VEJEZ Y MUERTE</a:t>
          </a:r>
          <a:endParaRPr lang="es-PA" sz="2000" b="1" dirty="0"/>
        </a:p>
      </dgm:t>
    </dgm:pt>
    <dgm:pt modelId="{D2D7C51A-3756-411B-BBD2-168315814520}" type="parTrans" cxnId="{0A3B62F8-E9BF-4749-8800-8C504EE0FFCC}">
      <dgm:prSet/>
      <dgm:spPr/>
      <dgm:t>
        <a:bodyPr/>
        <a:lstStyle/>
        <a:p>
          <a:endParaRPr lang="es-PA"/>
        </a:p>
      </dgm:t>
    </dgm:pt>
    <dgm:pt modelId="{49E72E7A-F8E9-4EF3-8F78-5BEEAE232F3A}" type="sibTrans" cxnId="{0A3B62F8-E9BF-4749-8800-8C504EE0FFCC}">
      <dgm:prSet/>
      <dgm:spPr/>
      <dgm:t>
        <a:bodyPr/>
        <a:lstStyle/>
        <a:p>
          <a:endParaRPr lang="es-PA"/>
        </a:p>
      </dgm:t>
    </dgm:pt>
    <dgm:pt modelId="{055E54DF-D2FC-483A-805B-F11C3623A621}">
      <dgm:prSet phldrT="[Texto]"/>
      <dgm:spPr/>
      <dgm:t>
        <a:bodyPr/>
        <a:lstStyle/>
        <a:p>
          <a:r>
            <a:rPr lang="es-PA" b="1" dirty="0"/>
            <a:t>PENSIONES VEJEZ E INVALIDEZ</a:t>
          </a:r>
        </a:p>
      </dgm:t>
    </dgm:pt>
    <dgm:pt modelId="{8D562627-0B4D-4323-AE0D-E61B5BB922A3}" type="parTrans" cxnId="{D001319D-24BB-4608-B612-EB3DDDA0996F}">
      <dgm:prSet/>
      <dgm:spPr/>
      <dgm:t>
        <a:bodyPr/>
        <a:lstStyle/>
        <a:p>
          <a:endParaRPr lang="es-PA"/>
        </a:p>
      </dgm:t>
    </dgm:pt>
    <dgm:pt modelId="{D27175B7-5457-4BE4-9B74-AC856510D0DF}" type="sibTrans" cxnId="{D001319D-24BB-4608-B612-EB3DDDA0996F}">
      <dgm:prSet/>
      <dgm:spPr/>
      <dgm:t>
        <a:bodyPr/>
        <a:lstStyle/>
        <a:p>
          <a:endParaRPr lang="es-PA"/>
        </a:p>
      </dgm:t>
    </dgm:pt>
    <dgm:pt modelId="{008EB960-4ECF-4F7A-9C97-D97F5EDEB4C9}">
      <dgm:prSet phldrT="[Texto]"/>
      <dgm:spPr/>
      <dgm:t>
        <a:bodyPr/>
        <a:lstStyle/>
        <a:p>
          <a:r>
            <a:rPr lang="es-PA" b="1" dirty="0"/>
            <a:t>ASIGNACIONES FAMILIARES </a:t>
          </a:r>
        </a:p>
      </dgm:t>
    </dgm:pt>
    <dgm:pt modelId="{6B6655A3-507F-4DD3-B28A-B0F690C9AFC4}" type="parTrans" cxnId="{B0AD17A1-0066-438E-A6ED-4E15DE2ED5A1}">
      <dgm:prSet/>
      <dgm:spPr/>
      <dgm:t>
        <a:bodyPr/>
        <a:lstStyle/>
        <a:p>
          <a:endParaRPr lang="es-PA"/>
        </a:p>
      </dgm:t>
    </dgm:pt>
    <dgm:pt modelId="{39F085C3-5F11-4CF1-A978-3341126F8E69}" type="sibTrans" cxnId="{B0AD17A1-0066-438E-A6ED-4E15DE2ED5A1}">
      <dgm:prSet/>
      <dgm:spPr/>
      <dgm:t>
        <a:bodyPr/>
        <a:lstStyle/>
        <a:p>
          <a:endParaRPr lang="es-PA"/>
        </a:p>
      </dgm:t>
    </dgm:pt>
    <dgm:pt modelId="{55672FEB-A923-4782-AF31-BEA3ACE85E10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A" sz="2000" b="1" dirty="0" smtClean="0">
              <a:hlinkClick xmlns:r="http://schemas.openxmlformats.org/officeDocument/2006/relationships" r:id="rId3" action="ppaction://hlinksldjump"/>
            </a:rPr>
            <a:t>4. RIESGOS </a:t>
          </a:r>
          <a:r>
            <a:rPr lang="es-PA" sz="2000" b="1" dirty="0">
              <a:hlinkClick xmlns:r="http://schemas.openxmlformats.org/officeDocument/2006/relationships" r:id="rId3" action="ppaction://hlinksldjump"/>
            </a:rPr>
            <a:t>PROFESIONALES </a:t>
          </a:r>
          <a:endParaRPr lang="es-PA" sz="2000" b="1" dirty="0"/>
        </a:p>
      </dgm:t>
    </dgm:pt>
    <dgm:pt modelId="{EC2C630E-01FA-4121-A1DF-3A7BEE065CCE}" type="parTrans" cxnId="{05AA0E4F-C5D5-4E23-B901-ACDBD8135319}">
      <dgm:prSet/>
      <dgm:spPr/>
      <dgm:t>
        <a:bodyPr/>
        <a:lstStyle/>
        <a:p>
          <a:endParaRPr lang="es-PA"/>
        </a:p>
      </dgm:t>
    </dgm:pt>
    <dgm:pt modelId="{BC7701A5-1476-4D0D-8A7D-E42A1ADD20FE}" type="sibTrans" cxnId="{05AA0E4F-C5D5-4E23-B901-ACDBD8135319}">
      <dgm:prSet/>
      <dgm:spPr/>
      <dgm:t>
        <a:bodyPr/>
        <a:lstStyle/>
        <a:p>
          <a:endParaRPr lang="es-PA"/>
        </a:p>
      </dgm:t>
    </dgm:pt>
    <dgm:pt modelId="{026407A6-CFA2-465E-B739-CD9FDA515A0B}">
      <dgm:prSet phldrT="[Texto]"/>
      <dgm:spPr/>
      <dgm:t>
        <a:bodyPr/>
        <a:lstStyle/>
        <a:p>
          <a:r>
            <a:rPr lang="es-PA" b="1" dirty="0"/>
            <a:t>SUBSIDIO POR INCAPACIDAD TEMPORAL</a:t>
          </a:r>
        </a:p>
      </dgm:t>
    </dgm:pt>
    <dgm:pt modelId="{1F547F76-E9D4-41F6-95A4-7020F8B750A8}" type="parTrans" cxnId="{33062276-E001-4FC7-976D-21F8122BE00A}">
      <dgm:prSet/>
      <dgm:spPr/>
      <dgm:t>
        <a:bodyPr/>
        <a:lstStyle/>
        <a:p>
          <a:endParaRPr lang="es-PA"/>
        </a:p>
      </dgm:t>
    </dgm:pt>
    <dgm:pt modelId="{6D266D14-B6E6-434F-AAF7-111C7AE54E7B}" type="sibTrans" cxnId="{33062276-E001-4FC7-976D-21F8122BE00A}">
      <dgm:prSet/>
      <dgm:spPr/>
      <dgm:t>
        <a:bodyPr/>
        <a:lstStyle/>
        <a:p>
          <a:endParaRPr lang="es-PA"/>
        </a:p>
      </dgm:t>
    </dgm:pt>
    <dgm:pt modelId="{63828CB1-0C79-43C3-8BF4-6FC255EA57B9}">
      <dgm:prSet phldrT="[Texto]"/>
      <dgm:spPr/>
      <dgm:t>
        <a:bodyPr/>
        <a:lstStyle/>
        <a:p>
          <a:r>
            <a:rPr lang="es-PA" b="1" dirty="0"/>
            <a:t>AUXILIO</a:t>
          </a:r>
          <a:r>
            <a:rPr lang="es-PA" b="1" baseline="0" dirty="0"/>
            <a:t> DE FUNERAL</a:t>
          </a:r>
          <a:endParaRPr lang="es-PA" b="1" dirty="0"/>
        </a:p>
      </dgm:t>
    </dgm:pt>
    <dgm:pt modelId="{6C14ABC2-E0D4-48E9-A512-F783E019349F}" type="parTrans" cxnId="{CE6AC1F2-6B25-4721-8437-94BEA5310643}">
      <dgm:prSet/>
      <dgm:spPr/>
      <dgm:t>
        <a:bodyPr/>
        <a:lstStyle/>
        <a:p>
          <a:endParaRPr lang="es-PA"/>
        </a:p>
      </dgm:t>
    </dgm:pt>
    <dgm:pt modelId="{1A56DE58-969D-443E-9962-D2DF4A8E2B0B}" type="sibTrans" cxnId="{CE6AC1F2-6B25-4721-8437-94BEA5310643}">
      <dgm:prSet/>
      <dgm:spPr/>
      <dgm:t>
        <a:bodyPr/>
        <a:lstStyle/>
        <a:p>
          <a:endParaRPr lang="es-PA"/>
        </a:p>
      </dgm:t>
    </dgm:pt>
    <dgm:pt modelId="{F52D6386-B700-4193-B614-9486E9E54D81}">
      <dgm:prSet phldrT="[Texto]"/>
      <dgm:spPr/>
      <dgm:t>
        <a:bodyPr/>
        <a:lstStyle/>
        <a:p>
          <a:r>
            <a:rPr lang="es-PA" b="1" dirty="0"/>
            <a:t>BENEFICIO PRÓTESIS DENTAL </a:t>
          </a:r>
        </a:p>
      </dgm:t>
    </dgm:pt>
    <dgm:pt modelId="{4C8E3E5F-66AD-48B9-BD71-D113FFC1E054}" type="parTrans" cxnId="{E1965EBC-89B1-41B9-9011-92D9D1E4A66F}">
      <dgm:prSet/>
      <dgm:spPr/>
      <dgm:t>
        <a:bodyPr/>
        <a:lstStyle/>
        <a:p>
          <a:endParaRPr lang="es-PA"/>
        </a:p>
      </dgm:t>
    </dgm:pt>
    <dgm:pt modelId="{5CE48F5D-0E97-47B4-B091-AC9743D94092}" type="sibTrans" cxnId="{E1965EBC-89B1-41B9-9011-92D9D1E4A66F}">
      <dgm:prSet/>
      <dgm:spPr/>
      <dgm:t>
        <a:bodyPr/>
        <a:lstStyle/>
        <a:p>
          <a:endParaRPr lang="es-PA"/>
        </a:p>
      </dgm:t>
    </dgm:pt>
    <dgm:pt modelId="{E675C230-56F1-4FF1-83D3-E30637F1E427}">
      <dgm:prSet phldrT="[Texto]"/>
      <dgm:spPr/>
      <dgm:t>
        <a:bodyPr/>
        <a:lstStyle/>
        <a:p>
          <a:r>
            <a:rPr lang="es-PA" b="1" dirty="0"/>
            <a:t>BENEFICIO DE LENTES</a:t>
          </a:r>
        </a:p>
      </dgm:t>
    </dgm:pt>
    <dgm:pt modelId="{742978D8-F4C1-4605-A287-361058E4603C}" type="parTrans" cxnId="{5FFDD268-10E0-4654-A02A-1788CA348E71}">
      <dgm:prSet/>
      <dgm:spPr/>
      <dgm:t>
        <a:bodyPr/>
        <a:lstStyle/>
        <a:p>
          <a:endParaRPr lang="es-PA"/>
        </a:p>
      </dgm:t>
    </dgm:pt>
    <dgm:pt modelId="{101FE319-8A66-443B-8955-559E18A3F93F}" type="sibTrans" cxnId="{5FFDD268-10E0-4654-A02A-1788CA348E71}">
      <dgm:prSet/>
      <dgm:spPr/>
      <dgm:t>
        <a:bodyPr/>
        <a:lstStyle/>
        <a:p>
          <a:endParaRPr lang="es-PA"/>
        </a:p>
      </dgm:t>
    </dgm:pt>
    <dgm:pt modelId="{3B8F32EC-C534-4438-8D4B-8E568B5E8D1A}">
      <dgm:prSet phldrT="[Texto]"/>
      <dgm:spPr/>
      <dgm:t>
        <a:bodyPr/>
        <a:lstStyle/>
        <a:p>
          <a:r>
            <a:rPr lang="es-PA" b="1" dirty="0"/>
            <a:t>AUXILIO DE FUNERAL </a:t>
          </a:r>
        </a:p>
      </dgm:t>
    </dgm:pt>
    <dgm:pt modelId="{8740E177-2D64-4F42-B15B-3CCDA694A89D}" type="parTrans" cxnId="{0AC94E59-4EC6-4DA7-9074-E830678C5E98}">
      <dgm:prSet/>
      <dgm:spPr/>
      <dgm:t>
        <a:bodyPr/>
        <a:lstStyle/>
        <a:p>
          <a:endParaRPr lang="es-PA"/>
        </a:p>
      </dgm:t>
    </dgm:pt>
    <dgm:pt modelId="{266A6EEF-8163-494D-80C7-E188CD083887}" type="sibTrans" cxnId="{0AC94E59-4EC6-4DA7-9074-E830678C5E98}">
      <dgm:prSet/>
      <dgm:spPr/>
      <dgm:t>
        <a:bodyPr/>
        <a:lstStyle/>
        <a:p>
          <a:endParaRPr lang="es-PA"/>
        </a:p>
      </dgm:t>
    </dgm:pt>
    <dgm:pt modelId="{CF0302C4-32CB-484B-9AA6-DF6338E1FCCE}">
      <dgm:prSet phldrT="[Texto]"/>
      <dgm:spPr/>
      <dgm:t>
        <a:bodyPr/>
        <a:lstStyle/>
        <a:p>
          <a:r>
            <a:rPr lang="es-PA" b="1" dirty="0"/>
            <a:t>SOBREVIVIENTE</a:t>
          </a:r>
        </a:p>
      </dgm:t>
    </dgm:pt>
    <dgm:pt modelId="{28AF9C81-7CA0-44F3-98DB-C218430B0AC3}" type="parTrans" cxnId="{5DC94CD2-B025-4E35-BE81-F37035C829D9}">
      <dgm:prSet/>
      <dgm:spPr/>
      <dgm:t>
        <a:bodyPr/>
        <a:lstStyle/>
        <a:p>
          <a:endParaRPr lang="es-PA"/>
        </a:p>
      </dgm:t>
    </dgm:pt>
    <dgm:pt modelId="{889CB2EB-A763-4831-8FBE-507DB82BCA0A}" type="sibTrans" cxnId="{5DC94CD2-B025-4E35-BE81-F37035C829D9}">
      <dgm:prSet/>
      <dgm:spPr/>
      <dgm:t>
        <a:bodyPr/>
        <a:lstStyle/>
        <a:p>
          <a:endParaRPr lang="es-PA"/>
        </a:p>
      </dgm:t>
    </dgm:pt>
    <dgm:pt modelId="{168ABB32-F6E8-43B8-86C5-A2AC31A4FC74}">
      <dgm:prSet phldrT="[Texto]"/>
      <dgm:spPr/>
      <dgm:t>
        <a:bodyPr/>
        <a:lstStyle/>
        <a:p>
          <a:r>
            <a:rPr lang="es-PA" b="1" dirty="0"/>
            <a:t>INDEMNIZACIONES </a:t>
          </a:r>
        </a:p>
      </dgm:t>
    </dgm:pt>
    <dgm:pt modelId="{E0A0C65B-A3A1-4EE7-B59F-922CAACEFB91}" type="parTrans" cxnId="{244D3C8E-0C24-4B37-A9FC-7CCF011AE1F3}">
      <dgm:prSet/>
      <dgm:spPr/>
      <dgm:t>
        <a:bodyPr/>
        <a:lstStyle/>
        <a:p>
          <a:endParaRPr lang="es-PA"/>
        </a:p>
      </dgm:t>
    </dgm:pt>
    <dgm:pt modelId="{9244230A-AF45-4739-8E24-8D745CD01CC4}" type="sibTrans" cxnId="{244D3C8E-0C24-4B37-A9FC-7CCF011AE1F3}">
      <dgm:prSet/>
      <dgm:spPr/>
      <dgm:t>
        <a:bodyPr/>
        <a:lstStyle/>
        <a:p>
          <a:endParaRPr lang="es-PA"/>
        </a:p>
      </dgm:t>
    </dgm:pt>
    <dgm:pt modelId="{58F7E1BE-98AB-40F0-BB09-25451FDA4FE7}">
      <dgm:prSet phldrT="[Texto]"/>
      <dgm:spPr/>
      <dgm:t>
        <a:bodyPr/>
        <a:lstStyle/>
        <a:p>
          <a:r>
            <a:rPr lang="es-PA" b="1" dirty="0"/>
            <a:t>PENSIONES</a:t>
          </a:r>
        </a:p>
      </dgm:t>
    </dgm:pt>
    <dgm:pt modelId="{58A95811-7E04-4B7D-96F1-82887E4CC83C}" type="parTrans" cxnId="{842D32BA-53C2-437B-9A11-C20EABFBD384}">
      <dgm:prSet/>
      <dgm:spPr/>
      <dgm:t>
        <a:bodyPr/>
        <a:lstStyle/>
        <a:p>
          <a:endParaRPr lang="es-PA"/>
        </a:p>
      </dgm:t>
    </dgm:pt>
    <dgm:pt modelId="{D37636DD-DD19-4E90-B19C-46A1EBC46EB3}" type="sibTrans" cxnId="{842D32BA-53C2-437B-9A11-C20EABFBD384}">
      <dgm:prSet/>
      <dgm:spPr/>
      <dgm:t>
        <a:bodyPr/>
        <a:lstStyle/>
        <a:p>
          <a:endParaRPr lang="es-PA"/>
        </a:p>
      </dgm:t>
    </dgm:pt>
    <dgm:pt modelId="{37228A7C-D3ED-4EEB-9E36-F80BA7E80D4B}">
      <dgm:prSet phldrT="[Texto]"/>
      <dgm:spPr/>
      <dgm:t>
        <a:bodyPr/>
        <a:lstStyle/>
        <a:p>
          <a:r>
            <a:rPr lang="es-PA" b="1" dirty="0"/>
            <a:t>INDEMNIZACIONES</a:t>
          </a:r>
        </a:p>
      </dgm:t>
    </dgm:pt>
    <dgm:pt modelId="{5F87B59D-E1F9-4389-9F9B-5B74CCF61A97}" type="parTrans" cxnId="{64309915-3256-4319-A998-833BDBB93D67}">
      <dgm:prSet/>
      <dgm:spPr/>
      <dgm:t>
        <a:bodyPr/>
        <a:lstStyle/>
        <a:p>
          <a:endParaRPr lang="es-PA"/>
        </a:p>
      </dgm:t>
    </dgm:pt>
    <dgm:pt modelId="{2C398D20-2CEF-409B-9534-ECF942724241}" type="sibTrans" cxnId="{64309915-3256-4319-A998-833BDBB93D67}">
      <dgm:prSet/>
      <dgm:spPr/>
      <dgm:t>
        <a:bodyPr/>
        <a:lstStyle/>
        <a:p>
          <a:endParaRPr lang="es-PA"/>
        </a:p>
      </dgm:t>
    </dgm:pt>
    <dgm:pt modelId="{17FE5DBB-C05D-43C1-8228-6D772CBB66C2}" type="pres">
      <dgm:prSet presAssocID="{6AD6569C-AE71-47B5-8CD3-88AEF4DF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CD79B2-6F31-4B94-B490-4A1CF91037A7}" type="pres">
      <dgm:prSet presAssocID="{51C95F0F-BCC3-4C59-991E-3208D14B9528}" presName="compNode" presStyleCnt="0"/>
      <dgm:spPr/>
    </dgm:pt>
    <dgm:pt modelId="{80EA8214-60FA-4F3D-8CCE-0C132E066810}" type="pres">
      <dgm:prSet presAssocID="{51C95F0F-BCC3-4C59-991E-3208D14B9528}" presName="aNode" presStyleLbl="bgShp" presStyleIdx="0" presStyleCnt="3" custLinFactNeighborY="259"/>
      <dgm:spPr/>
      <dgm:t>
        <a:bodyPr/>
        <a:lstStyle/>
        <a:p>
          <a:endParaRPr lang="es-ES"/>
        </a:p>
      </dgm:t>
    </dgm:pt>
    <dgm:pt modelId="{48612540-93BF-4444-9A7D-3FC53DE274DD}" type="pres">
      <dgm:prSet presAssocID="{51C95F0F-BCC3-4C59-991E-3208D14B9528}" presName="textNode" presStyleLbl="bgShp" presStyleIdx="0" presStyleCnt="3"/>
      <dgm:spPr/>
      <dgm:t>
        <a:bodyPr/>
        <a:lstStyle/>
        <a:p>
          <a:endParaRPr lang="es-ES"/>
        </a:p>
      </dgm:t>
    </dgm:pt>
    <dgm:pt modelId="{39D12B3F-E207-4687-A46D-A66085B7D96B}" type="pres">
      <dgm:prSet presAssocID="{51C95F0F-BCC3-4C59-991E-3208D14B9528}" presName="compChildNode" presStyleCnt="0"/>
      <dgm:spPr/>
    </dgm:pt>
    <dgm:pt modelId="{D4A0CB03-D30E-477A-B070-C5B3728CAAD5}" type="pres">
      <dgm:prSet presAssocID="{51C95F0F-BCC3-4C59-991E-3208D14B9528}" presName="theInnerList" presStyleCnt="0"/>
      <dgm:spPr/>
    </dgm:pt>
    <dgm:pt modelId="{825F9ECC-C1C3-497E-A659-1498C6F913D1}" type="pres">
      <dgm:prSet presAssocID="{36B7B9E7-1B86-404C-B092-716F0E474C0E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C34048-3F15-4E84-9FD9-A3C6B5E96D88}" type="pres">
      <dgm:prSet presAssocID="{36B7B9E7-1B86-404C-B092-716F0E474C0E}" presName="aSpace2" presStyleCnt="0"/>
      <dgm:spPr/>
    </dgm:pt>
    <dgm:pt modelId="{085DD9AD-69AD-463F-8613-4D57CBB035DD}" type="pres">
      <dgm:prSet presAssocID="{D396E6AE-C5EB-47AA-BE12-6C617A360934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A5AE24-7D96-4CDD-900D-C5EDF5AD46DB}" type="pres">
      <dgm:prSet presAssocID="{D396E6AE-C5EB-47AA-BE12-6C617A360934}" presName="aSpace2" presStyleCnt="0"/>
      <dgm:spPr/>
    </dgm:pt>
    <dgm:pt modelId="{406FFD13-4243-4EF6-9EAF-1F1929ED3F63}" type="pres">
      <dgm:prSet presAssocID="{F52D6386-B700-4193-B614-9486E9E54D81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847C9A-11D3-4873-81E2-0312447D6767}" type="pres">
      <dgm:prSet presAssocID="{F52D6386-B700-4193-B614-9486E9E54D81}" presName="aSpace2" presStyleCnt="0"/>
      <dgm:spPr/>
    </dgm:pt>
    <dgm:pt modelId="{65E2467C-06FF-45FB-84EE-AA4F2DF1F23F}" type="pres">
      <dgm:prSet presAssocID="{E675C230-56F1-4FF1-83D3-E30637F1E427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48636-6B99-4BE9-AB35-BD6CD4F54EF9}" type="pres">
      <dgm:prSet presAssocID="{51C95F0F-BCC3-4C59-991E-3208D14B9528}" presName="aSpace" presStyleCnt="0"/>
      <dgm:spPr/>
    </dgm:pt>
    <dgm:pt modelId="{1BCB348A-E089-4E7E-9224-8B88C4EB6764}" type="pres">
      <dgm:prSet presAssocID="{78051273-5CD4-45F6-BA82-CF67DD785C79}" presName="compNode" presStyleCnt="0"/>
      <dgm:spPr/>
    </dgm:pt>
    <dgm:pt modelId="{E980D24B-A09F-49A1-889E-69E3D0A9EF68}" type="pres">
      <dgm:prSet presAssocID="{78051273-5CD4-45F6-BA82-CF67DD785C79}" presName="aNode" presStyleLbl="bgShp" presStyleIdx="1" presStyleCnt="3" custLinFactNeighborX="376" custLinFactNeighborY="632"/>
      <dgm:spPr/>
      <dgm:t>
        <a:bodyPr/>
        <a:lstStyle/>
        <a:p>
          <a:endParaRPr lang="es-ES"/>
        </a:p>
      </dgm:t>
    </dgm:pt>
    <dgm:pt modelId="{5F9D3906-A162-4B78-88C6-9A3058703087}" type="pres">
      <dgm:prSet presAssocID="{78051273-5CD4-45F6-BA82-CF67DD785C79}" presName="textNode" presStyleLbl="bgShp" presStyleIdx="1" presStyleCnt="3"/>
      <dgm:spPr/>
      <dgm:t>
        <a:bodyPr/>
        <a:lstStyle/>
        <a:p>
          <a:endParaRPr lang="es-ES"/>
        </a:p>
      </dgm:t>
    </dgm:pt>
    <dgm:pt modelId="{8EFF6E23-5835-4398-B07A-02BA40FCC1CF}" type="pres">
      <dgm:prSet presAssocID="{78051273-5CD4-45F6-BA82-CF67DD785C79}" presName="compChildNode" presStyleCnt="0"/>
      <dgm:spPr/>
    </dgm:pt>
    <dgm:pt modelId="{7ABA530B-91F5-4BB3-A2DF-349685509BE4}" type="pres">
      <dgm:prSet presAssocID="{78051273-5CD4-45F6-BA82-CF67DD785C79}" presName="theInnerList" presStyleCnt="0"/>
      <dgm:spPr/>
    </dgm:pt>
    <dgm:pt modelId="{1D572E1D-8BAE-4214-B8DB-EB80B0F46C1E}" type="pres">
      <dgm:prSet presAssocID="{055E54DF-D2FC-483A-805B-F11C3623A621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4BA86D-0FE1-41DC-8CEA-815E645A0793}" type="pres">
      <dgm:prSet presAssocID="{055E54DF-D2FC-483A-805B-F11C3623A621}" presName="aSpace2" presStyleCnt="0"/>
      <dgm:spPr/>
    </dgm:pt>
    <dgm:pt modelId="{2AE1C089-CF03-4936-867A-4AEF23C44EE8}" type="pres">
      <dgm:prSet presAssocID="{008EB960-4ECF-4F7A-9C97-D97F5EDEB4C9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5639B-ACEE-4A73-9AB7-C9CF8893EE3B}" type="pres">
      <dgm:prSet presAssocID="{008EB960-4ECF-4F7A-9C97-D97F5EDEB4C9}" presName="aSpace2" presStyleCnt="0"/>
      <dgm:spPr/>
    </dgm:pt>
    <dgm:pt modelId="{3FE1E29D-3B7A-4F21-A704-2AD2377C661A}" type="pres">
      <dgm:prSet presAssocID="{3B8F32EC-C534-4438-8D4B-8E568B5E8D1A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5B71EE-0B8E-4C0F-B52E-2764A9D009AE}" type="pres">
      <dgm:prSet presAssocID="{3B8F32EC-C534-4438-8D4B-8E568B5E8D1A}" presName="aSpace2" presStyleCnt="0"/>
      <dgm:spPr/>
    </dgm:pt>
    <dgm:pt modelId="{393AD34E-939A-497D-BF2B-A42C48B6D07B}" type="pres">
      <dgm:prSet presAssocID="{CF0302C4-32CB-484B-9AA6-DF6338E1FCCE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72E52-4A91-4E5B-BAD7-124E9E512D81}" type="pres">
      <dgm:prSet presAssocID="{CF0302C4-32CB-484B-9AA6-DF6338E1FCCE}" presName="aSpace2" presStyleCnt="0"/>
      <dgm:spPr/>
    </dgm:pt>
    <dgm:pt modelId="{F7511125-2409-4900-9418-963910765EEA}" type="pres">
      <dgm:prSet presAssocID="{168ABB32-F6E8-43B8-86C5-A2AC31A4FC74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B8600-0C63-4946-8937-F84EE57F9420}" type="pres">
      <dgm:prSet presAssocID="{78051273-5CD4-45F6-BA82-CF67DD785C79}" presName="aSpace" presStyleCnt="0"/>
      <dgm:spPr/>
    </dgm:pt>
    <dgm:pt modelId="{189B82CF-B1CE-4EC8-9DC0-4601989F38A6}" type="pres">
      <dgm:prSet presAssocID="{55672FEB-A923-4782-AF31-BEA3ACE85E10}" presName="compNode" presStyleCnt="0"/>
      <dgm:spPr/>
    </dgm:pt>
    <dgm:pt modelId="{888B7B29-F283-4089-A52A-978AC95A97C0}" type="pres">
      <dgm:prSet presAssocID="{55672FEB-A923-4782-AF31-BEA3ACE85E10}" presName="aNode" presStyleLbl="bgShp" presStyleIdx="2" presStyleCnt="3"/>
      <dgm:spPr/>
      <dgm:t>
        <a:bodyPr/>
        <a:lstStyle/>
        <a:p>
          <a:endParaRPr lang="es-ES"/>
        </a:p>
      </dgm:t>
    </dgm:pt>
    <dgm:pt modelId="{C908EC58-4473-4330-9ABE-F322A3410E24}" type="pres">
      <dgm:prSet presAssocID="{55672FEB-A923-4782-AF31-BEA3ACE85E10}" presName="textNode" presStyleLbl="bgShp" presStyleIdx="2" presStyleCnt="3"/>
      <dgm:spPr/>
      <dgm:t>
        <a:bodyPr/>
        <a:lstStyle/>
        <a:p>
          <a:endParaRPr lang="es-ES"/>
        </a:p>
      </dgm:t>
    </dgm:pt>
    <dgm:pt modelId="{351772E5-C2BC-4414-A1B9-421419A8D2B5}" type="pres">
      <dgm:prSet presAssocID="{55672FEB-A923-4782-AF31-BEA3ACE85E10}" presName="compChildNode" presStyleCnt="0"/>
      <dgm:spPr/>
    </dgm:pt>
    <dgm:pt modelId="{FA03C8EE-6225-4198-ABD9-F3814AEBCEFA}" type="pres">
      <dgm:prSet presAssocID="{55672FEB-A923-4782-AF31-BEA3ACE85E10}" presName="theInnerList" presStyleCnt="0"/>
      <dgm:spPr/>
    </dgm:pt>
    <dgm:pt modelId="{259EB3DA-E0CC-44EE-923A-D9E894E9F048}" type="pres">
      <dgm:prSet presAssocID="{026407A6-CFA2-465E-B739-CD9FDA515A0B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D2BF42-0CE3-46AC-ADCC-DC88F87BB998}" type="pres">
      <dgm:prSet presAssocID="{026407A6-CFA2-465E-B739-CD9FDA515A0B}" presName="aSpace2" presStyleCnt="0"/>
      <dgm:spPr/>
    </dgm:pt>
    <dgm:pt modelId="{AB2D61F3-C3D3-4A33-BF34-F9C2AE59A4E6}" type="pres">
      <dgm:prSet presAssocID="{58F7E1BE-98AB-40F0-BB09-25451FDA4FE7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01F7C8-95AB-45EB-B644-DB70CDE826EA}" type="pres">
      <dgm:prSet presAssocID="{58F7E1BE-98AB-40F0-BB09-25451FDA4FE7}" presName="aSpace2" presStyleCnt="0"/>
      <dgm:spPr/>
    </dgm:pt>
    <dgm:pt modelId="{37D39A9B-8231-4A3B-88CE-70ACAA4D4859}" type="pres">
      <dgm:prSet presAssocID="{37228A7C-D3ED-4EEB-9E36-F80BA7E80D4B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6AC2A-3874-4EBF-9FEB-17FC1FF47BAD}" type="pres">
      <dgm:prSet presAssocID="{37228A7C-D3ED-4EEB-9E36-F80BA7E80D4B}" presName="aSpace2" presStyleCnt="0"/>
      <dgm:spPr/>
    </dgm:pt>
    <dgm:pt modelId="{ACDCEF2D-2FC9-461A-BB54-A2480A08523E}" type="pres">
      <dgm:prSet presAssocID="{63828CB1-0C79-43C3-8BF4-6FC255EA57B9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965EBC-89B1-41B9-9011-92D9D1E4A66F}" srcId="{51C95F0F-BCC3-4C59-991E-3208D14B9528}" destId="{F52D6386-B700-4193-B614-9486E9E54D81}" srcOrd="2" destOrd="0" parTransId="{4C8E3E5F-66AD-48B9-BD71-D113FFC1E054}" sibTransId="{5CE48F5D-0E97-47B4-B091-AC9743D94092}"/>
    <dgm:cxn modelId="{244D3C8E-0C24-4B37-A9FC-7CCF011AE1F3}" srcId="{78051273-5CD4-45F6-BA82-CF67DD785C79}" destId="{168ABB32-F6E8-43B8-86C5-A2AC31A4FC74}" srcOrd="4" destOrd="0" parTransId="{E0A0C65B-A3A1-4EE7-B59F-922CAACEFB91}" sibTransId="{9244230A-AF45-4739-8E24-8D745CD01CC4}"/>
    <dgm:cxn modelId="{0C92FF0F-F08E-4E71-8418-86E314363A08}" srcId="{51C95F0F-BCC3-4C59-991E-3208D14B9528}" destId="{D396E6AE-C5EB-47AA-BE12-6C617A360934}" srcOrd="1" destOrd="0" parTransId="{C2088602-F368-43F8-8D2F-9BC282E7F95F}" sibTransId="{7130B89B-47E8-4F8E-9E60-A19037F757B1}"/>
    <dgm:cxn modelId="{59E38E3C-8478-45B8-9269-EAC039DC3C47}" type="presOf" srcId="{63828CB1-0C79-43C3-8BF4-6FC255EA57B9}" destId="{ACDCEF2D-2FC9-461A-BB54-A2480A08523E}" srcOrd="0" destOrd="0" presId="urn:microsoft.com/office/officeart/2005/8/layout/lProcess2"/>
    <dgm:cxn modelId="{F41AFBBA-F079-4826-B46C-514646665D2D}" type="presOf" srcId="{58F7E1BE-98AB-40F0-BB09-25451FDA4FE7}" destId="{AB2D61F3-C3D3-4A33-BF34-F9C2AE59A4E6}" srcOrd="0" destOrd="0" presId="urn:microsoft.com/office/officeart/2005/8/layout/lProcess2"/>
    <dgm:cxn modelId="{EBB0FC10-2EB2-42E5-825C-851C34FA0A58}" type="presOf" srcId="{6AD6569C-AE71-47B5-8CD3-88AEF4DF8703}" destId="{17FE5DBB-C05D-43C1-8228-6D772CBB66C2}" srcOrd="0" destOrd="0" presId="urn:microsoft.com/office/officeart/2005/8/layout/lProcess2"/>
    <dgm:cxn modelId="{CE6AC1F2-6B25-4721-8437-94BEA5310643}" srcId="{55672FEB-A923-4782-AF31-BEA3ACE85E10}" destId="{63828CB1-0C79-43C3-8BF4-6FC255EA57B9}" srcOrd="3" destOrd="0" parTransId="{6C14ABC2-E0D4-48E9-A512-F783E019349F}" sibTransId="{1A56DE58-969D-443E-9962-D2DF4A8E2B0B}"/>
    <dgm:cxn modelId="{0AC94E59-4EC6-4DA7-9074-E830678C5E98}" srcId="{78051273-5CD4-45F6-BA82-CF67DD785C79}" destId="{3B8F32EC-C534-4438-8D4B-8E568B5E8D1A}" srcOrd="2" destOrd="0" parTransId="{8740E177-2D64-4F42-B15B-3CCDA694A89D}" sibTransId="{266A6EEF-8163-494D-80C7-E188CD083887}"/>
    <dgm:cxn modelId="{77581F29-0AB6-4718-BA31-58830B148882}" type="presOf" srcId="{F52D6386-B700-4193-B614-9486E9E54D81}" destId="{406FFD13-4243-4EF6-9EAF-1F1929ED3F63}" srcOrd="0" destOrd="0" presId="urn:microsoft.com/office/officeart/2005/8/layout/lProcess2"/>
    <dgm:cxn modelId="{F0BAF6AE-A300-4079-9779-5175D44201E1}" type="presOf" srcId="{55672FEB-A923-4782-AF31-BEA3ACE85E10}" destId="{C908EC58-4473-4330-9ABE-F322A3410E24}" srcOrd="1" destOrd="0" presId="urn:microsoft.com/office/officeart/2005/8/layout/lProcess2"/>
    <dgm:cxn modelId="{553EE58B-A82B-477E-9FDC-EC540381BF5B}" type="presOf" srcId="{026407A6-CFA2-465E-B739-CD9FDA515A0B}" destId="{259EB3DA-E0CC-44EE-923A-D9E894E9F048}" srcOrd="0" destOrd="0" presId="urn:microsoft.com/office/officeart/2005/8/layout/lProcess2"/>
    <dgm:cxn modelId="{F2CB903E-AC1C-4470-A3A6-9F6EB9693237}" type="presOf" srcId="{3B8F32EC-C534-4438-8D4B-8E568B5E8D1A}" destId="{3FE1E29D-3B7A-4F21-A704-2AD2377C661A}" srcOrd="0" destOrd="0" presId="urn:microsoft.com/office/officeart/2005/8/layout/lProcess2"/>
    <dgm:cxn modelId="{605AF98F-481A-4EDE-80A7-C8E4FBEA5195}" type="presOf" srcId="{37228A7C-D3ED-4EEB-9E36-F80BA7E80D4B}" destId="{37D39A9B-8231-4A3B-88CE-70ACAA4D4859}" srcOrd="0" destOrd="0" presId="urn:microsoft.com/office/officeart/2005/8/layout/lProcess2"/>
    <dgm:cxn modelId="{E086F70C-2679-4255-A8E8-39D6EAC8C8F6}" type="presOf" srcId="{D396E6AE-C5EB-47AA-BE12-6C617A360934}" destId="{085DD9AD-69AD-463F-8613-4D57CBB035DD}" srcOrd="0" destOrd="0" presId="urn:microsoft.com/office/officeart/2005/8/layout/lProcess2"/>
    <dgm:cxn modelId="{C7D80326-E8BC-4A24-AF18-80E9388EB17B}" type="presOf" srcId="{CF0302C4-32CB-484B-9AA6-DF6338E1FCCE}" destId="{393AD34E-939A-497D-BF2B-A42C48B6D07B}" srcOrd="0" destOrd="0" presId="urn:microsoft.com/office/officeart/2005/8/layout/lProcess2"/>
    <dgm:cxn modelId="{33062276-E001-4FC7-976D-21F8122BE00A}" srcId="{55672FEB-A923-4782-AF31-BEA3ACE85E10}" destId="{026407A6-CFA2-465E-B739-CD9FDA515A0B}" srcOrd="0" destOrd="0" parTransId="{1F547F76-E9D4-41F6-95A4-7020F8B750A8}" sibTransId="{6D266D14-B6E6-434F-AAF7-111C7AE54E7B}"/>
    <dgm:cxn modelId="{89114620-EAE1-46D9-B7D3-CF08FF749E32}" srcId="{51C95F0F-BCC3-4C59-991E-3208D14B9528}" destId="{36B7B9E7-1B86-404C-B092-716F0E474C0E}" srcOrd="0" destOrd="0" parTransId="{415EABC1-77FD-4D09-AA16-CBB88E9E06BA}" sibTransId="{C34EEA46-7C02-452E-885C-B41638FA5F36}"/>
    <dgm:cxn modelId="{158C0C04-7F9C-430C-A623-80643C717AA5}" type="presOf" srcId="{51C95F0F-BCC3-4C59-991E-3208D14B9528}" destId="{48612540-93BF-4444-9A7D-3FC53DE274DD}" srcOrd="1" destOrd="0" presId="urn:microsoft.com/office/officeart/2005/8/layout/lProcess2"/>
    <dgm:cxn modelId="{5FFDD268-10E0-4654-A02A-1788CA348E71}" srcId="{51C95F0F-BCC3-4C59-991E-3208D14B9528}" destId="{E675C230-56F1-4FF1-83D3-E30637F1E427}" srcOrd="3" destOrd="0" parTransId="{742978D8-F4C1-4605-A287-361058E4603C}" sibTransId="{101FE319-8A66-443B-8955-559E18A3F93F}"/>
    <dgm:cxn modelId="{579D1F88-F5BF-45C0-BF93-524119795156}" type="presOf" srcId="{55672FEB-A923-4782-AF31-BEA3ACE85E10}" destId="{888B7B29-F283-4089-A52A-978AC95A97C0}" srcOrd="0" destOrd="0" presId="urn:microsoft.com/office/officeart/2005/8/layout/lProcess2"/>
    <dgm:cxn modelId="{842D32BA-53C2-437B-9A11-C20EABFBD384}" srcId="{55672FEB-A923-4782-AF31-BEA3ACE85E10}" destId="{58F7E1BE-98AB-40F0-BB09-25451FDA4FE7}" srcOrd="1" destOrd="0" parTransId="{58A95811-7E04-4B7D-96F1-82887E4CC83C}" sibTransId="{D37636DD-DD19-4E90-B19C-46A1EBC46EB3}"/>
    <dgm:cxn modelId="{0A3B62F8-E9BF-4749-8800-8C504EE0FFCC}" srcId="{6AD6569C-AE71-47B5-8CD3-88AEF4DF8703}" destId="{78051273-5CD4-45F6-BA82-CF67DD785C79}" srcOrd="1" destOrd="0" parTransId="{D2D7C51A-3756-411B-BBD2-168315814520}" sibTransId="{49E72E7A-F8E9-4EF3-8F78-5BEEAE232F3A}"/>
    <dgm:cxn modelId="{7B1D1045-E2B1-4C84-9BF5-2935BC124F2B}" type="presOf" srcId="{008EB960-4ECF-4F7A-9C97-D97F5EDEB4C9}" destId="{2AE1C089-CF03-4936-867A-4AEF23C44EE8}" srcOrd="0" destOrd="0" presId="urn:microsoft.com/office/officeart/2005/8/layout/lProcess2"/>
    <dgm:cxn modelId="{617A662B-675D-4AB9-B690-4C22C2FBD044}" type="presOf" srcId="{36B7B9E7-1B86-404C-B092-716F0E474C0E}" destId="{825F9ECC-C1C3-497E-A659-1498C6F913D1}" srcOrd="0" destOrd="0" presId="urn:microsoft.com/office/officeart/2005/8/layout/lProcess2"/>
    <dgm:cxn modelId="{FCE4CC10-7553-47BE-8E6F-4DA4972D77E9}" type="presOf" srcId="{51C95F0F-BCC3-4C59-991E-3208D14B9528}" destId="{80EA8214-60FA-4F3D-8CCE-0C132E066810}" srcOrd="0" destOrd="0" presId="urn:microsoft.com/office/officeart/2005/8/layout/lProcess2"/>
    <dgm:cxn modelId="{E01355D2-3148-41EC-8DD1-C524F789C9A4}" type="presOf" srcId="{78051273-5CD4-45F6-BA82-CF67DD785C79}" destId="{5F9D3906-A162-4B78-88C6-9A3058703087}" srcOrd="1" destOrd="0" presId="urn:microsoft.com/office/officeart/2005/8/layout/lProcess2"/>
    <dgm:cxn modelId="{64309915-3256-4319-A998-833BDBB93D67}" srcId="{55672FEB-A923-4782-AF31-BEA3ACE85E10}" destId="{37228A7C-D3ED-4EEB-9E36-F80BA7E80D4B}" srcOrd="2" destOrd="0" parTransId="{5F87B59D-E1F9-4389-9F9B-5B74CCF61A97}" sibTransId="{2C398D20-2CEF-409B-9534-ECF942724241}"/>
    <dgm:cxn modelId="{5DC94CD2-B025-4E35-BE81-F37035C829D9}" srcId="{78051273-5CD4-45F6-BA82-CF67DD785C79}" destId="{CF0302C4-32CB-484B-9AA6-DF6338E1FCCE}" srcOrd="3" destOrd="0" parTransId="{28AF9C81-7CA0-44F3-98DB-C218430B0AC3}" sibTransId="{889CB2EB-A763-4831-8FBE-507DB82BCA0A}"/>
    <dgm:cxn modelId="{D001319D-24BB-4608-B612-EB3DDDA0996F}" srcId="{78051273-5CD4-45F6-BA82-CF67DD785C79}" destId="{055E54DF-D2FC-483A-805B-F11C3623A621}" srcOrd="0" destOrd="0" parTransId="{8D562627-0B4D-4323-AE0D-E61B5BB922A3}" sibTransId="{D27175B7-5457-4BE4-9B74-AC856510D0DF}"/>
    <dgm:cxn modelId="{EA8231DF-B40C-4C18-ABCD-EFEFA7F0C2A7}" type="presOf" srcId="{168ABB32-F6E8-43B8-86C5-A2AC31A4FC74}" destId="{F7511125-2409-4900-9418-963910765EEA}" srcOrd="0" destOrd="0" presId="urn:microsoft.com/office/officeart/2005/8/layout/lProcess2"/>
    <dgm:cxn modelId="{EDFDB019-6768-4D6C-828A-420B6D42010C}" type="presOf" srcId="{055E54DF-D2FC-483A-805B-F11C3623A621}" destId="{1D572E1D-8BAE-4214-B8DB-EB80B0F46C1E}" srcOrd="0" destOrd="0" presId="urn:microsoft.com/office/officeart/2005/8/layout/lProcess2"/>
    <dgm:cxn modelId="{A6276FD8-0EE1-4B91-8376-A34CE953238F}" srcId="{6AD6569C-AE71-47B5-8CD3-88AEF4DF8703}" destId="{51C95F0F-BCC3-4C59-991E-3208D14B9528}" srcOrd="0" destOrd="0" parTransId="{600834F1-21B1-49B9-BA20-F51B2C099B13}" sibTransId="{449CF4E1-E8CA-4E18-A030-5D1B742934BE}"/>
    <dgm:cxn modelId="{245376FB-999C-405E-8EE1-8C6337E874EB}" type="presOf" srcId="{E675C230-56F1-4FF1-83D3-E30637F1E427}" destId="{65E2467C-06FF-45FB-84EE-AA4F2DF1F23F}" srcOrd="0" destOrd="0" presId="urn:microsoft.com/office/officeart/2005/8/layout/lProcess2"/>
    <dgm:cxn modelId="{05AA0E4F-C5D5-4E23-B901-ACDBD8135319}" srcId="{6AD6569C-AE71-47B5-8CD3-88AEF4DF8703}" destId="{55672FEB-A923-4782-AF31-BEA3ACE85E10}" srcOrd="2" destOrd="0" parTransId="{EC2C630E-01FA-4121-A1DF-3A7BEE065CCE}" sibTransId="{BC7701A5-1476-4D0D-8A7D-E42A1ADD20FE}"/>
    <dgm:cxn modelId="{AF75F710-E9EE-48FB-8A14-8DABE15134EF}" type="presOf" srcId="{78051273-5CD4-45F6-BA82-CF67DD785C79}" destId="{E980D24B-A09F-49A1-889E-69E3D0A9EF68}" srcOrd="0" destOrd="0" presId="urn:microsoft.com/office/officeart/2005/8/layout/lProcess2"/>
    <dgm:cxn modelId="{B0AD17A1-0066-438E-A6ED-4E15DE2ED5A1}" srcId="{78051273-5CD4-45F6-BA82-CF67DD785C79}" destId="{008EB960-4ECF-4F7A-9C97-D97F5EDEB4C9}" srcOrd="1" destOrd="0" parTransId="{6B6655A3-507F-4DD3-B28A-B0F690C9AFC4}" sibTransId="{39F085C3-5F11-4CF1-A978-3341126F8E69}"/>
    <dgm:cxn modelId="{9A5A8B97-DA1C-452D-97B0-EEB2C394BE51}" type="presParOf" srcId="{17FE5DBB-C05D-43C1-8228-6D772CBB66C2}" destId="{6BCD79B2-6F31-4B94-B490-4A1CF91037A7}" srcOrd="0" destOrd="0" presId="urn:microsoft.com/office/officeart/2005/8/layout/lProcess2"/>
    <dgm:cxn modelId="{1E8F5D77-E761-42C1-98EF-F3ED3E01C515}" type="presParOf" srcId="{6BCD79B2-6F31-4B94-B490-4A1CF91037A7}" destId="{80EA8214-60FA-4F3D-8CCE-0C132E066810}" srcOrd="0" destOrd="0" presId="urn:microsoft.com/office/officeart/2005/8/layout/lProcess2"/>
    <dgm:cxn modelId="{9AEDF608-7534-4542-8142-76FC8DF2446D}" type="presParOf" srcId="{6BCD79B2-6F31-4B94-B490-4A1CF91037A7}" destId="{48612540-93BF-4444-9A7D-3FC53DE274DD}" srcOrd="1" destOrd="0" presId="urn:microsoft.com/office/officeart/2005/8/layout/lProcess2"/>
    <dgm:cxn modelId="{1C5DEFD4-535F-4533-ACA4-1C78636ACD55}" type="presParOf" srcId="{6BCD79B2-6F31-4B94-B490-4A1CF91037A7}" destId="{39D12B3F-E207-4687-A46D-A66085B7D96B}" srcOrd="2" destOrd="0" presId="urn:microsoft.com/office/officeart/2005/8/layout/lProcess2"/>
    <dgm:cxn modelId="{FD78B657-E586-4D63-8813-6BB9E2572933}" type="presParOf" srcId="{39D12B3F-E207-4687-A46D-A66085B7D96B}" destId="{D4A0CB03-D30E-477A-B070-C5B3728CAAD5}" srcOrd="0" destOrd="0" presId="urn:microsoft.com/office/officeart/2005/8/layout/lProcess2"/>
    <dgm:cxn modelId="{745533B3-E7A2-463F-93CA-532236621BAA}" type="presParOf" srcId="{D4A0CB03-D30E-477A-B070-C5B3728CAAD5}" destId="{825F9ECC-C1C3-497E-A659-1498C6F913D1}" srcOrd="0" destOrd="0" presId="urn:microsoft.com/office/officeart/2005/8/layout/lProcess2"/>
    <dgm:cxn modelId="{54A0BB10-0879-4309-B44F-61468CA71B4A}" type="presParOf" srcId="{D4A0CB03-D30E-477A-B070-C5B3728CAAD5}" destId="{2AC34048-3F15-4E84-9FD9-A3C6B5E96D88}" srcOrd="1" destOrd="0" presId="urn:microsoft.com/office/officeart/2005/8/layout/lProcess2"/>
    <dgm:cxn modelId="{1C4AA82F-3EA0-46C0-A71D-719E3B5EA94A}" type="presParOf" srcId="{D4A0CB03-D30E-477A-B070-C5B3728CAAD5}" destId="{085DD9AD-69AD-463F-8613-4D57CBB035DD}" srcOrd="2" destOrd="0" presId="urn:microsoft.com/office/officeart/2005/8/layout/lProcess2"/>
    <dgm:cxn modelId="{6478560F-5D34-414A-9F40-21F7976FFBBA}" type="presParOf" srcId="{D4A0CB03-D30E-477A-B070-C5B3728CAAD5}" destId="{CBA5AE24-7D96-4CDD-900D-C5EDF5AD46DB}" srcOrd="3" destOrd="0" presId="urn:microsoft.com/office/officeart/2005/8/layout/lProcess2"/>
    <dgm:cxn modelId="{93EA5AD1-8E53-4B3A-81E1-A298E0657FF3}" type="presParOf" srcId="{D4A0CB03-D30E-477A-B070-C5B3728CAAD5}" destId="{406FFD13-4243-4EF6-9EAF-1F1929ED3F63}" srcOrd="4" destOrd="0" presId="urn:microsoft.com/office/officeart/2005/8/layout/lProcess2"/>
    <dgm:cxn modelId="{F67BA1A6-C436-427E-B3AD-32C20745E53D}" type="presParOf" srcId="{D4A0CB03-D30E-477A-B070-C5B3728CAAD5}" destId="{08847C9A-11D3-4873-81E2-0312447D6767}" srcOrd="5" destOrd="0" presId="urn:microsoft.com/office/officeart/2005/8/layout/lProcess2"/>
    <dgm:cxn modelId="{15346CEC-EFF2-4180-8766-8DEA0AD9136D}" type="presParOf" srcId="{D4A0CB03-D30E-477A-B070-C5B3728CAAD5}" destId="{65E2467C-06FF-45FB-84EE-AA4F2DF1F23F}" srcOrd="6" destOrd="0" presId="urn:microsoft.com/office/officeart/2005/8/layout/lProcess2"/>
    <dgm:cxn modelId="{A5BEC2ED-4F3A-4FFE-A1C5-B295BB2F58D1}" type="presParOf" srcId="{17FE5DBB-C05D-43C1-8228-6D772CBB66C2}" destId="{FB448636-6B99-4BE9-AB35-BD6CD4F54EF9}" srcOrd="1" destOrd="0" presId="urn:microsoft.com/office/officeart/2005/8/layout/lProcess2"/>
    <dgm:cxn modelId="{57D30C16-521A-4ED6-9A6D-0B75F760C6B7}" type="presParOf" srcId="{17FE5DBB-C05D-43C1-8228-6D772CBB66C2}" destId="{1BCB348A-E089-4E7E-9224-8B88C4EB6764}" srcOrd="2" destOrd="0" presId="urn:microsoft.com/office/officeart/2005/8/layout/lProcess2"/>
    <dgm:cxn modelId="{952C65DB-7986-4E9D-90D1-4BD634CCCF77}" type="presParOf" srcId="{1BCB348A-E089-4E7E-9224-8B88C4EB6764}" destId="{E980D24B-A09F-49A1-889E-69E3D0A9EF68}" srcOrd="0" destOrd="0" presId="urn:microsoft.com/office/officeart/2005/8/layout/lProcess2"/>
    <dgm:cxn modelId="{EE9AF102-331D-430C-BDB0-ADC5FD5760FE}" type="presParOf" srcId="{1BCB348A-E089-4E7E-9224-8B88C4EB6764}" destId="{5F9D3906-A162-4B78-88C6-9A3058703087}" srcOrd="1" destOrd="0" presId="urn:microsoft.com/office/officeart/2005/8/layout/lProcess2"/>
    <dgm:cxn modelId="{4E1F8228-E043-4CA5-AC92-249417FC5A6E}" type="presParOf" srcId="{1BCB348A-E089-4E7E-9224-8B88C4EB6764}" destId="{8EFF6E23-5835-4398-B07A-02BA40FCC1CF}" srcOrd="2" destOrd="0" presId="urn:microsoft.com/office/officeart/2005/8/layout/lProcess2"/>
    <dgm:cxn modelId="{52B330FD-784D-4EDD-9001-13C6F2567541}" type="presParOf" srcId="{8EFF6E23-5835-4398-B07A-02BA40FCC1CF}" destId="{7ABA530B-91F5-4BB3-A2DF-349685509BE4}" srcOrd="0" destOrd="0" presId="urn:microsoft.com/office/officeart/2005/8/layout/lProcess2"/>
    <dgm:cxn modelId="{5CCCFC28-E2D4-4A0E-B226-7C4B4F19173C}" type="presParOf" srcId="{7ABA530B-91F5-4BB3-A2DF-349685509BE4}" destId="{1D572E1D-8BAE-4214-B8DB-EB80B0F46C1E}" srcOrd="0" destOrd="0" presId="urn:microsoft.com/office/officeart/2005/8/layout/lProcess2"/>
    <dgm:cxn modelId="{370BBEF3-E33C-43BD-BF24-E7B554286523}" type="presParOf" srcId="{7ABA530B-91F5-4BB3-A2DF-349685509BE4}" destId="{5E4BA86D-0FE1-41DC-8CEA-815E645A0793}" srcOrd="1" destOrd="0" presId="urn:microsoft.com/office/officeart/2005/8/layout/lProcess2"/>
    <dgm:cxn modelId="{99EAEF05-8286-42E0-8EE9-4E95D7BA0E03}" type="presParOf" srcId="{7ABA530B-91F5-4BB3-A2DF-349685509BE4}" destId="{2AE1C089-CF03-4936-867A-4AEF23C44EE8}" srcOrd="2" destOrd="0" presId="urn:microsoft.com/office/officeart/2005/8/layout/lProcess2"/>
    <dgm:cxn modelId="{BDB4339D-3F2D-448F-89F0-7EFCEB16F1BF}" type="presParOf" srcId="{7ABA530B-91F5-4BB3-A2DF-349685509BE4}" destId="{B815639B-ACEE-4A73-9AB7-C9CF8893EE3B}" srcOrd="3" destOrd="0" presId="urn:microsoft.com/office/officeart/2005/8/layout/lProcess2"/>
    <dgm:cxn modelId="{0FC76534-C9C9-48AE-97B4-8CE5295F0CA8}" type="presParOf" srcId="{7ABA530B-91F5-4BB3-A2DF-349685509BE4}" destId="{3FE1E29D-3B7A-4F21-A704-2AD2377C661A}" srcOrd="4" destOrd="0" presId="urn:microsoft.com/office/officeart/2005/8/layout/lProcess2"/>
    <dgm:cxn modelId="{CE01EC1C-EAF9-43CE-B1D9-891EE9C6927E}" type="presParOf" srcId="{7ABA530B-91F5-4BB3-A2DF-349685509BE4}" destId="{465B71EE-0B8E-4C0F-B52E-2764A9D009AE}" srcOrd="5" destOrd="0" presId="urn:microsoft.com/office/officeart/2005/8/layout/lProcess2"/>
    <dgm:cxn modelId="{7EBF3F5A-E024-4679-AE08-A7FD1A9C9999}" type="presParOf" srcId="{7ABA530B-91F5-4BB3-A2DF-349685509BE4}" destId="{393AD34E-939A-497D-BF2B-A42C48B6D07B}" srcOrd="6" destOrd="0" presId="urn:microsoft.com/office/officeart/2005/8/layout/lProcess2"/>
    <dgm:cxn modelId="{2F3BE28E-06BB-498C-89B4-6B01B095C944}" type="presParOf" srcId="{7ABA530B-91F5-4BB3-A2DF-349685509BE4}" destId="{DCC72E52-4A91-4E5B-BAD7-124E9E512D81}" srcOrd="7" destOrd="0" presId="urn:microsoft.com/office/officeart/2005/8/layout/lProcess2"/>
    <dgm:cxn modelId="{11445FD1-110F-40CE-894F-D538E554E9B4}" type="presParOf" srcId="{7ABA530B-91F5-4BB3-A2DF-349685509BE4}" destId="{F7511125-2409-4900-9418-963910765EEA}" srcOrd="8" destOrd="0" presId="urn:microsoft.com/office/officeart/2005/8/layout/lProcess2"/>
    <dgm:cxn modelId="{9525A793-AFFB-4794-B9B6-95C89527F951}" type="presParOf" srcId="{17FE5DBB-C05D-43C1-8228-6D772CBB66C2}" destId="{D67B8600-0C63-4946-8937-F84EE57F9420}" srcOrd="3" destOrd="0" presId="urn:microsoft.com/office/officeart/2005/8/layout/lProcess2"/>
    <dgm:cxn modelId="{F644E202-C150-4500-8DFC-0D9869FB7835}" type="presParOf" srcId="{17FE5DBB-C05D-43C1-8228-6D772CBB66C2}" destId="{189B82CF-B1CE-4EC8-9DC0-4601989F38A6}" srcOrd="4" destOrd="0" presId="urn:microsoft.com/office/officeart/2005/8/layout/lProcess2"/>
    <dgm:cxn modelId="{4A79E0E1-50B0-4805-AAD2-14D52F40423F}" type="presParOf" srcId="{189B82CF-B1CE-4EC8-9DC0-4601989F38A6}" destId="{888B7B29-F283-4089-A52A-978AC95A97C0}" srcOrd="0" destOrd="0" presId="urn:microsoft.com/office/officeart/2005/8/layout/lProcess2"/>
    <dgm:cxn modelId="{C7672CBC-F2D6-4F08-80DA-CB27D4BB6060}" type="presParOf" srcId="{189B82CF-B1CE-4EC8-9DC0-4601989F38A6}" destId="{C908EC58-4473-4330-9ABE-F322A3410E24}" srcOrd="1" destOrd="0" presId="urn:microsoft.com/office/officeart/2005/8/layout/lProcess2"/>
    <dgm:cxn modelId="{4BDB29E3-8682-4897-A80A-617A4108C517}" type="presParOf" srcId="{189B82CF-B1CE-4EC8-9DC0-4601989F38A6}" destId="{351772E5-C2BC-4414-A1B9-421419A8D2B5}" srcOrd="2" destOrd="0" presId="urn:microsoft.com/office/officeart/2005/8/layout/lProcess2"/>
    <dgm:cxn modelId="{DF6CE1E8-2B21-482A-8B81-7A96B3485F06}" type="presParOf" srcId="{351772E5-C2BC-4414-A1B9-421419A8D2B5}" destId="{FA03C8EE-6225-4198-ABD9-F3814AEBCEFA}" srcOrd="0" destOrd="0" presId="urn:microsoft.com/office/officeart/2005/8/layout/lProcess2"/>
    <dgm:cxn modelId="{140F77FD-4A55-4FC3-B364-35B4F9EED47E}" type="presParOf" srcId="{FA03C8EE-6225-4198-ABD9-F3814AEBCEFA}" destId="{259EB3DA-E0CC-44EE-923A-D9E894E9F048}" srcOrd="0" destOrd="0" presId="urn:microsoft.com/office/officeart/2005/8/layout/lProcess2"/>
    <dgm:cxn modelId="{71C31728-40A6-467D-AA5E-FECD6707EB03}" type="presParOf" srcId="{FA03C8EE-6225-4198-ABD9-F3814AEBCEFA}" destId="{7CD2BF42-0CE3-46AC-ADCC-DC88F87BB998}" srcOrd="1" destOrd="0" presId="urn:microsoft.com/office/officeart/2005/8/layout/lProcess2"/>
    <dgm:cxn modelId="{399816D9-1C8B-4799-B513-01E4B52925AC}" type="presParOf" srcId="{FA03C8EE-6225-4198-ABD9-F3814AEBCEFA}" destId="{AB2D61F3-C3D3-4A33-BF34-F9C2AE59A4E6}" srcOrd="2" destOrd="0" presId="urn:microsoft.com/office/officeart/2005/8/layout/lProcess2"/>
    <dgm:cxn modelId="{DCE8B03D-3DFF-484D-9130-5E083D89F39D}" type="presParOf" srcId="{FA03C8EE-6225-4198-ABD9-F3814AEBCEFA}" destId="{EA01F7C8-95AB-45EB-B644-DB70CDE826EA}" srcOrd="3" destOrd="0" presId="urn:microsoft.com/office/officeart/2005/8/layout/lProcess2"/>
    <dgm:cxn modelId="{AECC36EB-E876-46C2-B386-D57690C62938}" type="presParOf" srcId="{FA03C8EE-6225-4198-ABD9-F3814AEBCEFA}" destId="{37D39A9B-8231-4A3B-88CE-70ACAA4D4859}" srcOrd="4" destOrd="0" presId="urn:microsoft.com/office/officeart/2005/8/layout/lProcess2"/>
    <dgm:cxn modelId="{E7AD165F-7EDE-48F1-AD9B-17188779C97D}" type="presParOf" srcId="{FA03C8EE-6225-4198-ABD9-F3814AEBCEFA}" destId="{5106AC2A-3874-4EBF-9FEB-17FC1FF47BAD}" srcOrd="5" destOrd="0" presId="urn:microsoft.com/office/officeart/2005/8/layout/lProcess2"/>
    <dgm:cxn modelId="{1390414B-685F-403E-B89F-CB7EA9BC1519}" type="presParOf" srcId="{FA03C8EE-6225-4198-ABD9-F3814AEBCEFA}" destId="{ACDCEF2D-2FC9-461A-BB54-A2480A08523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AE8C4-ADFC-4AAE-BD61-F6ECB0111E13}" type="doc">
      <dgm:prSet loTypeId="urn:microsoft.com/office/officeart/2008/layout/SquareAccent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PA"/>
        </a:p>
      </dgm:t>
    </dgm:pt>
    <dgm:pt modelId="{0E2008DD-EE0B-40D9-820F-80A94C849BC3}">
      <dgm:prSet phldrT="[Texto]" custT="1"/>
      <dgm:spPr>
        <a:xfrm>
          <a:off x="4907" y="0"/>
          <a:ext cx="3683427" cy="778468"/>
        </a:xfrm>
        <a:noFill/>
        <a:ln>
          <a:noFill/>
        </a:ln>
        <a:effectLst/>
      </dgm:spPr>
      <dgm:t>
        <a:bodyPr/>
        <a:lstStyle/>
        <a:p>
          <a:r>
            <a:rPr lang="es-MX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Físicos</a:t>
          </a:r>
          <a:endParaRPr lang="es-PA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8665A3-CF71-4EA0-BA7B-3C63BC2ADD06}" type="parTrans" cxnId="{F5F98297-02FC-4751-AA15-8BA96FB6726E}">
      <dgm:prSet/>
      <dgm:spPr/>
      <dgm:t>
        <a:bodyPr/>
        <a:lstStyle/>
        <a:p>
          <a:endParaRPr lang="es-PA"/>
        </a:p>
      </dgm:t>
    </dgm:pt>
    <dgm:pt modelId="{6C60CFBA-C262-4658-8632-910B5BEFFF0B}" type="sibTrans" cxnId="{F5F98297-02FC-4751-AA15-8BA96FB6726E}">
      <dgm:prSet/>
      <dgm:spPr/>
      <dgm:t>
        <a:bodyPr/>
        <a:lstStyle/>
        <a:p>
          <a:endParaRPr lang="es-PA"/>
        </a:p>
      </dgm:t>
    </dgm:pt>
    <dgm:pt modelId="{5108E66E-EC19-4AF3-A07A-75C6223D94FC}">
      <dgm:prSet phldrT="[Texto]" custT="1"/>
      <dgm:spPr>
        <a:xfrm>
          <a:off x="262747" y="1391891"/>
          <a:ext cx="3425587" cy="630748"/>
        </a:xfrm>
        <a:noFill/>
        <a:ln>
          <a:noFill/>
        </a:ln>
        <a:effectLst/>
      </dgm:spPr>
      <dgm:t>
        <a:bodyPr/>
        <a:lstStyle/>
        <a:p>
          <a:pPr algn="l"/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IVM: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478,365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43D922-6E47-4E0B-A603-3B6A1466D6B5}" type="parTrans" cxnId="{899EF9CF-0DBF-4A04-B24C-198E82BAA7BE}">
      <dgm:prSet/>
      <dgm:spPr/>
      <dgm:t>
        <a:bodyPr/>
        <a:lstStyle/>
        <a:p>
          <a:endParaRPr lang="es-PA"/>
        </a:p>
      </dgm:t>
    </dgm:pt>
    <dgm:pt modelId="{0467384C-96D5-4DA8-BE52-1B369BA34E1B}" type="sibTrans" cxnId="{899EF9CF-0DBF-4A04-B24C-198E82BAA7BE}">
      <dgm:prSet/>
      <dgm:spPr/>
      <dgm:t>
        <a:bodyPr/>
        <a:lstStyle/>
        <a:p>
          <a:endParaRPr lang="es-PA"/>
        </a:p>
      </dgm:t>
    </dgm:pt>
    <dgm:pt modelId="{43E2D2AF-C16C-42CB-A40B-58B09A8DE634}">
      <dgm:prSet phldrT="[Texto]" custT="1"/>
      <dgm:spPr>
        <a:xfrm>
          <a:off x="262747" y="2022640"/>
          <a:ext cx="3425587" cy="630748"/>
        </a:xfrm>
        <a:noFill/>
        <a:ln>
          <a:noFill/>
        </a:ln>
        <a:effectLst/>
      </dgm:spPr>
      <dgm:t>
        <a:bodyPr/>
        <a:lstStyle/>
        <a:p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y M: 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211,000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3F53E4-1E5B-411F-8A50-7F5AFDC988DE}" type="parTrans" cxnId="{6CC645D8-FACB-4F87-986F-30B97BAB77E6}">
      <dgm:prSet/>
      <dgm:spPr/>
      <dgm:t>
        <a:bodyPr/>
        <a:lstStyle/>
        <a:p>
          <a:endParaRPr lang="es-PA"/>
        </a:p>
      </dgm:t>
    </dgm:pt>
    <dgm:pt modelId="{167948B1-4759-425B-B74B-61FCF143B19F}" type="sibTrans" cxnId="{6CC645D8-FACB-4F87-986F-30B97BAB77E6}">
      <dgm:prSet/>
      <dgm:spPr/>
      <dgm:t>
        <a:bodyPr/>
        <a:lstStyle/>
        <a:p>
          <a:endParaRPr lang="es-PA"/>
        </a:p>
      </dgm:t>
    </dgm:pt>
    <dgm:pt modelId="{1156679D-EE3B-4AD9-BA64-B5107AC939E8}">
      <dgm:prSet phldrT="[Texto]" custT="1"/>
      <dgm:spPr>
        <a:xfrm>
          <a:off x="262747" y="2653389"/>
          <a:ext cx="3425587" cy="630748"/>
        </a:xfrm>
        <a:noFill/>
        <a:ln>
          <a:noFill/>
        </a:ln>
        <a:effectLst/>
      </dgm:spPr>
      <dgm:t>
        <a:bodyPr/>
        <a:lstStyle/>
        <a:p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RP:      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199,395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4B7581-1EF8-4CC1-9C9D-A645DA2FEB33}" type="parTrans" cxnId="{EB46E0C7-C981-4A48-9A2E-31FDF45D9D7C}">
      <dgm:prSet/>
      <dgm:spPr/>
      <dgm:t>
        <a:bodyPr/>
        <a:lstStyle/>
        <a:p>
          <a:endParaRPr lang="es-PA"/>
        </a:p>
      </dgm:t>
    </dgm:pt>
    <dgm:pt modelId="{F73F076E-4443-46F9-9A62-AAC98947A94C}" type="sibTrans" cxnId="{EB46E0C7-C981-4A48-9A2E-31FDF45D9D7C}">
      <dgm:prSet/>
      <dgm:spPr/>
      <dgm:t>
        <a:bodyPr/>
        <a:lstStyle/>
        <a:p>
          <a:endParaRPr lang="es-PA"/>
        </a:p>
      </dgm:t>
    </dgm:pt>
    <dgm:pt modelId="{AF05DFE3-40E9-4EF3-B703-91A78E97E7E1}">
      <dgm:prSet phldrT="[Texto]" custT="1"/>
      <dgm:spPr>
        <a:xfrm>
          <a:off x="3872505" y="0"/>
          <a:ext cx="3683427" cy="778468"/>
        </a:xfrm>
        <a:noFill/>
        <a:ln>
          <a:noFill/>
        </a:ln>
        <a:effectLst/>
      </dgm:spPr>
      <dgm:t>
        <a:bodyPr/>
        <a:lstStyle/>
        <a:p>
          <a:r>
            <a:rPr lang="es-MX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Microfilmados</a:t>
          </a:r>
          <a:endParaRPr lang="es-PA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4B2508-D8C1-4319-82F2-CBF2EDD0D831}" type="parTrans" cxnId="{9DAD50DE-CD12-45A9-B299-3F7EE01F486D}">
      <dgm:prSet/>
      <dgm:spPr/>
      <dgm:t>
        <a:bodyPr/>
        <a:lstStyle/>
        <a:p>
          <a:endParaRPr lang="es-PA"/>
        </a:p>
      </dgm:t>
    </dgm:pt>
    <dgm:pt modelId="{3F24F5A9-F634-4C49-81B3-18C671ABBFB2}" type="sibTrans" cxnId="{9DAD50DE-CD12-45A9-B299-3F7EE01F486D}">
      <dgm:prSet/>
      <dgm:spPr/>
      <dgm:t>
        <a:bodyPr/>
        <a:lstStyle/>
        <a:p>
          <a:endParaRPr lang="es-PA"/>
        </a:p>
      </dgm:t>
    </dgm:pt>
    <dgm:pt modelId="{6E2042D3-1728-4713-BD96-C7D042071541}">
      <dgm:prSet phldrT="[Texto]" custT="1"/>
      <dgm:spPr>
        <a:xfrm>
          <a:off x="4130345" y="1391891"/>
          <a:ext cx="3425587" cy="630748"/>
        </a:xfrm>
        <a:noFill/>
        <a:ln>
          <a:noFill/>
        </a:ln>
        <a:effectLst/>
      </dgm:spPr>
      <dgm:t>
        <a:bodyPr/>
        <a:lstStyle/>
        <a:p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IVM:     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48,336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C247D24-6FEB-4A17-9440-4BEDDA7BE6D3}" type="parTrans" cxnId="{ED3F8BB7-D6F7-4203-819F-B2AA411EE4D7}">
      <dgm:prSet/>
      <dgm:spPr/>
      <dgm:t>
        <a:bodyPr/>
        <a:lstStyle/>
        <a:p>
          <a:endParaRPr lang="es-PA"/>
        </a:p>
      </dgm:t>
    </dgm:pt>
    <dgm:pt modelId="{51F8D6C1-10CB-4981-A050-62386245093E}" type="sibTrans" cxnId="{ED3F8BB7-D6F7-4203-819F-B2AA411EE4D7}">
      <dgm:prSet/>
      <dgm:spPr/>
      <dgm:t>
        <a:bodyPr/>
        <a:lstStyle/>
        <a:p>
          <a:endParaRPr lang="es-PA"/>
        </a:p>
      </dgm:t>
    </dgm:pt>
    <dgm:pt modelId="{AED1052F-20F1-4452-9A4C-67374AE616EC}">
      <dgm:prSet phldrT="[Texto]" custT="1"/>
      <dgm:spPr>
        <a:xfrm>
          <a:off x="4130345" y="2022640"/>
          <a:ext cx="3425587" cy="630748"/>
        </a:xfrm>
        <a:noFill/>
        <a:ln>
          <a:noFill/>
        </a:ln>
        <a:effectLst/>
      </dgm:spPr>
      <dgm:t>
        <a:bodyPr/>
        <a:lstStyle/>
        <a:p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y M: 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55,000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1D9C66-1615-42D3-805D-8FC7685C2A9E}" type="parTrans" cxnId="{71878480-6960-42FB-BF50-D6349EA6E699}">
      <dgm:prSet/>
      <dgm:spPr/>
      <dgm:t>
        <a:bodyPr/>
        <a:lstStyle/>
        <a:p>
          <a:endParaRPr lang="es-PA"/>
        </a:p>
      </dgm:t>
    </dgm:pt>
    <dgm:pt modelId="{39C1A0B9-1681-4967-BE33-425FA1C85683}" type="sibTrans" cxnId="{71878480-6960-42FB-BF50-D6349EA6E699}">
      <dgm:prSet/>
      <dgm:spPr/>
      <dgm:t>
        <a:bodyPr/>
        <a:lstStyle/>
        <a:p>
          <a:endParaRPr lang="es-PA"/>
        </a:p>
      </dgm:t>
    </dgm:pt>
    <dgm:pt modelId="{2666BD1A-D78D-4180-89D9-23DE3EAC76EC}">
      <dgm:prSet phldrT="[Texto]" custT="1"/>
      <dgm:spPr>
        <a:xfrm>
          <a:off x="4130345" y="2653389"/>
          <a:ext cx="3425587" cy="630748"/>
        </a:xfrm>
        <a:noFill/>
        <a:ln>
          <a:noFill/>
        </a:ln>
        <a:effectLst/>
      </dgm:spPr>
      <dgm:t>
        <a:bodyPr/>
        <a:lstStyle/>
        <a:p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RP:         </a:t>
          </a:r>
          <a:r>
            <a:rPr lang="es-MX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 </a:t>
          </a:r>
          <a:r>
            <a:rPr lang="es-MX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22,250 </a:t>
          </a:r>
          <a:endParaRPr lang="es-PA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CCDE75-1014-4C77-B34D-587FE2FD0F00}" type="parTrans" cxnId="{5DEF86D6-7DE7-43D2-8934-254609D4C6BB}">
      <dgm:prSet/>
      <dgm:spPr/>
      <dgm:t>
        <a:bodyPr/>
        <a:lstStyle/>
        <a:p>
          <a:endParaRPr lang="es-PA"/>
        </a:p>
      </dgm:t>
    </dgm:pt>
    <dgm:pt modelId="{061F8739-C965-4811-91A6-04C76964B309}" type="sibTrans" cxnId="{5DEF86D6-7DE7-43D2-8934-254609D4C6BB}">
      <dgm:prSet/>
      <dgm:spPr/>
      <dgm:t>
        <a:bodyPr/>
        <a:lstStyle/>
        <a:p>
          <a:endParaRPr lang="es-PA"/>
        </a:p>
      </dgm:t>
    </dgm:pt>
    <dgm:pt modelId="{5F5A6DAF-62E8-45D1-8924-E42D27A81D00}" type="pres">
      <dgm:prSet presAssocID="{718AE8C4-ADFC-4AAE-BD61-F6ECB0111E1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CA825C6-382F-4BFA-A0A4-E98684CDE8FB}" type="pres">
      <dgm:prSet presAssocID="{0E2008DD-EE0B-40D9-820F-80A94C849BC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E2DB5173-0DBC-4EC6-8225-2E4E0BE7C782}" type="pres">
      <dgm:prSet presAssocID="{0E2008DD-EE0B-40D9-820F-80A94C849BC3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7227FDED-1BC6-4546-88F8-74091148D4C5}" type="pres">
      <dgm:prSet presAssocID="{0E2008DD-EE0B-40D9-820F-80A94C849BC3}" presName="ParentAccent" presStyleLbl="alignNode1" presStyleIdx="0" presStyleCnt="2"/>
      <dgm:spPr>
        <a:xfrm>
          <a:off x="4907" y="778468"/>
          <a:ext cx="3683427" cy="433344"/>
        </a:xfrm>
        <a:prstGeom prst="rect">
          <a:avLst/>
        </a:prstGeom>
        <a:solidFill>
          <a:sysClr val="window" lastClr="FFFFFF">
            <a:lumMod val="6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S"/>
        </a:p>
      </dgm:t>
    </dgm:pt>
    <dgm:pt modelId="{C209672F-F9C0-46C0-97FB-E7FF02607CB3}" type="pres">
      <dgm:prSet presAssocID="{0E2008DD-EE0B-40D9-820F-80A94C849BC3}" presName="ParentSmallAccent" presStyleLbl="fgAcc1" presStyleIdx="0" presStyleCnt="2" custLinFactX="124671" custLinFactNeighborX="200000" custLinFactNeighborY="-33229"/>
      <dgm:spPr>
        <a:xfrm>
          <a:off x="4907" y="941215"/>
          <a:ext cx="270597" cy="27059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66DF5672-8D31-48E2-ACD2-003565F48A90}" type="pres">
      <dgm:prSet presAssocID="{0E2008DD-EE0B-40D9-820F-80A94C849BC3}" presName="Parent" presStyleLbl="revTx" presStyleIdx="0" presStyleCnt="8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8BFC8CC-6B7D-4709-8051-0DB7041482C4}" type="pres">
      <dgm:prSet presAssocID="{0E2008DD-EE0B-40D9-820F-80A94C849BC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9943C5B-2146-4761-A83E-1B3B627F341B}" type="pres">
      <dgm:prSet presAssocID="{5108E66E-EC19-4AF3-A07A-75C6223D94F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1FA7390-0EDA-4AF6-BEA9-D4959520882E}" type="pres">
      <dgm:prSet presAssocID="{5108E66E-EC19-4AF3-A07A-75C6223D94FC}" presName="ChildAccent" presStyleLbl="solidFgAcc1" presStyleIdx="0" presStyleCnt="6"/>
      <dgm:spPr>
        <a:xfrm>
          <a:off x="4907" y="1571970"/>
          <a:ext cx="270591" cy="270591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7AC9B645-FE0E-4B5E-98D5-6F086EB1D3DE}" type="pres">
      <dgm:prSet presAssocID="{5108E66E-EC19-4AF3-A07A-75C6223D94FC}" presName="Child" presStyleLbl="revTx" presStyleIdx="1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E285D109-C7B5-4C99-A668-C2E81ABC5827}" type="pres">
      <dgm:prSet presAssocID="{43E2D2AF-C16C-42CB-A40B-58B09A8DE634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6D0353-0594-49A9-A87A-5A25D3281129}" type="pres">
      <dgm:prSet presAssocID="{43E2D2AF-C16C-42CB-A40B-58B09A8DE634}" presName="ChildAccent" presStyleLbl="solidFgAcc1" presStyleIdx="1" presStyleCnt="6"/>
      <dgm:spPr>
        <a:xfrm>
          <a:off x="4907" y="2202719"/>
          <a:ext cx="270591" cy="270591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936304"/>
              <a:satOff val="-1168"/>
              <a:lumOff val="27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ED859105-BAB0-4098-86E2-24C3E4BB1137}" type="pres">
      <dgm:prSet presAssocID="{43E2D2AF-C16C-42CB-A40B-58B09A8DE634}" presName="Child" presStyleLbl="revTx" presStyleIdx="2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4E32780-721D-4AF8-B556-6D23D45ECF81}" type="pres">
      <dgm:prSet presAssocID="{1156679D-EE3B-4AD9-BA64-B5107AC939E8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B6CB9CF-E21D-4FCE-B3C6-2963256CF227}" type="pres">
      <dgm:prSet presAssocID="{1156679D-EE3B-4AD9-BA64-B5107AC939E8}" presName="ChildAccent" presStyleLbl="solidFgAcc1" presStyleIdx="2" presStyleCnt="6"/>
      <dgm:spPr>
        <a:xfrm>
          <a:off x="4907" y="2833468"/>
          <a:ext cx="270591" cy="270591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1872608"/>
              <a:satOff val="-2336"/>
              <a:lumOff val="54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A5012CCE-F6AA-4CC5-8A08-3B863ED340AC}" type="pres">
      <dgm:prSet presAssocID="{1156679D-EE3B-4AD9-BA64-B5107AC939E8}" presName="Child" presStyleLbl="revTx" presStyleIdx="3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FC10B40-C06A-4238-AD48-1C7438EEA735}" type="pres">
      <dgm:prSet presAssocID="{AF05DFE3-40E9-4EF3-B703-91A78E97E7E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A1D5F869-ADB0-4EDC-8951-634D63B43145}" type="pres">
      <dgm:prSet presAssocID="{AF05DFE3-40E9-4EF3-B703-91A78E97E7E1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23E12960-0AFC-410D-A141-2834D8FECAB3}" type="pres">
      <dgm:prSet presAssocID="{AF05DFE3-40E9-4EF3-B703-91A78E97E7E1}" presName="ParentAccent" presStyleLbl="alignNode1" presStyleIdx="1" presStyleCnt="2"/>
      <dgm:spPr>
        <a:xfrm>
          <a:off x="3872505" y="778468"/>
          <a:ext cx="3683427" cy="433344"/>
        </a:xfrm>
        <a:prstGeom prst="rect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S"/>
        </a:p>
      </dgm:t>
    </dgm:pt>
    <dgm:pt modelId="{017F6739-09AA-4410-A88E-2A21B3C097BC}" type="pres">
      <dgm:prSet presAssocID="{AF05DFE3-40E9-4EF3-B703-91A78E97E7E1}" presName="ParentSmallAccent" presStyleLbl="fgAcc1" presStyleIdx="1" presStyleCnt="2" custLinFactX="123032" custLinFactNeighborX="200000" custLinFactNeighborY="-34514"/>
      <dgm:spPr>
        <a:xfrm>
          <a:off x="3872505" y="941215"/>
          <a:ext cx="270597" cy="27059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8C273132-E8D7-44DC-9BFA-36A272D5B1B0}" type="pres">
      <dgm:prSet presAssocID="{AF05DFE3-40E9-4EF3-B703-91A78E97E7E1}" presName="Parent" presStyleLbl="revTx" presStyleIdx="4" presStyleCnt="8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1336320-82B0-45B2-BBC3-000908823DE4}" type="pres">
      <dgm:prSet presAssocID="{AF05DFE3-40E9-4EF3-B703-91A78E97E7E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B16F3D2-D77D-48FB-AAE8-6CA07CE1C02D}" type="pres">
      <dgm:prSet presAssocID="{6E2042D3-1728-4713-BD96-C7D04207154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BE9B484-A848-4029-9EB3-BA57259AB210}" type="pres">
      <dgm:prSet presAssocID="{6E2042D3-1728-4713-BD96-C7D042071541}" presName="ChildAccent" presStyleLbl="solidFgAcc1" presStyleIdx="3" presStyleCnt="6"/>
      <dgm:spPr>
        <a:xfrm>
          <a:off x="3872505" y="1571970"/>
          <a:ext cx="270591" cy="270591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2808911"/>
              <a:satOff val="-3503"/>
              <a:lumOff val="82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88B742EB-C8B3-42DF-A509-00153F010C7F}" type="pres">
      <dgm:prSet presAssocID="{6E2042D3-1728-4713-BD96-C7D042071541}" presName="Child" presStyleLbl="revTx" presStyleIdx="5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18291B60-F909-44EF-8086-8DC32BBF2609}" type="pres">
      <dgm:prSet presAssocID="{AED1052F-20F1-4452-9A4C-67374AE616E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700C44F-DA12-495C-8990-2595886BBAE3}" type="pres">
      <dgm:prSet presAssocID="{AED1052F-20F1-4452-9A4C-67374AE616EC}" presName="ChildAccent" presStyleLbl="solidFgAcc1" presStyleIdx="4" presStyleCnt="6"/>
      <dgm:spPr>
        <a:xfrm>
          <a:off x="3872505" y="2202719"/>
          <a:ext cx="270591" cy="270591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3745215"/>
              <a:satOff val="-4671"/>
              <a:lumOff val="109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FCB88656-7B58-49DA-B6BA-349525086FF0}" type="pres">
      <dgm:prSet presAssocID="{AED1052F-20F1-4452-9A4C-67374AE616EC}" presName="Child" presStyleLbl="revTx" presStyleIdx="6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259D8F4-05C1-4420-A79C-1965E5BA3907}" type="pres">
      <dgm:prSet presAssocID="{2666BD1A-D78D-4180-89D9-23DE3EAC76E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5CCE7F4-ACB3-4F29-A39C-C1F6A452F9BC}" type="pres">
      <dgm:prSet presAssocID="{2666BD1A-D78D-4180-89D9-23DE3EAC76EC}" presName="ChildAccent" presStyleLbl="solidFgAcc1" presStyleIdx="5" presStyleCnt="6"/>
      <dgm:spPr>
        <a:xfrm>
          <a:off x="3872505" y="2833468"/>
          <a:ext cx="270591" cy="270591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gm:spPr>
      <dgm:t>
        <a:bodyPr/>
        <a:lstStyle/>
        <a:p>
          <a:endParaRPr lang="es-ES"/>
        </a:p>
      </dgm:t>
    </dgm:pt>
    <dgm:pt modelId="{68D4F236-754A-4388-BB16-63506E3F257A}" type="pres">
      <dgm:prSet presAssocID="{2666BD1A-D78D-4180-89D9-23DE3EAC76EC}" presName="Child" presStyleLbl="revTx" presStyleIdx="7" presStyleCnt="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ED3F8BB7-D6F7-4203-819F-B2AA411EE4D7}" srcId="{AF05DFE3-40E9-4EF3-B703-91A78E97E7E1}" destId="{6E2042D3-1728-4713-BD96-C7D042071541}" srcOrd="0" destOrd="0" parTransId="{DC247D24-6FEB-4A17-9440-4BEDDA7BE6D3}" sibTransId="{51F8D6C1-10CB-4981-A050-62386245093E}"/>
    <dgm:cxn modelId="{9DAD50DE-CD12-45A9-B299-3F7EE01F486D}" srcId="{718AE8C4-ADFC-4AAE-BD61-F6ECB0111E13}" destId="{AF05DFE3-40E9-4EF3-B703-91A78E97E7E1}" srcOrd="1" destOrd="0" parTransId="{134B2508-D8C1-4319-82F2-CBF2EDD0D831}" sibTransId="{3F24F5A9-F634-4C49-81B3-18C671ABBFB2}"/>
    <dgm:cxn modelId="{AC17A846-6279-455A-9189-94DC0F351E74}" type="presOf" srcId="{AF05DFE3-40E9-4EF3-B703-91A78E97E7E1}" destId="{8C273132-E8D7-44DC-9BFA-36A272D5B1B0}" srcOrd="0" destOrd="0" presId="urn:microsoft.com/office/officeart/2008/layout/SquareAccentList"/>
    <dgm:cxn modelId="{5DEF86D6-7DE7-43D2-8934-254609D4C6BB}" srcId="{AF05DFE3-40E9-4EF3-B703-91A78E97E7E1}" destId="{2666BD1A-D78D-4180-89D9-23DE3EAC76EC}" srcOrd="2" destOrd="0" parTransId="{E0CCDE75-1014-4C77-B34D-587FE2FD0F00}" sibTransId="{061F8739-C965-4811-91A6-04C76964B309}"/>
    <dgm:cxn modelId="{241FE69F-5199-4964-9509-64B7B1FF5C15}" type="presOf" srcId="{0E2008DD-EE0B-40D9-820F-80A94C849BC3}" destId="{66DF5672-8D31-48E2-ACD2-003565F48A90}" srcOrd="0" destOrd="0" presId="urn:microsoft.com/office/officeart/2008/layout/SquareAccentList"/>
    <dgm:cxn modelId="{899EF9CF-0DBF-4A04-B24C-198E82BAA7BE}" srcId="{0E2008DD-EE0B-40D9-820F-80A94C849BC3}" destId="{5108E66E-EC19-4AF3-A07A-75C6223D94FC}" srcOrd="0" destOrd="0" parTransId="{BC43D922-6E47-4E0B-A603-3B6A1466D6B5}" sibTransId="{0467384C-96D5-4DA8-BE52-1B369BA34E1B}"/>
    <dgm:cxn modelId="{EB46E0C7-C981-4A48-9A2E-31FDF45D9D7C}" srcId="{0E2008DD-EE0B-40D9-820F-80A94C849BC3}" destId="{1156679D-EE3B-4AD9-BA64-B5107AC939E8}" srcOrd="2" destOrd="0" parTransId="{804B7581-1EF8-4CC1-9C9D-A645DA2FEB33}" sibTransId="{F73F076E-4443-46F9-9A62-AAC98947A94C}"/>
    <dgm:cxn modelId="{6CC645D8-FACB-4F87-986F-30B97BAB77E6}" srcId="{0E2008DD-EE0B-40D9-820F-80A94C849BC3}" destId="{43E2D2AF-C16C-42CB-A40B-58B09A8DE634}" srcOrd="1" destOrd="0" parTransId="{673F53E4-1E5B-411F-8A50-7F5AFDC988DE}" sibTransId="{167948B1-4759-425B-B74B-61FCF143B19F}"/>
    <dgm:cxn modelId="{8AD9D71B-D843-4283-9F5F-8755B33C08AA}" type="presOf" srcId="{43E2D2AF-C16C-42CB-A40B-58B09A8DE634}" destId="{ED859105-BAB0-4098-86E2-24C3E4BB1137}" srcOrd="0" destOrd="0" presId="urn:microsoft.com/office/officeart/2008/layout/SquareAccentList"/>
    <dgm:cxn modelId="{F5F98297-02FC-4751-AA15-8BA96FB6726E}" srcId="{718AE8C4-ADFC-4AAE-BD61-F6ECB0111E13}" destId="{0E2008DD-EE0B-40D9-820F-80A94C849BC3}" srcOrd="0" destOrd="0" parTransId="{508665A3-CF71-4EA0-BA7B-3C63BC2ADD06}" sibTransId="{6C60CFBA-C262-4658-8632-910B5BEFFF0B}"/>
    <dgm:cxn modelId="{7C9FA71E-C431-4C27-8010-6E213545E475}" type="presOf" srcId="{2666BD1A-D78D-4180-89D9-23DE3EAC76EC}" destId="{68D4F236-754A-4388-BB16-63506E3F257A}" srcOrd="0" destOrd="0" presId="urn:microsoft.com/office/officeart/2008/layout/SquareAccentList"/>
    <dgm:cxn modelId="{B4C30FF0-7CE4-4CC8-9CE9-912C1AA0ED61}" type="presOf" srcId="{6E2042D3-1728-4713-BD96-C7D042071541}" destId="{88B742EB-C8B3-42DF-A509-00153F010C7F}" srcOrd="0" destOrd="0" presId="urn:microsoft.com/office/officeart/2008/layout/SquareAccentList"/>
    <dgm:cxn modelId="{71878480-6960-42FB-BF50-D6349EA6E699}" srcId="{AF05DFE3-40E9-4EF3-B703-91A78E97E7E1}" destId="{AED1052F-20F1-4452-9A4C-67374AE616EC}" srcOrd="1" destOrd="0" parTransId="{BE1D9C66-1615-42D3-805D-8FC7685C2A9E}" sibTransId="{39C1A0B9-1681-4967-BE33-425FA1C85683}"/>
    <dgm:cxn modelId="{D76C51B3-93D4-46B7-BED8-22E43E4B58D5}" type="presOf" srcId="{1156679D-EE3B-4AD9-BA64-B5107AC939E8}" destId="{A5012CCE-F6AA-4CC5-8A08-3B863ED340AC}" srcOrd="0" destOrd="0" presId="urn:microsoft.com/office/officeart/2008/layout/SquareAccentList"/>
    <dgm:cxn modelId="{59CF3296-677E-41CE-B9EC-4423F024B7A8}" type="presOf" srcId="{AED1052F-20F1-4452-9A4C-67374AE616EC}" destId="{FCB88656-7B58-49DA-B6BA-349525086FF0}" srcOrd="0" destOrd="0" presId="urn:microsoft.com/office/officeart/2008/layout/SquareAccentList"/>
    <dgm:cxn modelId="{87F871BE-A142-48D3-8F93-E7833155D389}" type="presOf" srcId="{718AE8C4-ADFC-4AAE-BD61-F6ECB0111E13}" destId="{5F5A6DAF-62E8-45D1-8924-E42D27A81D00}" srcOrd="0" destOrd="0" presId="urn:microsoft.com/office/officeart/2008/layout/SquareAccentList"/>
    <dgm:cxn modelId="{8949EC8D-4967-47DB-90A2-847391AB6C4F}" type="presOf" srcId="{5108E66E-EC19-4AF3-A07A-75C6223D94FC}" destId="{7AC9B645-FE0E-4B5E-98D5-6F086EB1D3DE}" srcOrd="0" destOrd="0" presId="urn:microsoft.com/office/officeart/2008/layout/SquareAccentList"/>
    <dgm:cxn modelId="{BD42B913-6129-410A-9661-1558FCB0EA11}" type="presParOf" srcId="{5F5A6DAF-62E8-45D1-8924-E42D27A81D00}" destId="{6CA825C6-382F-4BFA-A0A4-E98684CDE8FB}" srcOrd="0" destOrd="0" presId="urn:microsoft.com/office/officeart/2008/layout/SquareAccentList"/>
    <dgm:cxn modelId="{6718C24C-6DC9-49B7-BE8E-3D13D06F7803}" type="presParOf" srcId="{6CA825C6-382F-4BFA-A0A4-E98684CDE8FB}" destId="{E2DB5173-0DBC-4EC6-8225-2E4E0BE7C782}" srcOrd="0" destOrd="0" presId="urn:microsoft.com/office/officeart/2008/layout/SquareAccentList"/>
    <dgm:cxn modelId="{D41BC88F-49B7-42FA-842A-6F850F5944CB}" type="presParOf" srcId="{E2DB5173-0DBC-4EC6-8225-2E4E0BE7C782}" destId="{7227FDED-1BC6-4546-88F8-74091148D4C5}" srcOrd="0" destOrd="0" presId="urn:microsoft.com/office/officeart/2008/layout/SquareAccentList"/>
    <dgm:cxn modelId="{CA1B65CA-8A43-42F4-BA99-FBA284709013}" type="presParOf" srcId="{E2DB5173-0DBC-4EC6-8225-2E4E0BE7C782}" destId="{C209672F-F9C0-46C0-97FB-E7FF02607CB3}" srcOrd="1" destOrd="0" presId="urn:microsoft.com/office/officeart/2008/layout/SquareAccentList"/>
    <dgm:cxn modelId="{732DB9C3-5390-4339-B8CD-CC0395C4B74A}" type="presParOf" srcId="{E2DB5173-0DBC-4EC6-8225-2E4E0BE7C782}" destId="{66DF5672-8D31-48E2-ACD2-003565F48A90}" srcOrd="2" destOrd="0" presId="urn:microsoft.com/office/officeart/2008/layout/SquareAccentList"/>
    <dgm:cxn modelId="{ED9C30D0-8980-457A-9AB3-E5B72B24348B}" type="presParOf" srcId="{6CA825C6-382F-4BFA-A0A4-E98684CDE8FB}" destId="{B8BFC8CC-6B7D-4709-8051-0DB7041482C4}" srcOrd="1" destOrd="0" presId="urn:microsoft.com/office/officeart/2008/layout/SquareAccentList"/>
    <dgm:cxn modelId="{9E2FA82A-92E0-4B6E-8587-975776FCAA95}" type="presParOf" srcId="{B8BFC8CC-6B7D-4709-8051-0DB7041482C4}" destId="{A9943C5B-2146-4761-A83E-1B3B627F341B}" srcOrd="0" destOrd="0" presId="urn:microsoft.com/office/officeart/2008/layout/SquareAccentList"/>
    <dgm:cxn modelId="{16D9F16F-6B9E-4BFC-864D-70A6041B25C2}" type="presParOf" srcId="{A9943C5B-2146-4761-A83E-1B3B627F341B}" destId="{F1FA7390-0EDA-4AF6-BEA9-D4959520882E}" srcOrd="0" destOrd="0" presId="urn:microsoft.com/office/officeart/2008/layout/SquareAccentList"/>
    <dgm:cxn modelId="{C51F8C30-3B42-4CF2-9037-3C1A27AC944E}" type="presParOf" srcId="{A9943C5B-2146-4761-A83E-1B3B627F341B}" destId="{7AC9B645-FE0E-4B5E-98D5-6F086EB1D3DE}" srcOrd="1" destOrd="0" presId="urn:microsoft.com/office/officeart/2008/layout/SquareAccentList"/>
    <dgm:cxn modelId="{F2D0DB07-F9EA-435D-9048-D6B687B8217B}" type="presParOf" srcId="{B8BFC8CC-6B7D-4709-8051-0DB7041482C4}" destId="{E285D109-C7B5-4C99-A668-C2E81ABC5827}" srcOrd="1" destOrd="0" presId="urn:microsoft.com/office/officeart/2008/layout/SquareAccentList"/>
    <dgm:cxn modelId="{DFC1F97E-8B11-4D88-9F8D-F732E1A557F1}" type="presParOf" srcId="{E285D109-C7B5-4C99-A668-C2E81ABC5827}" destId="{416D0353-0594-49A9-A87A-5A25D3281129}" srcOrd="0" destOrd="0" presId="urn:microsoft.com/office/officeart/2008/layout/SquareAccentList"/>
    <dgm:cxn modelId="{5BD576AD-469F-4ECC-9926-E8F7C1949ACE}" type="presParOf" srcId="{E285D109-C7B5-4C99-A668-C2E81ABC5827}" destId="{ED859105-BAB0-4098-86E2-24C3E4BB1137}" srcOrd="1" destOrd="0" presId="urn:microsoft.com/office/officeart/2008/layout/SquareAccentList"/>
    <dgm:cxn modelId="{4EC2AE34-9680-4DE6-8B96-831A03B1991C}" type="presParOf" srcId="{B8BFC8CC-6B7D-4709-8051-0DB7041482C4}" destId="{94E32780-721D-4AF8-B556-6D23D45ECF81}" srcOrd="2" destOrd="0" presId="urn:microsoft.com/office/officeart/2008/layout/SquareAccentList"/>
    <dgm:cxn modelId="{2D49DFE2-76F8-452D-A0F7-118CE53EE21C}" type="presParOf" srcId="{94E32780-721D-4AF8-B556-6D23D45ECF81}" destId="{2B6CB9CF-E21D-4FCE-B3C6-2963256CF227}" srcOrd="0" destOrd="0" presId="urn:microsoft.com/office/officeart/2008/layout/SquareAccentList"/>
    <dgm:cxn modelId="{6C4B9C43-DF84-447B-942D-6FC162BA940F}" type="presParOf" srcId="{94E32780-721D-4AF8-B556-6D23D45ECF81}" destId="{A5012CCE-F6AA-4CC5-8A08-3B863ED340AC}" srcOrd="1" destOrd="0" presId="urn:microsoft.com/office/officeart/2008/layout/SquareAccentList"/>
    <dgm:cxn modelId="{71FA2B63-468C-43F6-B91B-8CC6728E503F}" type="presParOf" srcId="{5F5A6DAF-62E8-45D1-8924-E42D27A81D00}" destId="{6FC10B40-C06A-4238-AD48-1C7438EEA735}" srcOrd="1" destOrd="0" presId="urn:microsoft.com/office/officeart/2008/layout/SquareAccentList"/>
    <dgm:cxn modelId="{31EF93D8-078E-4299-8F13-9F356CAEBF02}" type="presParOf" srcId="{6FC10B40-C06A-4238-AD48-1C7438EEA735}" destId="{A1D5F869-ADB0-4EDC-8951-634D63B43145}" srcOrd="0" destOrd="0" presId="urn:microsoft.com/office/officeart/2008/layout/SquareAccentList"/>
    <dgm:cxn modelId="{6FACE77F-D148-4E0A-8618-58A98BE9F57A}" type="presParOf" srcId="{A1D5F869-ADB0-4EDC-8951-634D63B43145}" destId="{23E12960-0AFC-410D-A141-2834D8FECAB3}" srcOrd="0" destOrd="0" presId="urn:microsoft.com/office/officeart/2008/layout/SquareAccentList"/>
    <dgm:cxn modelId="{934FDFE2-9E7E-42C8-9FDD-268A1762B219}" type="presParOf" srcId="{A1D5F869-ADB0-4EDC-8951-634D63B43145}" destId="{017F6739-09AA-4410-A88E-2A21B3C097BC}" srcOrd="1" destOrd="0" presId="urn:microsoft.com/office/officeart/2008/layout/SquareAccentList"/>
    <dgm:cxn modelId="{39F5E8F8-05D7-4B2A-B89B-99EC8C30F0A8}" type="presParOf" srcId="{A1D5F869-ADB0-4EDC-8951-634D63B43145}" destId="{8C273132-E8D7-44DC-9BFA-36A272D5B1B0}" srcOrd="2" destOrd="0" presId="urn:microsoft.com/office/officeart/2008/layout/SquareAccentList"/>
    <dgm:cxn modelId="{56F8383B-1EAC-47F7-853E-2D0D3A231A6A}" type="presParOf" srcId="{6FC10B40-C06A-4238-AD48-1C7438EEA735}" destId="{31336320-82B0-45B2-BBC3-000908823DE4}" srcOrd="1" destOrd="0" presId="urn:microsoft.com/office/officeart/2008/layout/SquareAccentList"/>
    <dgm:cxn modelId="{DC6B5C6E-B837-435B-8C19-69767ECE1418}" type="presParOf" srcId="{31336320-82B0-45B2-BBC3-000908823DE4}" destId="{0B16F3D2-D77D-48FB-AAE8-6CA07CE1C02D}" srcOrd="0" destOrd="0" presId="urn:microsoft.com/office/officeart/2008/layout/SquareAccentList"/>
    <dgm:cxn modelId="{1ED33376-8954-45E8-9DF4-703D29B1579C}" type="presParOf" srcId="{0B16F3D2-D77D-48FB-AAE8-6CA07CE1C02D}" destId="{FBE9B484-A848-4029-9EB3-BA57259AB210}" srcOrd="0" destOrd="0" presId="urn:microsoft.com/office/officeart/2008/layout/SquareAccentList"/>
    <dgm:cxn modelId="{E0FAD4F4-8F85-4285-970B-BD319EEE7A6D}" type="presParOf" srcId="{0B16F3D2-D77D-48FB-AAE8-6CA07CE1C02D}" destId="{88B742EB-C8B3-42DF-A509-00153F010C7F}" srcOrd="1" destOrd="0" presId="urn:microsoft.com/office/officeart/2008/layout/SquareAccentList"/>
    <dgm:cxn modelId="{DD5858C1-B41B-4273-A5CE-350319CABDEC}" type="presParOf" srcId="{31336320-82B0-45B2-BBC3-000908823DE4}" destId="{18291B60-F909-44EF-8086-8DC32BBF2609}" srcOrd="1" destOrd="0" presId="urn:microsoft.com/office/officeart/2008/layout/SquareAccentList"/>
    <dgm:cxn modelId="{3D74B10F-DE24-4632-AEB1-2A6CE91B7FE8}" type="presParOf" srcId="{18291B60-F909-44EF-8086-8DC32BBF2609}" destId="{5700C44F-DA12-495C-8990-2595886BBAE3}" srcOrd="0" destOrd="0" presId="urn:microsoft.com/office/officeart/2008/layout/SquareAccentList"/>
    <dgm:cxn modelId="{80FEDE40-4D47-4A2F-8DFF-8085D769CDCF}" type="presParOf" srcId="{18291B60-F909-44EF-8086-8DC32BBF2609}" destId="{FCB88656-7B58-49DA-B6BA-349525086FF0}" srcOrd="1" destOrd="0" presId="urn:microsoft.com/office/officeart/2008/layout/SquareAccentList"/>
    <dgm:cxn modelId="{B0CD9C2D-A9BB-4A9C-A599-B6F83BFFEB66}" type="presParOf" srcId="{31336320-82B0-45B2-BBC3-000908823DE4}" destId="{7259D8F4-05C1-4420-A79C-1965E5BA3907}" srcOrd="2" destOrd="0" presId="urn:microsoft.com/office/officeart/2008/layout/SquareAccentList"/>
    <dgm:cxn modelId="{8993FC56-F65B-4A1F-AE5F-DBB5C9674D78}" type="presParOf" srcId="{7259D8F4-05C1-4420-A79C-1965E5BA3907}" destId="{55CCE7F4-ACB3-4F29-A39C-C1F6A452F9BC}" srcOrd="0" destOrd="0" presId="urn:microsoft.com/office/officeart/2008/layout/SquareAccentList"/>
    <dgm:cxn modelId="{C3427A1B-6730-443B-9D43-43FB9E6C2E1E}" type="presParOf" srcId="{7259D8F4-05C1-4420-A79C-1965E5BA3907}" destId="{68D4F236-754A-4388-BB16-63506E3F257A}" srcOrd="1" destOrd="0" presId="urn:microsoft.com/office/officeart/2008/layout/SquareAccentList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BDC078-E63D-4462-A1AE-1ADF5B515556}" type="doc">
      <dgm:prSet loTypeId="urn:microsoft.com/office/officeart/2005/8/layout/h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s-PA"/>
        </a:p>
      </dgm:t>
    </dgm:pt>
    <dgm:pt modelId="{C471A81D-7CDD-4CDC-8273-3CC69257E0FB}">
      <dgm:prSet phldrT="[Texto]" custT="1"/>
      <dgm:spPr/>
      <dgm:t>
        <a:bodyPr/>
        <a:lstStyle/>
        <a:p>
          <a:r>
            <a:rPr lang="es-PA" sz="2000" b="1" dirty="0">
              <a:latin typeface="Arial" pitchFamily="34" charset="0"/>
              <a:cs typeface="Arial" pitchFamily="34" charset="0"/>
            </a:rPr>
            <a:t>Subsistema</a:t>
          </a:r>
          <a:r>
            <a:rPr lang="es-PA" sz="2000" b="1" baseline="0" dirty="0">
              <a:latin typeface="Arial" pitchFamily="34" charset="0"/>
              <a:cs typeface="Arial" pitchFamily="34" charset="0"/>
            </a:rPr>
            <a:t> Exclusivamente de Beneficio Definido</a:t>
          </a:r>
          <a:endParaRPr lang="es-PA" sz="2000" b="1" dirty="0">
            <a:latin typeface="Arial" pitchFamily="34" charset="0"/>
            <a:cs typeface="Arial" pitchFamily="34" charset="0"/>
          </a:endParaRPr>
        </a:p>
      </dgm:t>
    </dgm:pt>
    <dgm:pt modelId="{4CB8A1A3-719D-4450-BC0A-94B8DAE94D00}" type="parTrans" cxnId="{2892D155-F685-49E6-A6FF-0CDDDC2C72AB}">
      <dgm:prSet/>
      <dgm:spPr/>
      <dgm:t>
        <a:bodyPr/>
        <a:lstStyle/>
        <a:p>
          <a:endParaRPr lang="es-PA"/>
        </a:p>
      </dgm:t>
    </dgm:pt>
    <dgm:pt modelId="{D6D401F7-FEA1-42DA-B81A-096697D14C67}" type="sibTrans" cxnId="{2892D155-F685-49E6-A6FF-0CDDDC2C72AB}">
      <dgm:prSet/>
      <dgm:spPr/>
      <dgm:t>
        <a:bodyPr/>
        <a:lstStyle/>
        <a:p>
          <a:endParaRPr lang="es-PA"/>
        </a:p>
      </dgm:t>
    </dgm:pt>
    <dgm:pt modelId="{1B1155FE-DD03-4FFA-BBD4-047490B81540}">
      <dgm:prSet phldrT="[Texto]" custT="1"/>
      <dgm:spPr/>
      <dgm:t>
        <a:bodyPr/>
        <a:lstStyle/>
        <a:p>
          <a:pPr algn="l"/>
          <a:r>
            <a:rPr lang="es-PA" sz="2000" b="0" dirty="0">
              <a:latin typeface="Arial" pitchFamily="34" charset="0"/>
              <a:cs typeface="Arial" pitchFamily="34" charset="0"/>
            </a:rPr>
            <a:t>Pensionados                          293,169</a:t>
          </a:r>
        </a:p>
      </dgm:t>
    </dgm:pt>
    <dgm:pt modelId="{61279A47-7BC8-4562-B714-865B8339DA4D}" type="parTrans" cxnId="{BBFDE219-879E-4EA0-A706-2763161B79A1}">
      <dgm:prSet/>
      <dgm:spPr/>
      <dgm:t>
        <a:bodyPr/>
        <a:lstStyle/>
        <a:p>
          <a:endParaRPr lang="es-PA"/>
        </a:p>
      </dgm:t>
    </dgm:pt>
    <dgm:pt modelId="{EFD8116A-458E-4BBA-8773-18FEA085476F}" type="sibTrans" cxnId="{BBFDE219-879E-4EA0-A706-2763161B79A1}">
      <dgm:prSet/>
      <dgm:spPr/>
      <dgm:t>
        <a:bodyPr/>
        <a:lstStyle/>
        <a:p>
          <a:endParaRPr lang="es-PA"/>
        </a:p>
      </dgm:t>
    </dgm:pt>
    <dgm:pt modelId="{79F9FCA8-8C34-4DC2-8D3C-41D8F9B374E4}">
      <dgm:prSet phldrT="[Texto]" custT="1"/>
      <dgm:spPr/>
      <dgm:t>
        <a:bodyPr/>
        <a:lstStyle/>
        <a:p>
          <a:pPr algn="l"/>
          <a:r>
            <a:rPr lang="es-PA" sz="2000" b="0" i="0" u="none" dirty="0">
              <a:latin typeface="Arial" pitchFamily="34" charset="0"/>
              <a:cs typeface="Arial" pitchFamily="34" charset="0"/>
            </a:rPr>
            <a:t>Monto Anual                              B/. 2,010,805,821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5EB9D139-E5D2-4B35-967D-9A10A50F8416}" type="parTrans" cxnId="{A4A2CC56-CEFE-46BE-81B0-1400E05A1578}">
      <dgm:prSet/>
      <dgm:spPr/>
      <dgm:t>
        <a:bodyPr/>
        <a:lstStyle/>
        <a:p>
          <a:endParaRPr lang="es-PA"/>
        </a:p>
      </dgm:t>
    </dgm:pt>
    <dgm:pt modelId="{8E7D2196-4716-4D5F-BE24-C71E2FC2842F}" type="sibTrans" cxnId="{A4A2CC56-CEFE-46BE-81B0-1400E05A1578}">
      <dgm:prSet/>
      <dgm:spPr/>
      <dgm:t>
        <a:bodyPr/>
        <a:lstStyle/>
        <a:p>
          <a:endParaRPr lang="es-PA"/>
        </a:p>
      </dgm:t>
    </dgm:pt>
    <dgm:pt modelId="{24DB9C42-8D24-4282-B3C1-4D879ABE3939}">
      <dgm:prSet phldrT="[Texto]" custT="1"/>
      <dgm:spPr/>
      <dgm:t>
        <a:bodyPr/>
        <a:lstStyle/>
        <a:p>
          <a:r>
            <a:rPr lang="es-PA" sz="2000" b="1" dirty="0">
              <a:latin typeface="Arial" pitchFamily="34" charset="0"/>
              <a:cs typeface="Arial" pitchFamily="34" charset="0"/>
            </a:rPr>
            <a:t>Subsistema Mixto</a:t>
          </a:r>
        </a:p>
      </dgm:t>
    </dgm:pt>
    <dgm:pt modelId="{56F8A2F4-9B1A-49E4-A036-20628D0DCADD}" type="parTrans" cxnId="{732B5A41-D7DD-4B8D-9C73-8BFF015F863C}">
      <dgm:prSet/>
      <dgm:spPr/>
      <dgm:t>
        <a:bodyPr/>
        <a:lstStyle/>
        <a:p>
          <a:endParaRPr lang="es-PA"/>
        </a:p>
      </dgm:t>
    </dgm:pt>
    <dgm:pt modelId="{30A740FE-7AEA-44BA-B871-3E2F209F315E}" type="sibTrans" cxnId="{732B5A41-D7DD-4B8D-9C73-8BFF015F863C}">
      <dgm:prSet/>
      <dgm:spPr/>
      <dgm:t>
        <a:bodyPr/>
        <a:lstStyle/>
        <a:p>
          <a:endParaRPr lang="es-PA"/>
        </a:p>
      </dgm:t>
    </dgm:pt>
    <dgm:pt modelId="{9A83EB51-1090-46AD-83BB-2D337A5DAA29}">
      <dgm:prSet phldrT="[Texto]" custT="1"/>
      <dgm:spPr/>
      <dgm:t>
        <a:bodyPr/>
        <a:lstStyle/>
        <a:p>
          <a:pPr algn="l"/>
          <a:r>
            <a:rPr lang="es-PA" sz="2000" b="0" i="0" u="none" dirty="0">
              <a:latin typeface="Arial" pitchFamily="34" charset="0"/>
              <a:cs typeface="Arial" pitchFamily="34" charset="0"/>
            </a:rPr>
            <a:t>Monto Anual                             B/. 2,107,841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96372AE5-09FE-4F94-9760-850B569F83DA}" type="parTrans" cxnId="{616FFDFF-8923-43C1-8F30-B8DFFF327A18}">
      <dgm:prSet/>
      <dgm:spPr/>
      <dgm:t>
        <a:bodyPr/>
        <a:lstStyle/>
        <a:p>
          <a:endParaRPr lang="es-PA"/>
        </a:p>
      </dgm:t>
    </dgm:pt>
    <dgm:pt modelId="{7CAFB57A-5015-4A69-8FE7-FCBD57A2F9A6}" type="sibTrans" cxnId="{616FFDFF-8923-43C1-8F30-B8DFFF327A18}">
      <dgm:prSet/>
      <dgm:spPr/>
      <dgm:t>
        <a:bodyPr/>
        <a:lstStyle/>
        <a:p>
          <a:endParaRPr lang="es-PA"/>
        </a:p>
      </dgm:t>
    </dgm:pt>
    <dgm:pt modelId="{29216EC6-EB71-4F43-846C-11FD9C0551F5}">
      <dgm:prSet/>
      <dgm:spPr/>
      <dgm:t>
        <a:bodyPr/>
        <a:lstStyle/>
        <a:p>
          <a:pPr algn="l"/>
          <a:endParaRPr lang="es-PA" sz="2500" dirty="0"/>
        </a:p>
      </dgm:t>
    </dgm:pt>
    <dgm:pt modelId="{EBFB1C73-C175-4BCB-ACA0-65419956F2D6}" type="parTrans" cxnId="{FF9A289E-62AA-4A74-B307-65BE976ED930}">
      <dgm:prSet/>
      <dgm:spPr/>
      <dgm:t>
        <a:bodyPr/>
        <a:lstStyle/>
        <a:p>
          <a:endParaRPr lang="es-PA"/>
        </a:p>
      </dgm:t>
    </dgm:pt>
    <dgm:pt modelId="{48EE9768-896E-48D1-8663-03628BF84CC7}" type="sibTrans" cxnId="{FF9A289E-62AA-4A74-B307-65BE976ED930}">
      <dgm:prSet/>
      <dgm:spPr/>
      <dgm:t>
        <a:bodyPr/>
        <a:lstStyle/>
        <a:p>
          <a:endParaRPr lang="es-PA"/>
        </a:p>
      </dgm:t>
    </dgm:pt>
    <dgm:pt modelId="{D593AF26-4C2E-4728-9F00-EC7A21122277}">
      <dgm:prSet/>
      <dgm:spPr/>
      <dgm:t>
        <a:bodyPr/>
        <a:lstStyle/>
        <a:p>
          <a:pPr algn="ctr"/>
          <a:endParaRPr lang="es-PA" sz="2000" dirty="0">
            <a:latin typeface="Arial" pitchFamily="34" charset="0"/>
            <a:cs typeface="Arial" pitchFamily="34" charset="0"/>
          </a:endParaRPr>
        </a:p>
      </dgm:t>
    </dgm:pt>
    <dgm:pt modelId="{0BBF76C3-B003-4593-8B0D-7655936F4041}" type="parTrans" cxnId="{B5E18D6D-7CA5-4F22-86D6-6F841807C473}">
      <dgm:prSet/>
      <dgm:spPr/>
      <dgm:t>
        <a:bodyPr/>
        <a:lstStyle/>
        <a:p>
          <a:endParaRPr lang="es-PA"/>
        </a:p>
      </dgm:t>
    </dgm:pt>
    <dgm:pt modelId="{84BFA0B2-27F9-4976-8EDF-9509AEE229B2}" type="sibTrans" cxnId="{B5E18D6D-7CA5-4F22-86D6-6F841807C473}">
      <dgm:prSet/>
      <dgm:spPr/>
      <dgm:t>
        <a:bodyPr/>
        <a:lstStyle/>
        <a:p>
          <a:endParaRPr lang="es-PA"/>
        </a:p>
      </dgm:t>
    </dgm:pt>
    <dgm:pt modelId="{6BE7E1BD-CB55-4E30-934C-21716E191D28}">
      <dgm:prSet phldrT="[Texto]" custT="1"/>
      <dgm:spPr/>
      <dgm:t>
        <a:bodyPr/>
        <a:lstStyle/>
        <a:p>
          <a:pPr algn="l"/>
          <a:r>
            <a:rPr lang="es-PA" sz="2000" b="0" dirty="0">
              <a:latin typeface="Arial" pitchFamily="34" charset="0"/>
              <a:cs typeface="Arial" pitchFamily="34" charset="0"/>
            </a:rPr>
            <a:t>Pensionados                                                1,103</a:t>
          </a:r>
        </a:p>
      </dgm:t>
    </dgm:pt>
    <dgm:pt modelId="{BFA7E2A0-3061-4B05-B59B-5412724DC8B4}" type="parTrans" cxnId="{CBE7B53E-016F-4E69-A966-04D0085FF18D}">
      <dgm:prSet/>
      <dgm:spPr/>
      <dgm:t>
        <a:bodyPr/>
        <a:lstStyle/>
        <a:p>
          <a:endParaRPr lang="es-PA"/>
        </a:p>
      </dgm:t>
    </dgm:pt>
    <dgm:pt modelId="{17C5EFB4-0AEE-4A8C-892C-33D60F55E41B}" type="sibTrans" cxnId="{CBE7B53E-016F-4E69-A966-04D0085FF18D}">
      <dgm:prSet/>
      <dgm:spPr/>
      <dgm:t>
        <a:bodyPr/>
        <a:lstStyle/>
        <a:p>
          <a:endParaRPr lang="es-PA"/>
        </a:p>
      </dgm:t>
    </dgm:pt>
    <dgm:pt modelId="{76AC42C5-1EBA-4351-9A8A-2DF0D450F363}">
      <dgm:prSet phldrT="[Texto]" custT="1"/>
      <dgm:spPr/>
      <dgm:t>
        <a:bodyPr/>
        <a:lstStyle/>
        <a:p>
          <a:pPr algn="l"/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1F6F9CAF-BFBC-469C-93F6-AB1A335F079E}" type="parTrans" cxnId="{72C5F5BE-937F-48FE-A972-1C621AB4FAAE}">
      <dgm:prSet/>
      <dgm:spPr/>
      <dgm:t>
        <a:bodyPr/>
        <a:lstStyle/>
        <a:p>
          <a:endParaRPr lang="es-PA"/>
        </a:p>
      </dgm:t>
    </dgm:pt>
    <dgm:pt modelId="{D28ABD85-1BEE-4371-AD03-557A20E3899E}" type="sibTrans" cxnId="{72C5F5BE-937F-48FE-A972-1C621AB4FAAE}">
      <dgm:prSet/>
      <dgm:spPr/>
      <dgm:t>
        <a:bodyPr/>
        <a:lstStyle/>
        <a:p>
          <a:endParaRPr lang="es-PA"/>
        </a:p>
      </dgm:t>
    </dgm:pt>
    <dgm:pt modelId="{6B9E8F5C-F6BF-4D4C-86E6-583ED3C3AD75}">
      <dgm:prSet phldrT="[Texto]" custT="1"/>
      <dgm:spPr/>
      <dgm:t>
        <a:bodyPr/>
        <a:lstStyle/>
        <a:p>
          <a:pPr algn="l"/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8BD25A80-E7A1-4403-BC4B-923B87C8E9AC}" type="parTrans" cxnId="{2B94DAB4-BE90-49DB-AEF8-DC3C6A81909C}">
      <dgm:prSet/>
      <dgm:spPr/>
      <dgm:t>
        <a:bodyPr/>
        <a:lstStyle/>
        <a:p>
          <a:endParaRPr lang="es-PA"/>
        </a:p>
      </dgm:t>
    </dgm:pt>
    <dgm:pt modelId="{00198ABA-9816-43BE-B1CA-AF25A4A22273}" type="sibTrans" cxnId="{2B94DAB4-BE90-49DB-AEF8-DC3C6A81909C}">
      <dgm:prSet/>
      <dgm:spPr/>
      <dgm:t>
        <a:bodyPr/>
        <a:lstStyle/>
        <a:p>
          <a:endParaRPr lang="es-PA"/>
        </a:p>
      </dgm:t>
    </dgm:pt>
    <dgm:pt modelId="{628AC6D1-6689-4E93-82D8-FE0875351E23}" type="pres">
      <dgm:prSet presAssocID="{1CBDC078-E63D-4462-A1AE-1ADF5B51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B11AB1-4DCB-48D2-B18B-72CC93EC3799}" type="pres">
      <dgm:prSet presAssocID="{C471A81D-7CDD-4CDC-8273-3CC69257E0FB}" presName="composite" presStyleCnt="0"/>
      <dgm:spPr/>
    </dgm:pt>
    <dgm:pt modelId="{81A703D8-5849-49F3-A350-8873B70AF773}" type="pres">
      <dgm:prSet presAssocID="{C471A81D-7CDD-4CDC-8273-3CC69257E0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33733-2A52-4F97-9A56-22E27C7D6451}" type="pres">
      <dgm:prSet presAssocID="{C471A81D-7CDD-4CDC-8273-3CC69257E0FB}" presName="desTx" presStyleLbl="alignAccFollowNode1" presStyleIdx="0" presStyleCnt="2" custLinFactNeighborX="-5291" custLinFactNeighborY="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8517F-F045-4B50-B994-3B6933D220F9}" type="pres">
      <dgm:prSet presAssocID="{D6D401F7-FEA1-42DA-B81A-096697D14C67}" presName="space" presStyleCnt="0"/>
      <dgm:spPr/>
    </dgm:pt>
    <dgm:pt modelId="{2980F638-BC41-4969-A81F-1C9D108F0BB4}" type="pres">
      <dgm:prSet presAssocID="{24DB9C42-8D24-4282-B3C1-4D879ABE3939}" presName="composite" presStyleCnt="0"/>
      <dgm:spPr/>
    </dgm:pt>
    <dgm:pt modelId="{2A2F2FB3-E6A4-4532-8329-F6C399F162D3}" type="pres">
      <dgm:prSet presAssocID="{24DB9C42-8D24-4282-B3C1-4D879ABE393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18BAB-138C-47A2-A3E3-97A07BDB3112}" type="pres">
      <dgm:prSet presAssocID="{24DB9C42-8D24-4282-B3C1-4D879ABE3939}" presName="desTx" presStyleLbl="alignAccFollowNode1" presStyleIdx="1" presStyleCnt="2" custLinFactNeighborX="1" custLinFactNeighborY="16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A2CC56-CEFE-46BE-81B0-1400E05A1578}" srcId="{C471A81D-7CDD-4CDC-8273-3CC69257E0FB}" destId="{79F9FCA8-8C34-4DC2-8D3C-41D8F9B374E4}" srcOrd="2" destOrd="0" parTransId="{5EB9D139-E5D2-4B35-967D-9A10A50F8416}" sibTransId="{8E7D2196-4716-4D5F-BE24-C71E2FC2842F}"/>
    <dgm:cxn modelId="{890582DF-BA1C-4908-B9D9-C1AFA484F6C8}" type="presOf" srcId="{9A83EB51-1090-46AD-83BB-2D337A5DAA29}" destId="{3AF18BAB-138C-47A2-A3E3-97A07BDB3112}" srcOrd="0" destOrd="2" presId="urn:microsoft.com/office/officeart/2005/8/layout/hList1"/>
    <dgm:cxn modelId="{73658FA3-913D-4613-A81E-4BE26E342215}" type="presOf" srcId="{6BE7E1BD-CB55-4E30-934C-21716E191D28}" destId="{3AF18BAB-138C-47A2-A3E3-97A07BDB3112}" srcOrd="0" destOrd="0" presId="urn:microsoft.com/office/officeart/2005/8/layout/hList1"/>
    <dgm:cxn modelId="{72C5F5BE-937F-48FE-A972-1C621AB4FAAE}" srcId="{C471A81D-7CDD-4CDC-8273-3CC69257E0FB}" destId="{76AC42C5-1EBA-4351-9A8A-2DF0D450F363}" srcOrd="1" destOrd="0" parTransId="{1F6F9CAF-BFBC-469C-93F6-AB1A335F079E}" sibTransId="{D28ABD85-1BEE-4371-AD03-557A20E3899E}"/>
    <dgm:cxn modelId="{2D4C1366-D7D3-48A9-B832-29972A65C976}" type="presOf" srcId="{76AC42C5-1EBA-4351-9A8A-2DF0D450F363}" destId="{3A133733-2A52-4F97-9A56-22E27C7D6451}" srcOrd="0" destOrd="1" presId="urn:microsoft.com/office/officeart/2005/8/layout/hList1"/>
    <dgm:cxn modelId="{F8A81CD8-F0B5-471F-8A34-B077E546938E}" type="presOf" srcId="{1CBDC078-E63D-4462-A1AE-1ADF5B515556}" destId="{628AC6D1-6689-4E93-82D8-FE0875351E23}" srcOrd="0" destOrd="0" presId="urn:microsoft.com/office/officeart/2005/8/layout/hList1"/>
    <dgm:cxn modelId="{6A2849C6-B385-42E3-975E-F2691A5B8658}" type="presOf" srcId="{24DB9C42-8D24-4282-B3C1-4D879ABE3939}" destId="{2A2F2FB3-E6A4-4532-8329-F6C399F162D3}" srcOrd="0" destOrd="0" presId="urn:microsoft.com/office/officeart/2005/8/layout/hList1"/>
    <dgm:cxn modelId="{B5E18D6D-7CA5-4F22-86D6-6F841807C473}" srcId="{24DB9C42-8D24-4282-B3C1-4D879ABE3939}" destId="{D593AF26-4C2E-4728-9F00-EC7A21122277}" srcOrd="3" destOrd="0" parTransId="{0BBF76C3-B003-4593-8B0D-7655936F4041}" sibTransId="{84BFA0B2-27F9-4976-8EDF-9509AEE229B2}"/>
    <dgm:cxn modelId="{2892D155-F685-49E6-A6FF-0CDDDC2C72AB}" srcId="{1CBDC078-E63D-4462-A1AE-1ADF5B515556}" destId="{C471A81D-7CDD-4CDC-8273-3CC69257E0FB}" srcOrd="0" destOrd="0" parTransId="{4CB8A1A3-719D-4450-BC0A-94B8DAE94D00}" sibTransId="{D6D401F7-FEA1-42DA-B81A-096697D14C67}"/>
    <dgm:cxn modelId="{058ADFD2-4D9F-4A52-9047-AC15E61622F4}" type="presOf" srcId="{6B9E8F5C-F6BF-4D4C-86E6-583ED3C3AD75}" destId="{3AF18BAB-138C-47A2-A3E3-97A07BDB3112}" srcOrd="0" destOrd="1" presId="urn:microsoft.com/office/officeart/2005/8/layout/hList1"/>
    <dgm:cxn modelId="{616FFDFF-8923-43C1-8F30-B8DFFF327A18}" srcId="{24DB9C42-8D24-4282-B3C1-4D879ABE3939}" destId="{9A83EB51-1090-46AD-83BB-2D337A5DAA29}" srcOrd="2" destOrd="0" parTransId="{96372AE5-09FE-4F94-9760-850B569F83DA}" sibTransId="{7CAFB57A-5015-4A69-8FE7-FCBD57A2F9A6}"/>
    <dgm:cxn modelId="{69D9FFF4-D191-483B-8065-B219BE0D7B1F}" type="presOf" srcId="{D593AF26-4C2E-4728-9F00-EC7A21122277}" destId="{3AF18BAB-138C-47A2-A3E3-97A07BDB3112}" srcOrd="0" destOrd="3" presId="urn:microsoft.com/office/officeart/2005/8/layout/hList1"/>
    <dgm:cxn modelId="{56F3B58E-DA5D-4674-83AD-077BF15D1EE3}" type="presOf" srcId="{C471A81D-7CDD-4CDC-8273-3CC69257E0FB}" destId="{81A703D8-5849-49F3-A350-8873B70AF773}" srcOrd="0" destOrd="0" presId="urn:microsoft.com/office/officeart/2005/8/layout/hList1"/>
    <dgm:cxn modelId="{FF9A289E-62AA-4A74-B307-65BE976ED930}" srcId="{C471A81D-7CDD-4CDC-8273-3CC69257E0FB}" destId="{29216EC6-EB71-4F43-846C-11FD9C0551F5}" srcOrd="3" destOrd="0" parTransId="{EBFB1C73-C175-4BCB-ACA0-65419956F2D6}" sibTransId="{48EE9768-896E-48D1-8663-03628BF84CC7}"/>
    <dgm:cxn modelId="{DDDDB013-54E6-44B0-90CC-60A23C32D9B6}" type="presOf" srcId="{79F9FCA8-8C34-4DC2-8D3C-41D8F9B374E4}" destId="{3A133733-2A52-4F97-9A56-22E27C7D6451}" srcOrd="0" destOrd="2" presId="urn:microsoft.com/office/officeart/2005/8/layout/hList1"/>
    <dgm:cxn modelId="{CBE7B53E-016F-4E69-A966-04D0085FF18D}" srcId="{24DB9C42-8D24-4282-B3C1-4D879ABE3939}" destId="{6BE7E1BD-CB55-4E30-934C-21716E191D28}" srcOrd="0" destOrd="0" parTransId="{BFA7E2A0-3061-4B05-B59B-5412724DC8B4}" sibTransId="{17C5EFB4-0AEE-4A8C-892C-33D60F55E41B}"/>
    <dgm:cxn modelId="{2B94DAB4-BE90-49DB-AEF8-DC3C6A81909C}" srcId="{24DB9C42-8D24-4282-B3C1-4D879ABE3939}" destId="{6B9E8F5C-F6BF-4D4C-86E6-583ED3C3AD75}" srcOrd="1" destOrd="0" parTransId="{8BD25A80-E7A1-4403-BC4B-923B87C8E9AC}" sibTransId="{00198ABA-9816-43BE-B1CA-AF25A4A22273}"/>
    <dgm:cxn modelId="{BBFDE219-879E-4EA0-A706-2763161B79A1}" srcId="{C471A81D-7CDD-4CDC-8273-3CC69257E0FB}" destId="{1B1155FE-DD03-4FFA-BBD4-047490B81540}" srcOrd="0" destOrd="0" parTransId="{61279A47-7BC8-4562-B714-865B8339DA4D}" sibTransId="{EFD8116A-458E-4BBA-8773-18FEA085476F}"/>
    <dgm:cxn modelId="{37F2DC79-9CC9-4F71-AE7B-14A9D8C6C62B}" type="presOf" srcId="{1B1155FE-DD03-4FFA-BBD4-047490B81540}" destId="{3A133733-2A52-4F97-9A56-22E27C7D6451}" srcOrd="0" destOrd="0" presId="urn:microsoft.com/office/officeart/2005/8/layout/hList1"/>
    <dgm:cxn modelId="{732B5A41-D7DD-4B8D-9C73-8BFF015F863C}" srcId="{1CBDC078-E63D-4462-A1AE-1ADF5B515556}" destId="{24DB9C42-8D24-4282-B3C1-4D879ABE3939}" srcOrd="1" destOrd="0" parTransId="{56F8A2F4-9B1A-49E4-A036-20628D0DCADD}" sibTransId="{30A740FE-7AEA-44BA-B871-3E2F209F315E}"/>
    <dgm:cxn modelId="{9CD62727-E2CC-4942-88C7-436F46804527}" type="presOf" srcId="{29216EC6-EB71-4F43-846C-11FD9C0551F5}" destId="{3A133733-2A52-4F97-9A56-22E27C7D6451}" srcOrd="0" destOrd="3" presId="urn:microsoft.com/office/officeart/2005/8/layout/hList1"/>
    <dgm:cxn modelId="{3E16232E-2B7A-4F0D-A15D-6B4C5E15A06F}" type="presParOf" srcId="{628AC6D1-6689-4E93-82D8-FE0875351E23}" destId="{3CB11AB1-4DCB-48D2-B18B-72CC93EC3799}" srcOrd="0" destOrd="0" presId="urn:microsoft.com/office/officeart/2005/8/layout/hList1"/>
    <dgm:cxn modelId="{75BA2BD5-8C7C-418E-9D4B-1D0411807160}" type="presParOf" srcId="{3CB11AB1-4DCB-48D2-B18B-72CC93EC3799}" destId="{81A703D8-5849-49F3-A350-8873B70AF773}" srcOrd="0" destOrd="0" presId="urn:microsoft.com/office/officeart/2005/8/layout/hList1"/>
    <dgm:cxn modelId="{BC30734D-EA57-430D-B029-0C7246504C16}" type="presParOf" srcId="{3CB11AB1-4DCB-48D2-B18B-72CC93EC3799}" destId="{3A133733-2A52-4F97-9A56-22E27C7D6451}" srcOrd="1" destOrd="0" presId="urn:microsoft.com/office/officeart/2005/8/layout/hList1"/>
    <dgm:cxn modelId="{5B17896B-13B5-4FA9-9682-48487CB7E5E0}" type="presParOf" srcId="{628AC6D1-6689-4E93-82D8-FE0875351E23}" destId="{DF98517F-F045-4B50-B994-3B6933D220F9}" srcOrd="1" destOrd="0" presId="urn:microsoft.com/office/officeart/2005/8/layout/hList1"/>
    <dgm:cxn modelId="{9E91427F-DF5B-4E13-A8A6-86611C6A93BD}" type="presParOf" srcId="{628AC6D1-6689-4E93-82D8-FE0875351E23}" destId="{2980F638-BC41-4969-A81F-1C9D108F0BB4}" srcOrd="2" destOrd="0" presId="urn:microsoft.com/office/officeart/2005/8/layout/hList1"/>
    <dgm:cxn modelId="{202E261C-2A64-44C5-BF1A-7824D3B6E0AB}" type="presParOf" srcId="{2980F638-BC41-4969-A81F-1C9D108F0BB4}" destId="{2A2F2FB3-E6A4-4532-8329-F6C399F162D3}" srcOrd="0" destOrd="0" presId="urn:microsoft.com/office/officeart/2005/8/layout/hList1"/>
    <dgm:cxn modelId="{E0617F16-ADF9-4905-A578-9B702882DD68}" type="presParOf" srcId="{2980F638-BC41-4969-A81F-1C9D108F0BB4}" destId="{3AF18BAB-138C-47A2-A3E3-97A07BDB31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BDC078-E63D-4462-A1AE-1ADF5B515556}" type="doc">
      <dgm:prSet loTypeId="urn:microsoft.com/office/officeart/2005/8/layout/hList1" loCatId="list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s-PA"/>
        </a:p>
      </dgm:t>
    </dgm:pt>
    <dgm:pt modelId="{C471A81D-7CDD-4CDC-8273-3CC69257E0FB}">
      <dgm:prSet phldrT="[Texto]" custT="1"/>
      <dgm:spPr/>
      <dgm:t>
        <a:bodyPr/>
        <a:lstStyle/>
        <a:p>
          <a:r>
            <a:rPr lang="es-PA" sz="2000" b="1" dirty="0" err="1">
              <a:latin typeface="Arial" pitchFamily="34" charset="0"/>
              <a:cs typeface="Arial" pitchFamily="34" charset="0"/>
            </a:rPr>
            <a:t>Dietilenglicol</a:t>
          </a:r>
          <a:endParaRPr lang="es-PA" sz="2000" b="1" dirty="0">
            <a:latin typeface="Arial" pitchFamily="34" charset="0"/>
            <a:cs typeface="Arial" pitchFamily="34" charset="0"/>
          </a:endParaRPr>
        </a:p>
      </dgm:t>
    </dgm:pt>
    <dgm:pt modelId="{4CB8A1A3-719D-4450-BC0A-94B8DAE94D00}" type="parTrans" cxnId="{2892D155-F685-49E6-A6FF-0CDDDC2C72AB}">
      <dgm:prSet/>
      <dgm:spPr/>
      <dgm:t>
        <a:bodyPr/>
        <a:lstStyle/>
        <a:p>
          <a:endParaRPr lang="es-PA"/>
        </a:p>
      </dgm:t>
    </dgm:pt>
    <dgm:pt modelId="{D6D401F7-FEA1-42DA-B81A-096697D14C67}" type="sibTrans" cxnId="{2892D155-F685-49E6-A6FF-0CDDDC2C72AB}">
      <dgm:prSet/>
      <dgm:spPr/>
      <dgm:t>
        <a:bodyPr/>
        <a:lstStyle/>
        <a:p>
          <a:endParaRPr lang="es-PA"/>
        </a:p>
      </dgm:t>
    </dgm:pt>
    <dgm:pt modelId="{1B1155FE-DD03-4FFA-BBD4-047490B81540}">
      <dgm:prSet phldrT="[Texto]" custT="1"/>
      <dgm:spPr/>
      <dgm:t>
        <a:bodyPr/>
        <a:lstStyle/>
        <a:p>
          <a:pPr algn="ctr"/>
          <a:r>
            <a:rPr lang="es-PA" sz="2000" b="0" dirty="0">
              <a:latin typeface="Arial" pitchFamily="34" charset="0"/>
              <a:cs typeface="Arial" pitchFamily="34" charset="0"/>
            </a:rPr>
            <a:t>Beneficiarios                 1,033</a:t>
          </a:r>
        </a:p>
      </dgm:t>
    </dgm:pt>
    <dgm:pt modelId="{61279A47-7BC8-4562-B714-865B8339DA4D}" type="parTrans" cxnId="{BBFDE219-879E-4EA0-A706-2763161B79A1}">
      <dgm:prSet/>
      <dgm:spPr/>
      <dgm:t>
        <a:bodyPr/>
        <a:lstStyle/>
        <a:p>
          <a:endParaRPr lang="es-PA"/>
        </a:p>
      </dgm:t>
    </dgm:pt>
    <dgm:pt modelId="{EFD8116A-458E-4BBA-8773-18FEA085476F}" type="sibTrans" cxnId="{BBFDE219-879E-4EA0-A706-2763161B79A1}">
      <dgm:prSet/>
      <dgm:spPr/>
      <dgm:t>
        <a:bodyPr/>
        <a:lstStyle/>
        <a:p>
          <a:endParaRPr lang="es-PA"/>
        </a:p>
      </dgm:t>
    </dgm:pt>
    <dgm:pt modelId="{79F9FCA8-8C34-4DC2-8D3C-41D8F9B374E4}">
      <dgm:prSet phldrT="[Texto]" custT="1"/>
      <dgm:spPr/>
      <dgm:t>
        <a:bodyPr/>
        <a:lstStyle/>
        <a:p>
          <a:pPr algn="ctr"/>
          <a:r>
            <a:rPr lang="es-PA" sz="2000" b="0" i="0" u="none" dirty="0">
              <a:latin typeface="Arial" pitchFamily="34" charset="0"/>
              <a:cs typeface="Arial" pitchFamily="34" charset="0"/>
            </a:rPr>
            <a:t>Monto Anual           B/. 9,181,600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5EB9D139-E5D2-4B35-967D-9A10A50F8416}" type="parTrans" cxnId="{A4A2CC56-CEFE-46BE-81B0-1400E05A1578}">
      <dgm:prSet/>
      <dgm:spPr/>
      <dgm:t>
        <a:bodyPr/>
        <a:lstStyle/>
        <a:p>
          <a:endParaRPr lang="es-PA"/>
        </a:p>
      </dgm:t>
    </dgm:pt>
    <dgm:pt modelId="{8E7D2196-4716-4D5F-BE24-C71E2FC2842F}" type="sibTrans" cxnId="{A4A2CC56-CEFE-46BE-81B0-1400E05A1578}">
      <dgm:prSet/>
      <dgm:spPr/>
      <dgm:t>
        <a:bodyPr/>
        <a:lstStyle/>
        <a:p>
          <a:endParaRPr lang="es-PA"/>
        </a:p>
      </dgm:t>
    </dgm:pt>
    <dgm:pt modelId="{24DB9C42-8D24-4282-B3C1-4D879ABE3939}">
      <dgm:prSet phldrT="[Texto]" custT="1"/>
      <dgm:spPr/>
      <dgm:t>
        <a:bodyPr/>
        <a:lstStyle/>
        <a:p>
          <a:r>
            <a:rPr lang="es-PA" sz="2000" b="1" dirty="0">
              <a:latin typeface="Arial" pitchFamily="34" charset="0"/>
              <a:cs typeface="Arial" pitchFamily="34" charset="0"/>
            </a:rPr>
            <a:t>Afectados de Bocas del Toro</a:t>
          </a:r>
        </a:p>
      </dgm:t>
    </dgm:pt>
    <dgm:pt modelId="{56F8A2F4-9B1A-49E4-A036-20628D0DCADD}" type="parTrans" cxnId="{732B5A41-D7DD-4B8D-9C73-8BFF015F863C}">
      <dgm:prSet/>
      <dgm:spPr/>
      <dgm:t>
        <a:bodyPr/>
        <a:lstStyle/>
        <a:p>
          <a:endParaRPr lang="es-PA"/>
        </a:p>
      </dgm:t>
    </dgm:pt>
    <dgm:pt modelId="{30A740FE-7AEA-44BA-B871-3E2F209F315E}" type="sibTrans" cxnId="{732B5A41-D7DD-4B8D-9C73-8BFF015F863C}">
      <dgm:prSet/>
      <dgm:spPr/>
      <dgm:t>
        <a:bodyPr/>
        <a:lstStyle/>
        <a:p>
          <a:endParaRPr lang="es-PA"/>
        </a:p>
      </dgm:t>
    </dgm:pt>
    <dgm:pt modelId="{9A83EB51-1090-46AD-83BB-2D337A5DAA29}">
      <dgm:prSet phldrT="[Texto]" custT="1"/>
      <dgm:spPr/>
      <dgm:t>
        <a:bodyPr/>
        <a:lstStyle/>
        <a:p>
          <a:pPr algn="ctr"/>
          <a:r>
            <a:rPr lang="es-PA" sz="2000" b="0" i="0" u="none" dirty="0">
              <a:latin typeface="Arial" pitchFamily="34" charset="0"/>
              <a:cs typeface="Arial" pitchFamily="34" charset="0"/>
            </a:rPr>
            <a:t>Monto Anual           B/. 2,033,950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96372AE5-09FE-4F94-9760-850B569F83DA}" type="parTrans" cxnId="{616FFDFF-8923-43C1-8F30-B8DFFF327A18}">
      <dgm:prSet/>
      <dgm:spPr/>
      <dgm:t>
        <a:bodyPr/>
        <a:lstStyle/>
        <a:p>
          <a:endParaRPr lang="es-PA"/>
        </a:p>
      </dgm:t>
    </dgm:pt>
    <dgm:pt modelId="{7CAFB57A-5015-4A69-8FE7-FCBD57A2F9A6}" type="sibTrans" cxnId="{616FFDFF-8923-43C1-8F30-B8DFFF327A18}">
      <dgm:prSet/>
      <dgm:spPr/>
      <dgm:t>
        <a:bodyPr/>
        <a:lstStyle/>
        <a:p>
          <a:endParaRPr lang="es-PA"/>
        </a:p>
      </dgm:t>
    </dgm:pt>
    <dgm:pt modelId="{F2BA46E3-1E67-49B9-B02D-F4BCBDB0120D}">
      <dgm:prSet phldrT="[Texto]" custT="1"/>
      <dgm:spPr/>
      <dgm:t>
        <a:bodyPr/>
        <a:lstStyle/>
        <a:p>
          <a:r>
            <a:rPr lang="es-PA" sz="2000" b="1" dirty="0">
              <a:latin typeface="Arial" pitchFamily="34" charset="0"/>
              <a:cs typeface="Arial" pitchFamily="34" charset="0"/>
            </a:rPr>
            <a:t>Heparina</a:t>
          </a:r>
        </a:p>
      </dgm:t>
    </dgm:pt>
    <dgm:pt modelId="{49AE1735-3D1B-4CEF-80A0-969E4B00581D}" type="parTrans" cxnId="{FF30A0CB-9BE4-4F15-8F9A-B269ECDE12A1}">
      <dgm:prSet/>
      <dgm:spPr/>
      <dgm:t>
        <a:bodyPr/>
        <a:lstStyle/>
        <a:p>
          <a:endParaRPr lang="es-PA"/>
        </a:p>
      </dgm:t>
    </dgm:pt>
    <dgm:pt modelId="{064D825F-C244-4C34-8D17-ED7F1C9DC6E4}" type="sibTrans" cxnId="{FF30A0CB-9BE4-4F15-8F9A-B269ECDE12A1}">
      <dgm:prSet/>
      <dgm:spPr/>
      <dgm:t>
        <a:bodyPr/>
        <a:lstStyle/>
        <a:p>
          <a:endParaRPr lang="es-PA"/>
        </a:p>
      </dgm:t>
    </dgm:pt>
    <dgm:pt modelId="{4F2392A0-3BC1-474D-8248-D8A0751CCB74}">
      <dgm:prSet phldrT="[Texto]" custT="1"/>
      <dgm:spPr/>
      <dgm:t>
        <a:bodyPr/>
        <a:lstStyle/>
        <a:p>
          <a:pPr algn="ctr"/>
          <a:r>
            <a:rPr lang="es-PA" sz="2000" b="0" dirty="0">
              <a:latin typeface="Arial" pitchFamily="34" charset="0"/>
              <a:cs typeface="Arial" pitchFamily="34" charset="0"/>
            </a:rPr>
            <a:t>Beneficiarios              20</a:t>
          </a:r>
        </a:p>
      </dgm:t>
    </dgm:pt>
    <dgm:pt modelId="{B4BA9442-7E83-46DD-A6B7-E8608C15C860}" type="parTrans" cxnId="{B082C234-8FF9-45B2-9FDF-41EEE9E4A060}">
      <dgm:prSet/>
      <dgm:spPr/>
      <dgm:t>
        <a:bodyPr/>
        <a:lstStyle/>
        <a:p>
          <a:endParaRPr lang="es-PA"/>
        </a:p>
      </dgm:t>
    </dgm:pt>
    <dgm:pt modelId="{7264C08B-F6AA-4312-BDBE-CD3429DB8081}" type="sibTrans" cxnId="{B082C234-8FF9-45B2-9FDF-41EEE9E4A060}">
      <dgm:prSet/>
      <dgm:spPr/>
      <dgm:t>
        <a:bodyPr/>
        <a:lstStyle/>
        <a:p>
          <a:endParaRPr lang="es-PA"/>
        </a:p>
      </dgm:t>
    </dgm:pt>
    <dgm:pt modelId="{F71E8F5B-F248-4A8E-8D7A-437C026E34C6}">
      <dgm:prSet phldrT="[Texto]" custT="1"/>
      <dgm:spPr/>
      <dgm:t>
        <a:bodyPr/>
        <a:lstStyle/>
        <a:p>
          <a:pPr algn="ctr"/>
          <a:r>
            <a:rPr lang="es-PA" sz="2000" b="0" i="0" u="none" dirty="0">
              <a:latin typeface="Arial" pitchFamily="34" charset="0"/>
              <a:cs typeface="Arial" pitchFamily="34" charset="0"/>
            </a:rPr>
            <a:t>Monto Anual           B/. 85,800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13FB7CE3-7A46-47D7-AB27-9F1D2F72DAFC}" type="parTrans" cxnId="{93D849FD-F3C7-49ED-9275-8E7856D18E71}">
      <dgm:prSet/>
      <dgm:spPr/>
      <dgm:t>
        <a:bodyPr/>
        <a:lstStyle/>
        <a:p>
          <a:endParaRPr lang="es-PA"/>
        </a:p>
      </dgm:t>
    </dgm:pt>
    <dgm:pt modelId="{97EA868D-7AEA-4C1E-9D29-CD21444A0294}" type="sibTrans" cxnId="{93D849FD-F3C7-49ED-9275-8E7856D18E71}">
      <dgm:prSet/>
      <dgm:spPr/>
      <dgm:t>
        <a:bodyPr/>
        <a:lstStyle/>
        <a:p>
          <a:endParaRPr lang="es-PA"/>
        </a:p>
      </dgm:t>
    </dgm:pt>
    <dgm:pt modelId="{D593AF26-4C2E-4728-9F00-EC7A21122277}">
      <dgm:prSet/>
      <dgm:spPr/>
      <dgm:t>
        <a:bodyPr/>
        <a:lstStyle/>
        <a:p>
          <a:pPr algn="ctr"/>
          <a:endParaRPr lang="es-PA" sz="2000" dirty="0">
            <a:latin typeface="Arial" pitchFamily="34" charset="0"/>
            <a:cs typeface="Arial" pitchFamily="34" charset="0"/>
          </a:endParaRPr>
        </a:p>
      </dgm:t>
    </dgm:pt>
    <dgm:pt modelId="{0BBF76C3-B003-4593-8B0D-7655936F4041}" type="parTrans" cxnId="{B5E18D6D-7CA5-4F22-86D6-6F841807C473}">
      <dgm:prSet/>
      <dgm:spPr/>
      <dgm:t>
        <a:bodyPr/>
        <a:lstStyle/>
        <a:p>
          <a:endParaRPr lang="es-PA"/>
        </a:p>
      </dgm:t>
    </dgm:pt>
    <dgm:pt modelId="{84BFA0B2-27F9-4976-8EDF-9509AEE229B2}" type="sibTrans" cxnId="{B5E18D6D-7CA5-4F22-86D6-6F841807C473}">
      <dgm:prSet/>
      <dgm:spPr/>
      <dgm:t>
        <a:bodyPr/>
        <a:lstStyle/>
        <a:p>
          <a:endParaRPr lang="es-PA"/>
        </a:p>
      </dgm:t>
    </dgm:pt>
    <dgm:pt modelId="{8BDD9239-E504-4077-AC83-28E93CF51B10}">
      <dgm:prSet phldrT="[Texto]" custT="1"/>
      <dgm:spPr/>
      <dgm:t>
        <a:bodyPr/>
        <a:lstStyle/>
        <a:p>
          <a:pPr algn="ctr"/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FEAD41CB-3C00-460B-9233-4745FA77F7B8}" type="parTrans" cxnId="{E00EFB32-85A6-495D-A48F-442E229EA7F3}">
      <dgm:prSet/>
      <dgm:spPr/>
      <dgm:t>
        <a:bodyPr/>
        <a:lstStyle/>
        <a:p>
          <a:endParaRPr lang="es-PA"/>
        </a:p>
      </dgm:t>
    </dgm:pt>
    <dgm:pt modelId="{7390FC90-7EBF-493F-90EB-57BFD5EA60FB}" type="sibTrans" cxnId="{E00EFB32-85A6-495D-A48F-442E229EA7F3}">
      <dgm:prSet/>
      <dgm:spPr/>
      <dgm:t>
        <a:bodyPr/>
        <a:lstStyle/>
        <a:p>
          <a:endParaRPr lang="es-PA"/>
        </a:p>
      </dgm:t>
    </dgm:pt>
    <dgm:pt modelId="{6BE7E1BD-CB55-4E30-934C-21716E191D28}">
      <dgm:prSet phldrT="[Texto]" custT="1"/>
      <dgm:spPr/>
      <dgm:t>
        <a:bodyPr/>
        <a:lstStyle/>
        <a:p>
          <a:pPr algn="ctr"/>
          <a:r>
            <a:rPr lang="es-PA" sz="2000" b="0" dirty="0">
              <a:latin typeface="Arial" pitchFamily="34" charset="0"/>
              <a:cs typeface="Arial" pitchFamily="34" charset="0"/>
            </a:rPr>
            <a:t>Beneficiarios            </a:t>
          </a:r>
          <a:r>
            <a:rPr lang="es-PA" sz="2000" b="0" i="0" u="none" dirty="0">
              <a:latin typeface="Arial" pitchFamily="34" charset="0"/>
              <a:cs typeface="Arial" pitchFamily="34" charset="0"/>
            </a:rPr>
            <a:t>481</a:t>
          </a:r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BFA7E2A0-3061-4B05-B59B-5412724DC8B4}" type="parTrans" cxnId="{CBE7B53E-016F-4E69-A966-04D0085FF18D}">
      <dgm:prSet/>
      <dgm:spPr/>
      <dgm:t>
        <a:bodyPr/>
        <a:lstStyle/>
        <a:p>
          <a:endParaRPr lang="es-PA"/>
        </a:p>
      </dgm:t>
    </dgm:pt>
    <dgm:pt modelId="{17C5EFB4-0AEE-4A8C-892C-33D60F55E41B}" type="sibTrans" cxnId="{CBE7B53E-016F-4E69-A966-04D0085FF18D}">
      <dgm:prSet/>
      <dgm:spPr/>
      <dgm:t>
        <a:bodyPr/>
        <a:lstStyle/>
        <a:p>
          <a:endParaRPr lang="es-PA"/>
        </a:p>
      </dgm:t>
    </dgm:pt>
    <dgm:pt modelId="{C0993F9B-78D2-4F46-A7FE-D21207AC2F3C}">
      <dgm:prSet phldrT="[Texto]" custT="1"/>
      <dgm:spPr/>
      <dgm:t>
        <a:bodyPr/>
        <a:lstStyle/>
        <a:p>
          <a:pPr algn="ctr"/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95F1065E-EDE1-40F0-AAEC-A5C77D4F67FB}" type="parTrans" cxnId="{96A76716-E6F5-4F8F-B426-162BF5879CF8}">
      <dgm:prSet/>
      <dgm:spPr/>
      <dgm:t>
        <a:bodyPr/>
        <a:lstStyle/>
        <a:p>
          <a:endParaRPr lang="es-PA"/>
        </a:p>
      </dgm:t>
    </dgm:pt>
    <dgm:pt modelId="{1D409A5E-3E41-4AAE-AD58-ED623557539B}" type="sibTrans" cxnId="{96A76716-E6F5-4F8F-B426-162BF5879CF8}">
      <dgm:prSet/>
      <dgm:spPr/>
      <dgm:t>
        <a:bodyPr/>
        <a:lstStyle/>
        <a:p>
          <a:endParaRPr lang="es-PA"/>
        </a:p>
      </dgm:t>
    </dgm:pt>
    <dgm:pt modelId="{2B093ED5-0836-44F1-BDCB-50CD96EB6171}">
      <dgm:prSet phldrT="[Texto]" custT="1"/>
      <dgm:spPr/>
      <dgm:t>
        <a:bodyPr/>
        <a:lstStyle/>
        <a:p>
          <a:pPr algn="ctr"/>
          <a:endParaRPr lang="es-PA" sz="2000" b="0" dirty="0">
            <a:latin typeface="Arial" pitchFamily="34" charset="0"/>
            <a:cs typeface="Arial" pitchFamily="34" charset="0"/>
          </a:endParaRPr>
        </a:p>
      </dgm:t>
    </dgm:pt>
    <dgm:pt modelId="{6F06AC15-A52A-4610-B491-9570CAE1EA0E}" type="parTrans" cxnId="{BEB17A6F-8CE4-4A20-81A8-2AAE047A4FDF}">
      <dgm:prSet/>
      <dgm:spPr/>
      <dgm:t>
        <a:bodyPr/>
        <a:lstStyle/>
        <a:p>
          <a:endParaRPr lang="es-PA"/>
        </a:p>
      </dgm:t>
    </dgm:pt>
    <dgm:pt modelId="{0FCB3613-2982-4133-BF2A-44D463F2EF1C}" type="sibTrans" cxnId="{BEB17A6F-8CE4-4A20-81A8-2AAE047A4FDF}">
      <dgm:prSet/>
      <dgm:spPr/>
      <dgm:t>
        <a:bodyPr/>
        <a:lstStyle/>
        <a:p>
          <a:endParaRPr lang="es-PA"/>
        </a:p>
      </dgm:t>
    </dgm:pt>
    <dgm:pt modelId="{628AC6D1-6689-4E93-82D8-FE0875351E23}" type="pres">
      <dgm:prSet presAssocID="{1CBDC078-E63D-4462-A1AE-1ADF5B5155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B11AB1-4DCB-48D2-B18B-72CC93EC3799}" type="pres">
      <dgm:prSet presAssocID="{C471A81D-7CDD-4CDC-8273-3CC69257E0FB}" presName="composite" presStyleCnt="0"/>
      <dgm:spPr/>
    </dgm:pt>
    <dgm:pt modelId="{81A703D8-5849-49F3-A350-8873B70AF773}" type="pres">
      <dgm:prSet presAssocID="{C471A81D-7CDD-4CDC-8273-3CC69257E0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33733-2A52-4F97-9A56-22E27C7D6451}" type="pres">
      <dgm:prSet presAssocID="{C471A81D-7CDD-4CDC-8273-3CC69257E0F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8517F-F045-4B50-B994-3B6933D220F9}" type="pres">
      <dgm:prSet presAssocID="{D6D401F7-FEA1-42DA-B81A-096697D14C67}" presName="space" presStyleCnt="0"/>
      <dgm:spPr/>
    </dgm:pt>
    <dgm:pt modelId="{2980F638-BC41-4969-A81F-1C9D108F0BB4}" type="pres">
      <dgm:prSet presAssocID="{24DB9C42-8D24-4282-B3C1-4D879ABE3939}" presName="composite" presStyleCnt="0"/>
      <dgm:spPr/>
    </dgm:pt>
    <dgm:pt modelId="{2A2F2FB3-E6A4-4532-8329-F6C399F162D3}" type="pres">
      <dgm:prSet presAssocID="{24DB9C42-8D24-4282-B3C1-4D879ABE39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F18BAB-138C-47A2-A3E3-97A07BDB3112}" type="pres">
      <dgm:prSet presAssocID="{24DB9C42-8D24-4282-B3C1-4D879ABE393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47937-122D-492C-BEB7-38BE3F916A8C}" type="pres">
      <dgm:prSet presAssocID="{30A740FE-7AEA-44BA-B871-3E2F209F315E}" presName="space" presStyleCnt="0"/>
      <dgm:spPr/>
    </dgm:pt>
    <dgm:pt modelId="{39657B61-F58B-49AA-A20E-2047470E5C53}" type="pres">
      <dgm:prSet presAssocID="{F2BA46E3-1E67-49B9-B02D-F4BCBDB0120D}" presName="composite" presStyleCnt="0"/>
      <dgm:spPr/>
    </dgm:pt>
    <dgm:pt modelId="{37505741-9ECA-49CE-84C1-FCB628DE3BFC}" type="pres">
      <dgm:prSet presAssocID="{F2BA46E3-1E67-49B9-B02D-F4BCBDB012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F8BF9-2C90-493A-8389-CB62B25399DC}" type="pres">
      <dgm:prSet presAssocID="{F2BA46E3-1E67-49B9-B02D-F4BCBDB012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B17A6F-8CE4-4A20-81A8-2AAE047A4FDF}" srcId="{F2BA46E3-1E67-49B9-B02D-F4BCBDB0120D}" destId="{2B093ED5-0836-44F1-BDCB-50CD96EB6171}" srcOrd="1" destOrd="0" parTransId="{6F06AC15-A52A-4610-B491-9570CAE1EA0E}" sibTransId="{0FCB3613-2982-4133-BF2A-44D463F2EF1C}"/>
    <dgm:cxn modelId="{A8BBAD7E-5403-4C4C-AAD5-0AECB3B26FA7}" type="presOf" srcId="{1CBDC078-E63D-4462-A1AE-1ADF5B515556}" destId="{628AC6D1-6689-4E93-82D8-FE0875351E23}" srcOrd="0" destOrd="0" presId="urn:microsoft.com/office/officeart/2005/8/layout/hList1"/>
    <dgm:cxn modelId="{16D35D7A-A9E7-4231-B8ED-F2934163190F}" type="presOf" srcId="{1B1155FE-DD03-4FFA-BBD4-047490B81540}" destId="{3A133733-2A52-4F97-9A56-22E27C7D6451}" srcOrd="0" destOrd="0" presId="urn:microsoft.com/office/officeart/2005/8/layout/hList1"/>
    <dgm:cxn modelId="{A4A2CC56-CEFE-46BE-81B0-1400E05A1578}" srcId="{C471A81D-7CDD-4CDC-8273-3CC69257E0FB}" destId="{79F9FCA8-8C34-4DC2-8D3C-41D8F9B374E4}" srcOrd="2" destOrd="0" parTransId="{5EB9D139-E5D2-4B35-967D-9A10A50F8416}" sibTransId="{8E7D2196-4716-4D5F-BE24-C71E2FC2842F}"/>
    <dgm:cxn modelId="{E00EFB32-85A6-495D-A48F-442E229EA7F3}" srcId="{C471A81D-7CDD-4CDC-8273-3CC69257E0FB}" destId="{8BDD9239-E504-4077-AC83-28E93CF51B10}" srcOrd="1" destOrd="0" parTransId="{FEAD41CB-3C00-460B-9233-4745FA77F7B8}" sibTransId="{7390FC90-7EBF-493F-90EB-57BFD5EA60FB}"/>
    <dgm:cxn modelId="{07EDB0C5-4AB9-44B1-BA08-905835E1D064}" type="presOf" srcId="{6BE7E1BD-CB55-4E30-934C-21716E191D28}" destId="{3AF18BAB-138C-47A2-A3E3-97A07BDB3112}" srcOrd="0" destOrd="0" presId="urn:microsoft.com/office/officeart/2005/8/layout/hList1"/>
    <dgm:cxn modelId="{633FD215-E43E-41F6-BCE8-5A22A51A81A7}" type="presOf" srcId="{8BDD9239-E504-4077-AC83-28E93CF51B10}" destId="{3A133733-2A52-4F97-9A56-22E27C7D6451}" srcOrd="0" destOrd="1" presId="urn:microsoft.com/office/officeart/2005/8/layout/hList1"/>
    <dgm:cxn modelId="{B80E14AD-CA95-4C51-893F-F98219CFE7FF}" type="presOf" srcId="{9A83EB51-1090-46AD-83BB-2D337A5DAA29}" destId="{3AF18BAB-138C-47A2-A3E3-97A07BDB3112}" srcOrd="0" destOrd="2" presId="urn:microsoft.com/office/officeart/2005/8/layout/hList1"/>
    <dgm:cxn modelId="{2373CDC3-643C-4A39-8D9A-DC78F80C1F95}" type="presOf" srcId="{C0993F9B-78D2-4F46-A7FE-D21207AC2F3C}" destId="{3AF18BAB-138C-47A2-A3E3-97A07BDB3112}" srcOrd="0" destOrd="1" presId="urn:microsoft.com/office/officeart/2005/8/layout/hList1"/>
    <dgm:cxn modelId="{B5E18D6D-7CA5-4F22-86D6-6F841807C473}" srcId="{24DB9C42-8D24-4282-B3C1-4D879ABE3939}" destId="{D593AF26-4C2E-4728-9F00-EC7A21122277}" srcOrd="3" destOrd="0" parTransId="{0BBF76C3-B003-4593-8B0D-7655936F4041}" sibTransId="{84BFA0B2-27F9-4976-8EDF-9509AEE229B2}"/>
    <dgm:cxn modelId="{93D849FD-F3C7-49ED-9275-8E7856D18E71}" srcId="{F2BA46E3-1E67-49B9-B02D-F4BCBDB0120D}" destId="{F71E8F5B-F248-4A8E-8D7A-437C026E34C6}" srcOrd="2" destOrd="0" parTransId="{13FB7CE3-7A46-47D7-AB27-9F1D2F72DAFC}" sibTransId="{97EA868D-7AEA-4C1E-9D29-CD21444A0294}"/>
    <dgm:cxn modelId="{B0408AEB-D894-43F9-841B-43473F9A24D9}" type="presOf" srcId="{24DB9C42-8D24-4282-B3C1-4D879ABE3939}" destId="{2A2F2FB3-E6A4-4532-8329-F6C399F162D3}" srcOrd="0" destOrd="0" presId="urn:microsoft.com/office/officeart/2005/8/layout/hList1"/>
    <dgm:cxn modelId="{FF30A0CB-9BE4-4F15-8F9A-B269ECDE12A1}" srcId="{1CBDC078-E63D-4462-A1AE-1ADF5B515556}" destId="{F2BA46E3-1E67-49B9-B02D-F4BCBDB0120D}" srcOrd="2" destOrd="0" parTransId="{49AE1735-3D1B-4CEF-80A0-969E4B00581D}" sibTransId="{064D825F-C244-4C34-8D17-ED7F1C9DC6E4}"/>
    <dgm:cxn modelId="{96A76716-E6F5-4F8F-B426-162BF5879CF8}" srcId="{24DB9C42-8D24-4282-B3C1-4D879ABE3939}" destId="{C0993F9B-78D2-4F46-A7FE-D21207AC2F3C}" srcOrd="1" destOrd="0" parTransId="{95F1065E-EDE1-40F0-AAEC-A5C77D4F67FB}" sibTransId="{1D409A5E-3E41-4AAE-AD58-ED623557539B}"/>
    <dgm:cxn modelId="{083A510A-1E5C-4372-A786-BAE6EFE4E3AA}" type="presOf" srcId="{79F9FCA8-8C34-4DC2-8D3C-41D8F9B374E4}" destId="{3A133733-2A52-4F97-9A56-22E27C7D6451}" srcOrd="0" destOrd="2" presId="urn:microsoft.com/office/officeart/2005/8/layout/hList1"/>
    <dgm:cxn modelId="{2892D155-F685-49E6-A6FF-0CDDDC2C72AB}" srcId="{1CBDC078-E63D-4462-A1AE-1ADF5B515556}" destId="{C471A81D-7CDD-4CDC-8273-3CC69257E0FB}" srcOrd="0" destOrd="0" parTransId="{4CB8A1A3-719D-4450-BC0A-94B8DAE94D00}" sibTransId="{D6D401F7-FEA1-42DA-B81A-096697D14C67}"/>
    <dgm:cxn modelId="{616FFDFF-8923-43C1-8F30-B8DFFF327A18}" srcId="{24DB9C42-8D24-4282-B3C1-4D879ABE3939}" destId="{9A83EB51-1090-46AD-83BB-2D337A5DAA29}" srcOrd="2" destOrd="0" parTransId="{96372AE5-09FE-4F94-9760-850B569F83DA}" sibTransId="{7CAFB57A-5015-4A69-8FE7-FCBD57A2F9A6}"/>
    <dgm:cxn modelId="{B082C234-8FF9-45B2-9FDF-41EEE9E4A060}" srcId="{F2BA46E3-1E67-49B9-B02D-F4BCBDB0120D}" destId="{4F2392A0-3BC1-474D-8248-D8A0751CCB74}" srcOrd="0" destOrd="0" parTransId="{B4BA9442-7E83-46DD-A6B7-E8608C15C860}" sibTransId="{7264C08B-F6AA-4312-BDBE-CD3429DB8081}"/>
    <dgm:cxn modelId="{E5308B8A-7550-4200-AEB2-0F6B600C1CDD}" type="presOf" srcId="{4F2392A0-3BC1-474D-8248-D8A0751CCB74}" destId="{4D9F8BF9-2C90-493A-8389-CB62B25399DC}" srcOrd="0" destOrd="0" presId="urn:microsoft.com/office/officeart/2005/8/layout/hList1"/>
    <dgm:cxn modelId="{6685D4DE-770D-4B83-8BE0-5FDB5AE269B8}" type="presOf" srcId="{C471A81D-7CDD-4CDC-8273-3CC69257E0FB}" destId="{81A703D8-5849-49F3-A350-8873B70AF773}" srcOrd="0" destOrd="0" presId="urn:microsoft.com/office/officeart/2005/8/layout/hList1"/>
    <dgm:cxn modelId="{745BE413-CB41-40FC-A2F2-767F71A80779}" type="presOf" srcId="{F71E8F5B-F248-4A8E-8D7A-437C026E34C6}" destId="{4D9F8BF9-2C90-493A-8389-CB62B25399DC}" srcOrd="0" destOrd="2" presId="urn:microsoft.com/office/officeart/2005/8/layout/hList1"/>
    <dgm:cxn modelId="{CBE7B53E-016F-4E69-A966-04D0085FF18D}" srcId="{24DB9C42-8D24-4282-B3C1-4D879ABE3939}" destId="{6BE7E1BD-CB55-4E30-934C-21716E191D28}" srcOrd="0" destOrd="0" parTransId="{BFA7E2A0-3061-4B05-B59B-5412724DC8B4}" sibTransId="{17C5EFB4-0AEE-4A8C-892C-33D60F55E41B}"/>
    <dgm:cxn modelId="{7547890C-027E-40EB-8BE7-0A33FB3B6116}" type="presOf" srcId="{D593AF26-4C2E-4728-9F00-EC7A21122277}" destId="{3AF18BAB-138C-47A2-A3E3-97A07BDB3112}" srcOrd="0" destOrd="3" presId="urn:microsoft.com/office/officeart/2005/8/layout/hList1"/>
    <dgm:cxn modelId="{241C05B0-C054-4BD2-82E6-DB7152C0DA88}" type="presOf" srcId="{F2BA46E3-1E67-49B9-B02D-F4BCBDB0120D}" destId="{37505741-9ECA-49CE-84C1-FCB628DE3BFC}" srcOrd="0" destOrd="0" presId="urn:microsoft.com/office/officeart/2005/8/layout/hList1"/>
    <dgm:cxn modelId="{BBFDE219-879E-4EA0-A706-2763161B79A1}" srcId="{C471A81D-7CDD-4CDC-8273-3CC69257E0FB}" destId="{1B1155FE-DD03-4FFA-BBD4-047490B81540}" srcOrd="0" destOrd="0" parTransId="{61279A47-7BC8-4562-B714-865B8339DA4D}" sibTransId="{EFD8116A-458E-4BBA-8773-18FEA085476F}"/>
    <dgm:cxn modelId="{494B4926-0DFD-4B08-A7A5-5C34C678F5DF}" type="presOf" srcId="{2B093ED5-0836-44F1-BDCB-50CD96EB6171}" destId="{4D9F8BF9-2C90-493A-8389-CB62B25399DC}" srcOrd="0" destOrd="1" presId="urn:microsoft.com/office/officeart/2005/8/layout/hList1"/>
    <dgm:cxn modelId="{732B5A41-D7DD-4B8D-9C73-8BFF015F863C}" srcId="{1CBDC078-E63D-4462-A1AE-1ADF5B515556}" destId="{24DB9C42-8D24-4282-B3C1-4D879ABE3939}" srcOrd="1" destOrd="0" parTransId="{56F8A2F4-9B1A-49E4-A036-20628D0DCADD}" sibTransId="{30A740FE-7AEA-44BA-B871-3E2F209F315E}"/>
    <dgm:cxn modelId="{1B945D7A-BA4A-458A-A44E-DB389AC2D523}" type="presParOf" srcId="{628AC6D1-6689-4E93-82D8-FE0875351E23}" destId="{3CB11AB1-4DCB-48D2-B18B-72CC93EC3799}" srcOrd="0" destOrd="0" presId="urn:microsoft.com/office/officeart/2005/8/layout/hList1"/>
    <dgm:cxn modelId="{BCAE206A-99D1-49FC-B833-4E20379C0878}" type="presParOf" srcId="{3CB11AB1-4DCB-48D2-B18B-72CC93EC3799}" destId="{81A703D8-5849-49F3-A350-8873B70AF773}" srcOrd="0" destOrd="0" presId="urn:microsoft.com/office/officeart/2005/8/layout/hList1"/>
    <dgm:cxn modelId="{77BCA311-9DA5-4B8E-85F9-65FA19C4A669}" type="presParOf" srcId="{3CB11AB1-4DCB-48D2-B18B-72CC93EC3799}" destId="{3A133733-2A52-4F97-9A56-22E27C7D6451}" srcOrd="1" destOrd="0" presId="urn:microsoft.com/office/officeart/2005/8/layout/hList1"/>
    <dgm:cxn modelId="{C46C85E0-924B-4826-A68B-FF57B98F85D5}" type="presParOf" srcId="{628AC6D1-6689-4E93-82D8-FE0875351E23}" destId="{DF98517F-F045-4B50-B994-3B6933D220F9}" srcOrd="1" destOrd="0" presId="urn:microsoft.com/office/officeart/2005/8/layout/hList1"/>
    <dgm:cxn modelId="{3934C208-5F83-4398-A20F-1373A953E607}" type="presParOf" srcId="{628AC6D1-6689-4E93-82D8-FE0875351E23}" destId="{2980F638-BC41-4969-A81F-1C9D108F0BB4}" srcOrd="2" destOrd="0" presId="urn:microsoft.com/office/officeart/2005/8/layout/hList1"/>
    <dgm:cxn modelId="{C770FC73-5E72-462D-8ED1-DE484A995E6F}" type="presParOf" srcId="{2980F638-BC41-4969-A81F-1C9D108F0BB4}" destId="{2A2F2FB3-E6A4-4532-8329-F6C399F162D3}" srcOrd="0" destOrd="0" presId="urn:microsoft.com/office/officeart/2005/8/layout/hList1"/>
    <dgm:cxn modelId="{B873912A-2062-4225-AD80-BF9902400F0D}" type="presParOf" srcId="{2980F638-BC41-4969-A81F-1C9D108F0BB4}" destId="{3AF18BAB-138C-47A2-A3E3-97A07BDB3112}" srcOrd="1" destOrd="0" presId="urn:microsoft.com/office/officeart/2005/8/layout/hList1"/>
    <dgm:cxn modelId="{219F3196-3B5D-4690-BAC6-0DFC889368B0}" type="presParOf" srcId="{628AC6D1-6689-4E93-82D8-FE0875351E23}" destId="{B8147937-122D-492C-BEB7-38BE3F916A8C}" srcOrd="3" destOrd="0" presId="urn:microsoft.com/office/officeart/2005/8/layout/hList1"/>
    <dgm:cxn modelId="{A2C44373-5F00-418D-A4B2-3ED2B492CE8F}" type="presParOf" srcId="{628AC6D1-6689-4E93-82D8-FE0875351E23}" destId="{39657B61-F58B-49AA-A20E-2047470E5C53}" srcOrd="4" destOrd="0" presId="urn:microsoft.com/office/officeart/2005/8/layout/hList1"/>
    <dgm:cxn modelId="{ABACC480-F20B-4EDE-9BA0-5FE8B9C2CBF6}" type="presParOf" srcId="{39657B61-F58B-49AA-A20E-2047470E5C53}" destId="{37505741-9ECA-49CE-84C1-FCB628DE3BFC}" srcOrd="0" destOrd="0" presId="urn:microsoft.com/office/officeart/2005/8/layout/hList1"/>
    <dgm:cxn modelId="{F8DBAEF8-FDB7-4840-8DB8-92BF2FA82484}" type="presParOf" srcId="{39657B61-F58B-49AA-A20E-2047470E5C53}" destId="{4D9F8BF9-2C90-493A-8389-CB62B25399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026A8A-F374-43CF-B313-8AD460317423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PA"/>
        </a:p>
      </dgm:t>
    </dgm:pt>
    <dgm:pt modelId="{8084E282-CC67-4B35-8614-57C7EA4090FF}">
      <dgm:prSet phldrT="[Texto]" custT="1"/>
      <dgm:spPr/>
      <dgm:t>
        <a:bodyPr/>
        <a:lstStyle/>
        <a:p>
          <a:endParaRPr lang="es-PA" sz="1600" dirty="0">
            <a:latin typeface="Arial" pitchFamily="34" charset="0"/>
            <a:cs typeface="Arial" pitchFamily="34" charset="0"/>
          </a:endParaRPr>
        </a:p>
        <a:p>
          <a:r>
            <a:rPr lang="es-PA" sz="1600" dirty="0">
              <a:latin typeface="Arial" pitchFamily="34" charset="0"/>
              <a:cs typeface="Arial" pitchFamily="34" charset="0"/>
            </a:rPr>
            <a:t>Nuevas Afiliaciones de dependientes Vía Web a partir del mes abril  de 2020 (9,131 solicitudes) </a:t>
          </a:r>
          <a:r>
            <a:rPr lang="es-PA" sz="1600" b="1" dirty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https://tramites.css.gob.pa/</a:t>
          </a:r>
          <a:endParaRPr lang="es-PA" sz="1600" b="1" dirty="0">
            <a:latin typeface="Arial" pitchFamily="34" charset="0"/>
            <a:cs typeface="Arial" pitchFamily="34" charset="0"/>
          </a:endParaRPr>
        </a:p>
        <a:p>
          <a:endParaRPr lang="es-PA" sz="1600" dirty="0">
            <a:latin typeface="Arial" pitchFamily="34" charset="0"/>
            <a:cs typeface="Arial" pitchFamily="34" charset="0"/>
          </a:endParaRPr>
        </a:p>
      </dgm:t>
    </dgm:pt>
    <dgm:pt modelId="{AD1F7598-9DCC-4570-955F-51614839B46D}" type="parTrans" cxnId="{44C706F6-0EFE-417E-8353-8FD4CE356BED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225D00AE-886B-48E8-8C0C-9C046F638A49}" type="sibTrans" cxnId="{44C706F6-0EFE-417E-8353-8FD4CE356BED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817FEAFA-4CFB-4E46-B94E-621D9BAE6A21}">
      <dgm:prSet phldrT="[Texto]" custT="1"/>
      <dgm:spPr/>
      <dgm:t>
        <a:bodyPr/>
        <a:lstStyle/>
        <a:p>
          <a:r>
            <a:rPr lang="es-PA" sz="1600" dirty="0">
              <a:latin typeface="Arial" pitchFamily="34" charset="0"/>
              <a:cs typeface="Arial" pitchFamily="34" charset="0"/>
            </a:rPr>
            <a:t>A partir de julio de 2020, el Centro de Notificación del Edificio Bolívar ha realizado </a:t>
          </a:r>
          <a:r>
            <a:rPr lang="es-PA" sz="1600" dirty="0" smtClean="0">
              <a:latin typeface="Arial" pitchFamily="34" charset="0"/>
              <a:cs typeface="Arial" pitchFamily="34" charset="0"/>
            </a:rPr>
            <a:t>6,466 </a:t>
          </a:r>
          <a:r>
            <a:rPr lang="es-PA" sz="1600" dirty="0">
              <a:latin typeface="Arial" pitchFamily="34" charset="0"/>
              <a:cs typeface="Arial" pitchFamily="34" charset="0"/>
            </a:rPr>
            <a:t>notificaciones por cita, adicional a las 10,733 realizadas por las Agencias Administrativas del área metropolitana.</a:t>
          </a:r>
        </a:p>
      </dgm:t>
    </dgm:pt>
    <dgm:pt modelId="{D8D145A5-7FF5-4BFC-8C81-F80A3209D64E}" type="parTrans" cxnId="{B5F4059B-FB8C-45F3-A1A3-D7D35C1C97D4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81D38948-6F41-444C-8F7E-12CAF060A56A}" type="sibTrans" cxnId="{B5F4059B-FB8C-45F3-A1A3-D7D35C1C97D4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6DBD104C-9176-431A-B13C-11768C5D1880}">
      <dgm:prSet phldrT="[Texto]" custT="1"/>
      <dgm:spPr/>
      <dgm:t>
        <a:bodyPr/>
        <a:lstStyle/>
        <a:p>
          <a:r>
            <a:rPr lang="es-PA" sz="1600" dirty="0">
              <a:latin typeface="Arial" pitchFamily="34" charset="0"/>
              <a:cs typeface="Arial" pitchFamily="34" charset="0"/>
            </a:rPr>
            <a:t>Pagos a Jubilados y Pensionados  IVM y RP (97% Acreditados con pagos por transferencia, representando un ahorro aproximado de 2.1 millones de dólares.)</a:t>
          </a:r>
        </a:p>
      </dgm:t>
    </dgm:pt>
    <dgm:pt modelId="{9FACB038-062F-4AFE-B581-E09D9BCF772B}" type="parTrans" cxnId="{81469AED-B1D9-4DEE-83C9-44BFCB7F9729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3506FB49-9755-483D-BD68-4E3D3940697C}" type="sibTrans" cxnId="{81469AED-B1D9-4DEE-83C9-44BFCB7F9729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9357D0FD-B1D4-4085-A3C9-B5A24C356B7A}">
      <dgm:prSet phldrT="[Texto]" custT="1"/>
      <dgm:spPr/>
      <dgm:t>
        <a:bodyPr/>
        <a:lstStyle/>
        <a:p>
          <a:endParaRPr lang="es-PA" sz="1600" dirty="0">
            <a:latin typeface="Arial" pitchFamily="34" charset="0"/>
            <a:cs typeface="Arial" pitchFamily="34" charset="0"/>
          </a:endParaRPr>
        </a:p>
        <a:p>
          <a:r>
            <a:rPr lang="es-PA" sz="1600" dirty="0">
              <a:latin typeface="Arial" pitchFamily="34" charset="0"/>
              <a:cs typeface="Arial" pitchFamily="34" charset="0"/>
            </a:rPr>
            <a:t>Trámites de Subsidios de Maternidad Vía Web a partir del mes de abril de 2020 con pago por  Transferencia  (2,321 Solicitudes) </a:t>
          </a:r>
          <a:r>
            <a:rPr lang="es-PA" sz="1600" b="1" dirty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https://tramites.css.gob.pa/</a:t>
          </a:r>
          <a:endParaRPr lang="es-PA" sz="1600" b="1" dirty="0">
            <a:latin typeface="Arial" pitchFamily="34" charset="0"/>
            <a:cs typeface="Arial" pitchFamily="34" charset="0"/>
          </a:endParaRPr>
        </a:p>
        <a:p>
          <a:endParaRPr lang="es-PA" sz="1600" dirty="0">
            <a:latin typeface="Arial" pitchFamily="34" charset="0"/>
            <a:cs typeface="Arial" pitchFamily="34" charset="0"/>
          </a:endParaRPr>
        </a:p>
      </dgm:t>
    </dgm:pt>
    <dgm:pt modelId="{D1D3EAF9-848D-47AE-8256-CB9C9C4BADB1}" type="parTrans" cxnId="{E944E098-1394-4DF1-81E0-B7FEE912FEC8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34A995DB-8AC6-4D4C-A10E-919F909C31AC}" type="sibTrans" cxnId="{E944E098-1394-4DF1-81E0-B7FEE912FEC8}">
      <dgm:prSet/>
      <dgm:spPr/>
      <dgm:t>
        <a:bodyPr/>
        <a:lstStyle/>
        <a:p>
          <a:endParaRPr lang="es-PA" sz="1600">
            <a:latin typeface="Arial" pitchFamily="34" charset="0"/>
            <a:cs typeface="Arial" pitchFamily="34" charset="0"/>
          </a:endParaRPr>
        </a:p>
      </dgm:t>
    </dgm:pt>
    <dgm:pt modelId="{6D45CADE-DE28-4E29-8A10-3435BE8524EC}">
      <dgm:prSet phldrT="[Texto]" custT="1"/>
      <dgm:spPr/>
      <dgm:t>
        <a:bodyPr/>
        <a:lstStyle/>
        <a:p>
          <a:r>
            <a:rPr lang="es-PA" sz="1600" dirty="0">
              <a:latin typeface="Arial" pitchFamily="34" charset="0"/>
              <a:cs typeface="Arial" pitchFamily="34" charset="0"/>
            </a:rPr>
            <a:t>A partir del 1 de junio de 2021,  se elimina el talonario físico y se habilita el </a:t>
          </a:r>
          <a:r>
            <a:rPr lang="es-PA" sz="1600" dirty="0" err="1">
              <a:latin typeface="Arial" pitchFamily="34" charset="0"/>
              <a:cs typeface="Arial" pitchFamily="34" charset="0"/>
            </a:rPr>
            <a:t>App</a:t>
          </a:r>
          <a:r>
            <a:rPr lang="es-PA" sz="1600" dirty="0">
              <a:latin typeface="Arial" pitchFamily="34" charset="0"/>
              <a:cs typeface="Arial" pitchFamily="34" charset="0"/>
            </a:rPr>
            <a:t> para obtener los Talonarios de Jubilados y Pensionados Vía Web </a:t>
          </a:r>
          <a:r>
            <a:rPr lang="es-PA" sz="1600" b="1" dirty="0"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https://cajavirtual.css.gob.pa/pys/</a:t>
          </a:r>
          <a:endParaRPr lang="es-PA" sz="1600" b="1" dirty="0">
            <a:latin typeface="Arial" pitchFamily="34" charset="0"/>
            <a:cs typeface="Arial" pitchFamily="34" charset="0"/>
          </a:endParaRPr>
        </a:p>
      </dgm:t>
    </dgm:pt>
    <dgm:pt modelId="{4301B2E0-83EA-476A-9092-846C4C568B21}" type="parTrans" cxnId="{C3C67287-0A09-450C-BCE3-4152E688AD39}">
      <dgm:prSet/>
      <dgm:spPr/>
      <dgm:t>
        <a:bodyPr/>
        <a:lstStyle/>
        <a:p>
          <a:endParaRPr lang="es-PA" sz="2000"/>
        </a:p>
      </dgm:t>
    </dgm:pt>
    <dgm:pt modelId="{08E445CE-2837-4204-82BD-BE6CC2710F70}" type="sibTrans" cxnId="{C3C67287-0A09-450C-BCE3-4152E688AD39}">
      <dgm:prSet/>
      <dgm:spPr/>
      <dgm:t>
        <a:bodyPr/>
        <a:lstStyle/>
        <a:p>
          <a:endParaRPr lang="es-PA" sz="2000"/>
        </a:p>
      </dgm:t>
    </dgm:pt>
    <dgm:pt modelId="{D025659E-68A1-4DF0-91B1-22FBCF169E3E}">
      <dgm:prSet phldrT="[Texto]" custT="1"/>
      <dgm:spPr/>
      <dgm:t>
        <a:bodyPr/>
        <a:lstStyle/>
        <a:p>
          <a:endParaRPr lang="es-PA" sz="1600" dirty="0">
            <a:latin typeface="Arial" pitchFamily="34" charset="0"/>
            <a:cs typeface="Arial" pitchFamily="34" charset="0"/>
          </a:endParaRPr>
        </a:p>
        <a:p>
          <a:r>
            <a:rPr lang="es-PA" sz="1600" b="0" dirty="0">
              <a:latin typeface="Arial" pitchFamily="34" charset="0"/>
              <a:cs typeface="Arial" pitchFamily="34" charset="0"/>
            </a:rPr>
            <a:t>1,638 notificaciones puerta a puerta como estrategia en tiempos de pandemia a personas con dificultad para la movilidad o pertenecientes a grupos de alto riesgo. </a:t>
          </a:r>
        </a:p>
        <a:p>
          <a:endParaRPr lang="es-PA" sz="1600" dirty="0">
            <a:latin typeface="Arial" pitchFamily="34" charset="0"/>
            <a:cs typeface="Arial" pitchFamily="34" charset="0"/>
          </a:endParaRPr>
        </a:p>
      </dgm:t>
    </dgm:pt>
    <dgm:pt modelId="{6B7E334F-1B8D-4DD5-BAE8-096306CB0822}" type="sibTrans" cxnId="{8C4D1F2F-0BDF-47D2-9877-62CD7CFC3DFA}">
      <dgm:prSet/>
      <dgm:spPr/>
      <dgm:t>
        <a:bodyPr/>
        <a:lstStyle/>
        <a:p>
          <a:endParaRPr lang="es-PA" sz="2000"/>
        </a:p>
      </dgm:t>
    </dgm:pt>
    <dgm:pt modelId="{6172B829-37FC-4D99-90EB-C6EDE8561DBA}" type="parTrans" cxnId="{8C4D1F2F-0BDF-47D2-9877-62CD7CFC3DFA}">
      <dgm:prSet/>
      <dgm:spPr/>
      <dgm:t>
        <a:bodyPr/>
        <a:lstStyle/>
        <a:p>
          <a:endParaRPr lang="es-PA" sz="2000"/>
        </a:p>
      </dgm:t>
    </dgm:pt>
    <dgm:pt modelId="{2A2FBF49-6FB5-4B6D-84EE-1ED0ABC6C95F}" type="pres">
      <dgm:prSet presAssocID="{48026A8A-F374-43CF-B313-8AD4603174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19298D-1C45-44B8-9220-2CBB2EAF815B}" type="pres">
      <dgm:prSet presAssocID="{8084E282-CC67-4B35-8614-57C7EA4090F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94C42-4873-4DF2-9DDE-4AFBDB4BE4EF}" type="pres">
      <dgm:prSet presAssocID="{225D00AE-886B-48E8-8C0C-9C046F638A49}" presName="spacer" presStyleCnt="0"/>
      <dgm:spPr/>
    </dgm:pt>
    <dgm:pt modelId="{4A938C01-9AAA-4D04-8FF4-3180030B0ECE}" type="pres">
      <dgm:prSet presAssocID="{817FEAFA-4CFB-4E46-B94E-621D9BAE6A21}" presName="parentText" presStyleLbl="node1" presStyleIdx="1" presStyleCnt="6" custLinFactNeighborY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B8619-BA0F-408F-ACF2-A2F37E76FE76}" type="pres">
      <dgm:prSet presAssocID="{81D38948-6F41-444C-8F7E-12CAF060A56A}" presName="spacer" presStyleCnt="0"/>
      <dgm:spPr/>
    </dgm:pt>
    <dgm:pt modelId="{0ADB0AEE-60F9-47DD-9A2A-6A9648243946}" type="pres">
      <dgm:prSet presAssocID="{6DBD104C-9176-431A-B13C-11768C5D1880}" presName="parentText" presStyleLbl="node1" presStyleIdx="2" presStyleCnt="6" custLinFactY="201256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8FE077-B456-48B2-A86F-C3EE014BF011}" type="pres">
      <dgm:prSet presAssocID="{3506FB49-9755-483D-BD68-4E3D3940697C}" presName="spacer" presStyleCnt="0"/>
      <dgm:spPr/>
    </dgm:pt>
    <dgm:pt modelId="{B44ADBDC-86C1-4665-9F9F-2CE325ACF5EE}" type="pres">
      <dgm:prSet presAssocID="{9357D0FD-B1D4-4085-A3C9-B5A24C356B7A}" presName="parentText" presStyleLbl="node1" presStyleIdx="3" presStyleCnt="6" custLinFactNeighborX="0" custLinFactNeighborY="-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092A26-70E3-4B0B-A577-D988FD411EB6}" type="pres">
      <dgm:prSet presAssocID="{34A995DB-8AC6-4D4C-A10E-919F909C31AC}" presName="spacer" presStyleCnt="0"/>
      <dgm:spPr/>
    </dgm:pt>
    <dgm:pt modelId="{A231D2A2-677F-4969-8D87-D28AC8BD31D8}" type="pres">
      <dgm:prSet presAssocID="{6D45CADE-DE28-4E29-8A10-3435BE8524EC}" presName="parentText" presStyleLbl="node1" presStyleIdx="4" presStyleCnt="6" custLinFactY="100000" custLinFactNeighborY="1034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39D30-0F13-4E25-AF73-59113561B6AC}" type="pres">
      <dgm:prSet presAssocID="{08E445CE-2837-4204-82BD-BE6CC2710F70}" presName="spacer" presStyleCnt="0"/>
      <dgm:spPr/>
    </dgm:pt>
    <dgm:pt modelId="{8EB37D21-6C1F-4C7E-8B69-6510D034CA0D}" type="pres">
      <dgm:prSet presAssocID="{D025659E-68A1-4DF0-91B1-22FBCF169E3E}" presName="parentText" presStyleLbl="node1" presStyleIdx="5" presStyleCnt="6" custLinFactY="-301063" custLinFactNeighborX="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944E098-1394-4DF1-81E0-B7FEE912FEC8}" srcId="{48026A8A-F374-43CF-B313-8AD460317423}" destId="{9357D0FD-B1D4-4085-A3C9-B5A24C356B7A}" srcOrd="3" destOrd="0" parTransId="{D1D3EAF9-848D-47AE-8256-CB9C9C4BADB1}" sibTransId="{34A995DB-8AC6-4D4C-A10E-919F909C31AC}"/>
    <dgm:cxn modelId="{44C706F6-0EFE-417E-8353-8FD4CE356BED}" srcId="{48026A8A-F374-43CF-B313-8AD460317423}" destId="{8084E282-CC67-4B35-8614-57C7EA4090FF}" srcOrd="0" destOrd="0" parTransId="{AD1F7598-9DCC-4570-955F-51614839B46D}" sibTransId="{225D00AE-886B-48E8-8C0C-9C046F638A49}"/>
    <dgm:cxn modelId="{EF28B10F-D965-4BBC-BFDB-E9DE8E63C13E}" type="presOf" srcId="{9357D0FD-B1D4-4085-A3C9-B5A24C356B7A}" destId="{B44ADBDC-86C1-4665-9F9F-2CE325ACF5EE}" srcOrd="0" destOrd="0" presId="urn:microsoft.com/office/officeart/2005/8/layout/vList2"/>
    <dgm:cxn modelId="{B5F4059B-FB8C-45F3-A1A3-D7D35C1C97D4}" srcId="{48026A8A-F374-43CF-B313-8AD460317423}" destId="{817FEAFA-4CFB-4E46-B94E-621D9BAE6A21}" srcOrd="1" destOrd="0" parTransId="{D8D145A5-7FF5-4BFC-8C81-F80A3209D64E}" sibTransId="{81D38948-6F41-444C-8F7E-12CAF060A56A}"/>
    <dgm:cxn modelId="{B1601F24-E9ED-42CE-A4B7-FC38A89E3A64}" type="presOf" srcId="{6DBD104C-9176-431A-B13C-11768C5D1880}" destId="{0ADB0AEE-60F9-47DD-9A2A-6A9648243946}" srcOrd="0" destOrd="0" presId="urn:microsoft.com/office/officeart/2005/8/layout/vList2"/>
    <dgm:cxn modelId="{F9403AC2-0283-4A7C-98C1-C40C78918B6E}" type="presOf" srcId="{817FEAFA-4CFB-4E46-B94E-621D9BAE6A21}" destId="{4A938C01-9AAA-4D04-8FF4-3180030B0ECE}" srcOrd="0" destOrd="0" presId="urn:microsoft.com/office/officeart/2005/8/layout/vList2"/>
    <dgm:cxn modelId="{1BF5E9C9-2B86-4A04-BFCC-8A109498A639}" type="presOf" srcId="{6D45CADE-DE28-4E29-8A10-3435BE8524EC}" destId="{A231D2A2-677F-4969-8D87-D28AC8BD31D8}" srcOrd="0" destOrd="0" presId="urn:microsoft.com/office/officeart/2005/8/layout/vList2"/>
    <dgm:cxn modelId="{8C4D1F2F-0BDF-47D2-9877-62CD7CFC3DFA}" srcId="{48026A8A-F374-43CF-B313-8AD460317423}" destId="{D025659E-68A1-4DF0-91B1-22FBCF169E3E}" srcOrd="5" destOrd="0" parTransId="{6172B829-37FC-4D99-90EB-C6EDE8561DBA}" sibTransId="{6B7E334F-1B8D-4DD5-BAE8-096306CB0822}"/>
    <dgm:cxn modelId="{C495ED68-4A29-4D5D-B8E4-329929B2E8FD}" type="presOf" srcId="{48026A8A-F374-43CF-B313-8AD460317423}" destId="{2A2FBF49-6FB5-4B6D-84EE-1ED0ABC6C95F}" srcOrd="0" destOrd="0" presId="urn:microsoft.com/office/officeart/2005/8/layout/vList2"/>
    <dgm:cxn modelId="{141A10A8-BE01-43B0-8695-A0EBBA5F8845}" type="presOf" srcId="{D025659E-68A1-4DF0-91B1-22FBCF169E3E}" destId="{8EB37D21-6C1F-4C7E-8B69-6510D034CA0D}" srcOrd="0" destOrd="0" presId="urn:microsoft.com/office/officeart/2005/8/layout/vList2"/>
    <dgm:cxn modelId="{81469AED-B1D9-4DEE-83C9-44BFCB7F9729}" srcId="{48026A8A-F374-43CF-B313-8AD460317423}" destId="{6DBD104C-9176-431A-B13C-11768C5D1880}" srcOrd="2" destOrd="0" parTransId="{9FACB038-062F-4AFE-B581-E09D9BCF772B}" sibTransId="{3506FB49-9755-483D-BD68-4E3D3940697C}"/>
    <dgm:cxn modelId="{C3C67287-0A09-450C-BCE3-4152E688AD39}" srcId="{48026A8A-F374-43CF-B313-8AD460317423}" destId="{6D45CADE-DE28-4E29-8A10-3435BE8524EC}" srcOrd="4" destOrd="0" parTransId="{4301B2E0-83EA-476A-9092-846C4C568B21}" sibTransId="{08E445CE-2837-4204-82BD-BE6CC2710F70}"/>
    <dgm:cxn modelId="{4A80CF3F-169B-4245-8032-18F82A622C21}" type="presOf" srcId="{8084E282-CC67-4B35-8614-57C7EA4090FF}" destId="{0B19298D-1C45-44B8-9220-2CBB2EAF815B}" srcOrd="0" destOrd="0" presId="urn:microsoft.com/office/officeart/2005/8/layout/vList2"/>
    <dgm:cxn modelId="{084D11BC-7165-49EC-84A4-9252A461B6B7}" type="presParOf" srcId="{2A2FBF49-6FB5-4B6D-84EE-1ED0ABC6C95F}" destId="{0B19298D-1C45-44B8-9220-2CBB2EAF815B}" srcOrd="0" destOrd="0" presId="urn:microsoft.com/office/officeart/2005/8/layout/vList2"/>
    <dgm:cxn modelId="{C957C00F-5361-4E06-963C-A93B521EB52D}" type="presParOf" srcId="{2A2FBF49-6FB5-4B6D-84EE-1ED0ABC6C95F}" destId="{78094C42-4873-4DF2-9DDE-4AFBDB4BE4EF}" srcOrd="1" destOrd="0" presId="urn:microsoft.com/office/officeart/2005/8/layout/vList2"/>
    <dgm:cxn modelId="{50D003A3-4484-4427-A2E8-5FA9EF286109}" type="presParOf" srcId="{2A2FBF49-6FB5-4B6D-84EE-1ED0ABC6C95F}" destId="{4A938C01-9AAA-4D04-8FF4-3180030B0ECE}" srcOrd="2" destOrd="0" presId="urn:microsoft.com/office/officeart/2005/8/layout/vList2"/>
    <dgm:cxn modelId="{78FE1D62-753F-4449-81C3-64DEBE3918E4}" type="presParOf" srcId="{2A2FBF49-6FB5-4B6D-84EE-1ED0ABC6C95F}" destId="{F4DB8619-BA0F-408F-ACF2-A2F37E76FE76}" srcOrd="3" destOrd="0" presId="urn:microsoft.com/office/officeart/2005/8/layout/vList2"/>
    <dgm:cxn modelId="{BF0A2FE6-9374-46EA-AA6C-9DD865FBE523}" type="presParOf" srcId="{2A2FBF49-6FB5-4B6D-84EE-1ED0ABC6C95F}" destId="{0ADB0AEE-60F9-47DD-9A2A-6A9648243946}" srcOrd="4" destOrd="0" presId="urn:microsoft.com/office/officeart/2005/8/layout/vList2"/>
    <dgm:cxn modelId="{AF5AE143-7C06-4E4B-B3CA-F999EE067E55}" type="presParOf" srcId="{2A2FBF49-6FB5-4B6D-84EE-1ED0ABC6C95F}" destId="{3C8FE077-B456-48B2-A86F-C3EE014BF011}" srcOrd="5" destOrd="0" presId="urn:microsoft.com/office/officeart/2005/8/layout/vList2"/>
    <dgm:cxn modelId="{85907EF0-B7EA-48F6-B581-07CF7B72D8F9}" type="presParOf" srcId="{2A2FBF49-6FB5-4B6D-84EE-1ED0ABC6C95F}" destId="{B44ADBDC-86C1-4665-9F9F-2CE325ACF5EE}" srcOrd="6" destOrd="0" presId="urn:microsoft.com/office/officeart/2005/8/layout/vList2"/>
    <dgm:cxn modelId="{64CB7AFE-1DBE-4E12-A65B-5B78D296D65E}" type="presParOf" srcId="{2A2FBF49-6FB5-4B6D-84EE-1ED0ABC6C95F}" destId="{B1092A26-70E3-4B0B-A577-D988FD411EB6}" srcOrd="7" destOrd="0" presId="urn:microsoft.com/office/officeart/2005/8/layout/vList2"/>
    <dgm:cxn modelId="{83A06407-3ECB-4A30-BC35-97B654B710B2}" type="presParOf" srcId="{2A2FBF49-6FB5-4B6D-84EE-1ED0ABC6C95F}" destId="{A231D2A2-677F-4969-8D87-D28AC8BD31D8}" srcOrd="8" destOrd="0" presId="urn:microsoft.com/office/officeart/2005/8/layout/vList2"/>
    <dgm:cxn modelId="{506E13BC-4BE6-4316-996F-DAF56B2718D3}" type="presParOf" srcId="{2A2FBF49-6FB5-4B6D-84EE-1ED0ABC6C95F}" destId="{90839D30-0F13-4E25-AF73-59113561B6AC}" srcOrd="9" destOrd="0" presId="urn:microsoft.com/office/officeart/2005/8/layout/vList2"/>
    <dgm:cxn modelId="{45A5040D-A566-45C0-8C8E-B6609DD5DA2F}" type="presParOf" srcId="{2A2FBF49-6FB5-4B6D-84EE-1ED0ABC6C95F}" destId="{8EB37D21-6C1F-4C7E-8B69-6510D034CA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FDED-1BC6-4546-88F8-74091148D4C5}">
      <dsp:nvSpPr>
        <dsp:cNvPr id="0" name=""/>
        <dsp:cNvSpPr/>
      </dsp:nvSpPr>
      <dsp:spPr>
        <a:xfrm>
          <a:off x="2133" y="779040"/>
          <a:ext cx="3686133" cy="433662"/>
        </a:xfrm>
        <a:prstGeom prst="rect">
          <a:avLst/>
        </a:prstGeom>
        <a:solidFill>
          <a:sysClr val="window" lastClr="FFFFFF">
            <a:lumMod val="65000"/>
          </a:sys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9672F-F9C0-46C0-97FB-E7FF02607CB3}">
      <dsp:nvSpPr>
        <dsp:cNvPr id="0" name=""/>
        <dsp:cNvSpPr/>
      </dsp:nvSpPr>
      <dsp:spPr>
        <a:xfrm>
          <a:off x="881331" y="851923"/>
          <a:ext cx="270796" cy="27079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DF5672-8D31-48E2-ACD2-003565F48A90}">
      <dsp:nvSpPr>
        <dsp:cNvPr id="0" name=""/>
        <dsp:cNvSpPr/>
      </dsp:nvSpPr>
      <dsp:spPr>
        <a:xfrm>
          <a:off x="2133" y="0"/>
          <a:ext cx="3686133" cy="77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Físicos</a:t>
          </a:r>
          <a:endParaRPr lang="es-PA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3" y="0"/>
        <a:ext cx="3686133" cy="779040"/>
      </dsp:txXfrm>
    </dsp:sp>
    <dsp:sp modelId="{F1FA7390-0EDA-4AF6-BEA9-D4959520882E}">
      <dsp:nvSpPr>
        <dsp:cNvPr id="0" name=""/>
        <dsp:cNvSpPr/>
      </dsp:nvSpPr>
      <dsp:spPr>
        <a:xfrm>
          <a:off x="2133" y="1573125"/>
          <a:ext cx="270789" cy="270789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C9B645-FE0E-4B5E-98D5-6F086EB1D3DE}">
      <dsp:nvSpPr>
        <dsp:cNvPr id="0" name=""/>
        <dsp:cNvSpPr/>
      </dsp:nvSpPr>
      <dsp:spPr>
        <a:xfrm>
          <a:off x="260162" y="1392914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IVM: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478,365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0162" y="1392914"/>
        <a:ext cx="3428103" cy="631212"/>
      </dsp:txXfrm>
    </dsp:sp>
    <dsp:sp modelId="{416D0353-0594-49A9-A87A-5A25D3281129}">
      <dsp:nvSpPr>
        <dsp:cNvPr id="0" name=""/>
        <dsp:cNvSpPr/>
      </dsp:nvSpPr>
      <dsp:spPr>
        <a:xfrm>
          <a:off x="2133" y="2204337"/>
          <a:ext cx="270789" cy="270789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936304"/>
              <a:satOff val="-1168"/>
              <a:lumOff val="275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859105-BAB0-4098-86E2-24C3E4BB1137}">
      <dsp:nvSpPr>
        <dsp:cNvPr id="0" name=""/>
        <dsp:cNvSpPr/>
      </dsp:nvSpPr>
      <dsp:spPr>
        <a:xfrm>
          <a:off x="260162" y="2024126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y M: 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211,000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0162" y="2024126"/>
        <a:ext cx="3428103" cy="631212"/>
      </dsp:txXfrm>
    </dsp:sp>
    <dsp:sp modelId="{2B6CB9CF-E21D-4FCE-B3C6-2963256CF227}">
      <dsp:nvSpPr>
        <dsp:cNvPr id="0" name=""/>
        <dsp:cNvSpPr/>
      </dsp:nvSpPr>
      <dsp:spPr>
        <a:xfrm>
          <a:off x="2133" y="2835549"/>
          <a:ext cx="270789" cy="270789"/>
        </a:xfrm>
        <a:prstGeom prst="rect">
          <a:avLst/>
        </a:prstGeom>
        <a:solidFill>
          <a:sysClr val="window" lastClr="FFFFFF">
            <a:lumMod val="65000"/>
          </a:sysClr>
        </a:solidFill>
        <a:ln w="9525" cap="flat" cmpd="sng" algn="ctr">
          <a:solidFill>
            <a:srgbClr val="C0504D">
              <a:hueOff val="1872608"/>
              <a:satOff val="-2336"/>
              <a:lumOff val="549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012CCE-F6AA-4CC5-8A08-3B863ED340AC}">
      <dsp:nvSpPr>
        <dsp:cNvPr id="0" name=""/>
        <dsp:cNvSpPr/>
      </dsp:nvSpPr>
      <dsp:spPr>
        <a:xfrm>
          <a:off x="260162" y="2655338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RP:      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199,395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0162" y="2655338"/>
        <a:ext cx="3428103" cy="631212"/>
      </dsp:txXfrm>
    </dsp:sp>
    <dsp:sp modelId="{23E12960-0AFC-410D-A141-2834D8FECAB3}">
      <dsp:nvSpPr>
        <dsp:cNvPr id="0" name=""/>
        <dsp:cNvSpPr/>
      </dsp:nvSpPr>
      <dsp:spPr>
        <a:xfrm>
          <a:off x="3872573" y="779040"/>
          <a:ext cx="3686133" cy="433662"/>
        </a:xfrm>
        <a:prstGeom prst="rect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F6739-09AA-4410-A88E-2A21B3C097BC}">
      <dsp:nvSpPr>
        <dsp:cNvPr id="0" name=""/>
        <dsp:cNvSpPr/>
      </dsp:nvSpPr>
      <dsp:spPr>
        <a:xfrm>
          <a:off x="4747333" y="848443"/>
          <a:ext cx="270796" cy="27079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273132-E8D7-44DC-9BFA-36A272D5B1B0}">
      <dsp:nvSpPr>
        <dsp:cNvPr id="0" name=""/>
        <dsp:cNvSpPr/>
      </dsp:nvSpPr>
      <dsp:spPr>
        <a:xfrm>
          <a:off x="3872573" y="0"/>
          <a:ext cx="3686133" cy="77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Microfilmados</a:t>
          </a:r>
          <a:endParaRPr lang="es-PA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872573" y="0"/>
        <a:ext cx="3686133" cy="779040"/>
      </dsp:txXfrm>
    </dsp:sp>
    <dsp:sp modelId="{FBE9B484-A848-4029-9EB3-BA57259AB210}">
      <dsp:nvSpPr>
        <dsp:cNvPr id="0" name=""/>
        <dsp:cNvSpPr/>
      </dsp:nvSpPr>
      <dsp:spPr>
        <a:xfrm>
          <a:off x="3872573" y="1573125"/>
          <a:ext cx="270789" cy="270789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2808911"/>
              <a:satOff val="-3503"/>
              <a:lumOff val="824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B742EB-C8B3-42DF-A509-00153F010C7F}">
      <dsp:nvSpPr>
        <dsp:cNvPr id="0" name=""/>
        <dsp:cNvSpPr/>
      </dsp:nvSpPr>
      <dsp:spPr>
        <a:xfrm>
          <a:off x="4130602" y="1392914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IVM:     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48,336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30602" y="1392914"/>
        <a:ext cx="3428103" cy="631212"/>
      </dsp:txXfrm>
    </dsp:sp>
    <dsp:sp modelId="{5700C44F-DA12-495C-8990-2595886BBAE3}">
      <dsp:nvSpPr>
        <dsp:cNvPr id="0" name=""/>
        <dsp:cNvSpPr/>
      </dsp:nvSpPr>
      <dsp:spPr>
        <a:xfrm>
          <a:off x="3872573" y="2204337"/>
          <a:ext cx="270789" cy="270789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3745215"/>
              <a:satOff val="-4671"/>
              <a:lumOff val="1098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B88656-7B58-49DA-B6BA-349525086FF0}">
      <dsp:nvSpPr>
        <dsp:cNvPr id="0" name=""/>
        <dsp:cNvSpPr/>
      </dsp:nvSpPr>
      <dsp:spPr>
        <a:xfrm>
          <a:off x="4130602" y="2024126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 y M: 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55,000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30602" y="2024126"/>
        <a:ext cx="3428103" cy="631212"/>
      </dsp:txXfrm>
    </dsp:sp>
    <dsp:sp modelId="{55CCE7F4-ACB3-4F29-A39C-C1F6A452F9BC}">
      <dsp:nvSpPr>
        <dsp:cNvPr id="0" name=""/>
        <dsp:cNvSpPr/>
      </dsp:nvSpPr>
      <dsp:spPr>
        <a:xfrm>
          <a:off x="3872573" y="2835549"/>
          <a:ext cx="270789" cy="270789"/>
        </a:xfrm>
        <a:prstGeom prst="rect">
          <a:avLst/>
        </a:prstGeom>
        <a:solidFill>
          <a:srgbClr val="4F81BD"/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D4F236-754A-4388-BB16-63506E3F257A}">
      <dsp:nvSpPr>
        <dsp:cNvPr id="0" name=""/>
        <dsp:cNvSpPr/>
      </dsp:nvSpPr>
      <dsp:spPr>
        <a:xfrm>
          <a:off x="4130602" y="2655338"/>
          <a:ext cx="3428103" cy="631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RP:         </a:t>
          </a:r>
          <a:r>
            <a:rPr lang="es-MX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     </a:t>
          </a:r>
          <a:r>
            <a:rPr lang="es-MX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22,250 </a:t>
          </a:r>
          <a:endParaRPr lang="es-PA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30602" y="2655338"/>
        <a:ext cx="3428103" cy="631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703D8-5849-49F3-A350-8873B70AF773}">
      <dsp:nvSpPr>
        <dsp:cNvPr id="0" name=""/>
        <dsp:cNvSpPr/>
      </dsp:nvSpPr>
      <dsp:spPr>
        <a:xfrm>
          <a:off x="2803" y="15867"/>
          <a:ext cx="2733757" cy="950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err="1">
              <a:latin typeface="Arial" pitchFamily="34" charset="0"/>
              <a:cs typeface="Arial" pitchFamily="34" charset="0"/>
            </a:rPr>
            <a:t>Dietilenglicol</a:t>
          </a:r>
          <a:endParaRPr lang="es-PA" sz="2000" b="1" kern="1200" dirty="0">
            <a:latin typeface="Arial" pitchFamily="34" charset="0"/>
            <a:cs typeface="Arial" pitchFamily="34" charset="0"/>
          </a:endParaRPr>
        </a:p>
      </dsp:txBody>
      <dsp:txXfrm>
        <a:off x="2803" y="15867"/>
        <a:ext cx="2733757" cy="950400"/>
      </dsp:txXfrm>
    </dsp:sp>
    <dsp:sp modelId="{3A133733-2A52-4F97-9A56-22E27C7D6451}">
      <dsp:nvSpPr>
        <dsp:cNvPr id="0" name=""/>
        <dsp:cNvSpPr/>
      </dsp:nvSpPr>
      <dsp:spPr>
        <a:xfrm>
          <a:off x="2803" y="966267"/>
          <a:ext cx="2733757" cy="199003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>
              <a:latin typeface="Arial" pitchFamily="34" charset="0"/>
              <a:cs typeface="Arial" pitchFamily="34" charset="0"/>
            </a:rPr>
            <a:t>Beneficiarios                 1,033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i="0" u="none" kern="1200" dirty="0">
              <a:latin typeface="Arial" pitchFamily="34" charset="0"/>
              <a:cs typeface="Arial" pitchFamily="34" charset="0"/>
            </a:rPr>
            <a:t>Monto Anual           B/. 9,181,600</a:t>
          </a:r>
          <a:endParaRPr lang="es-PA" sz="2000" b="0" kern="1200" dirty="0">
            <a:latin typeface="Arial" pitchFamily="34" charset="0"/>
            <a:cs typeface="Arial" pitchFamily="34" charset="0"/>
          </a:endParaRPr>
        </a:p>
      </dsp:txBody>
      <dsp:txXfrm>
        <a:off x="2803" y="966267"/>
        <a:ext cx="2733757" cy="1990039"/>
      </dsp:txXfrm>
    </dsp:sp>
    <dsp:sp modelId="{2A2F2FB3-E6A4-4532-8329-F6C399F162D3}">
      <dsp:nvSpPr>
        <dsp:cNvPr id="0" name=""/>
        <dsp:cNvSpPr/>
      </dsp:nvSpPr>
      <dsp:spPr>
        <a:xfrm>
          <a:off x="3119286" y="15867"/>
          <a:ext cx="2733757" cy="950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>
              <a:latin typeface="Arial" pitchFamily="34" charset="0"/>
              <a:cs typeface="Arial" pitchFamily="34" charset="0"/>
            </a:rPr>
            <a:t>Afectados de Bocas del Toro</a:t>
          </a:r>
        </a:p>
      </dsp:txBody>
      <dsp:txXfrm>
        <a:off x="3119286" y="15867"/>
        <a:ext cx="2733757" cy="950400"/>
      </dsp:txXfrm>
    </dsp:sp>
    <dsp:sp modelId="{3AF18BAB-138C-47A2-A3E3-97A07BDB3112}">
      <dsp:nvSpPr>
        <dsp:cNvPr id="0" name=""/>
        <dsp:cNvSpPr/>
      </dsp:nvSpPr>
      <dsp:spPr>
        <a:xfrm>
          <a:off x="3119286" y="966267"/>
          <a:ext cx="2733757" cy="199003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>
              <a:latin typeface="Arial" pitchFamily="34" charset="0"/>
              <a:cs typeface="Arial" pitchFamily="34" charset="0"/>
            </a:rPr>
            <a:t>Beneficiarios            </a:t>
          </a:r>
          <a:r>
            <a:rPr lang="es-PA" sz="2000" b="0" i="0" u="none" kern="1200" dirty="0">
              <a:latin typeface="Arial" pitchFamily="34" charset="0"/>
              <a:cs typeface="Arial" pitchFamily="34" charset="0"/>
            </a:rPr>
            <a:t>481</a:t>
          </a:r>
          <a:endParaRPr lang="es-PA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i="0" u="none" kern="1200" dirty="0">
              <a:latin typeface="Arial" pitchFamily="34" charset="0"/>
              <a:cs typeface="Arial" pitchFamily="34" charset="0"/>
            </a:rPr>
            <a:t>Monto Anual           B/. 2,033,950</a:t>
          </a:r>
          <a:endParaRPr lang="es-PA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000" kern="1200" dirty="0">
            <a:latin typeface="Arial" pitchFamily="34" charset="0"/>
            <a:cs typeface="Arial" pitchFamily="34" charset="0"/>
          </a:endParaRPr>
        </a:p>
      </dsp:txBody>
      <dsp:txXfrm>
        <a:off x="3119286" y="966267"/>
        <a:ext cx="2733757" cy="1990039"/>
      </dsp:txXfrm>
    </dsp:sp>
    <dsp:sp modelId="{37505741-9ECA-49CE-84C1-FCB628DE3BFC}">
      <dsp:nvSpPr>
        <dsp:cNvPr id="0" name=""/>
        <dsp:cNvSpPr/>
      </dsp:nvSpPr>
      <dsp:spPr>
        <a:xfrm>
          <a:off x="6235770" y="15867"/>
          <a:ext cx="2733757" cy="950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>
              <a:latin typeface="Arial" pitchFamily="34" charset="0"/>
              <a:cs typeface="Arial" pitchFamily="34" charset="0"/>
            </a:rPr>
            <a:t>Heparina</a:t>
          </a:r>
        </a:p>
      </dsp:txBody>
      <dsp:txXfrm>
        <a:off x="6235770" y="15867"/>
        <a:ext cx="2733757" cy="950400"/>
      </dsp:txXfrm>
    </dsp:sp>
    <dsp:sp modelId="{4D9F8BF9-2C90-493A-8389-CB62B25399DC}">
      <dsp:nvSpPr>
        <dsp:cNvPr id="0" name=""/>
        <dsp:cNvSpPr/>
      </dsp:nvSpPr>
      <dsp:spPr>
        <a:xfrm>
          <a:off x="6235770" y="966267"/>
          <a:ext cx="2733757" cy="199003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kern="1200" dirty="0">
              <a:latin typeface="Arial" pitchFamily="34" charset="0"/>
              <a:cs typeface="Arial" pitchFamily="34" charset="0"/>
            </a:rPr>
            <a:t>Beneficiarios              20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A" sz="2000" b="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2000" b="0" i="0" u="none" kern="1200" dirty="0">
              <a:latin typeface="Arial" pitchFamily="34" charset="0"/>
              <a:cs typeface="Arial" pitchFamily="34" charset="0"/>
            </a:rPr>
            <a:t>Monto Anual           B/. 85,800</a:t>
          </a:r>
          <a:endParaRPr lang="es-PA" sz="2000" b="0" kern="1200" dirty="0">
            <a:latin typeface="Arial" pitchFamily="34" charset="0"/>
            <a:cs typeface="Arial" pitchFamily="34" charset="0"/>
          </a:endParaRPr>
        </a:p>
      </dsp:txBody>
      <dsp:txXfrm>
        <a:off x="6235770" y="966267"/>
        <a:ext cx="2733757" cy="19900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9298D-1C45-44B8-9220-2CBB2EAF815B}">
      <dsp:nvSpPr>
        <dsp:cNvPr id="0" name=""/>
        <dsp:cNvSpPr/>
      </dsp:nvSpPr>
      <dsp:spPr>
        <a:xfrm>
          <a:off x="0" y="2477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>
              <a:latin typeface="Arial" pitchFamily="34" charset="0"/>
              <a:cs typeface="Arial" pitchFamily="34" charset="0"/>
            </a:rPr>
            <a:t>Nuevas Afiliaciones de dependientes Vía Web a partir del mes abril  de 2020 (9,131 solicitudes) </a:t>
          </a:r>
          <a:r>
            <a:rPr lang="es-PA" sz="1600" b="1" kern="1200" dirty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https://tramites.css.gob.pa/</a:t>
          </a:r>
          <a:endParaRPr lang="es-PA" sz="1600" b="1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</dsp:txBody>
      <dsp:txXfrm>
        <a:off x="44155" y="46632"/>
        <a:ext cx="7936450" cy="816200"/>
      </dsp:txXfrm>
    </dsp:sp>
    <dsp:sp modelId="{4A938C01-9AAA-4D04-8FF4-3180030B0ECE}">
      <dsp:nvSpPr>
        <dsp:cNvPr id="0" name=""/>
        <dsp:cNvSpPr/>
      </dsp:nvSpPr>
      <dsp:spPr>
        <a:xfrm>
          <a:off x="0" y="917295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>
              <a:latin typeface="Arial" pitchFamily="34" charset="0"/>
              <a:cs typeface="Arial" pitchFamily="34" charset="0"/>
            </a:rPr>
            <a:t>A partir de julio de 2020, el Centro de Notificación del Edificio Bolívar ha realizado </a:t>
          </a:r>
          <a:r>
            <a:rPr lang="es-PA" sz="1600" kern="1200" dirty="0" smtClean="0">
              <a:latin typeface="Arial" pitchFamily="34" charset="0"/>
              <a:cs typeface="Arial" pitchFamily="34" charset="0"/>
            </a:rPr>
            <a:t>6,466 </a:t>
          </a:r>
          <a:r>
            <a:rPr lang="es-PA" sz="1600" kern="1200" dirty="0">
              <a:latin typeface="Arial" pitchFamily="34" charset="0"/>
              <a:cs typeface="Arial" pitchFamily="34" charset="0"/>
            </a:rPr>
            <a:t>notificaciones por cita, adicional a las 10,733 realizadas por las Agencias Administrativas del área metropolitana.</a:t>
          </a:r>
        </a:p>
      </dsp:txBody>
      <dsp:txXfrm>
        <a:off x="44155" y="961450"/>
        <a:ext cx="7936450" cy="816200"/>
      </dsp:txXfrm>
    </dsp:sp>
    <dsp:sp modelId="{0ADB0AEE-60F9-47DD-9A2A-6A9648243946}">
      <dsp:nvSpPr>
        <dsp:cNvPr id="0" name=""/>
        <dsp:cNvSpPr/>
      </dsp:nvSpPr>
      <dsp:spPr>
        <a:xfrm>
          <a:off x="0" y="3683419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>
              <a:latin typeface="Arial" pitchFamily="34" charset="0"/>
              <a:cs typeface="Arial" pitchFamily="34" charset="0"/>
            </a:rPr>
            <a:t>Pagos a Jubilados y Pensionados  IVM y RP (97% Acreditados con pagos por transferencia, representando un ahorro aproximado de 2.1 millones de dólares.)</a:t>
          </a:r>
        </a:p>
      </dsp:txBody>
      <dsp:txXfrm>
        <a:off x="44155" y="3727574"/>
        <a:ext cx="7936450" cy="816200"/>
      </dsp:txXfrm>
    </dsp:sp>
    <dsp:sp modelId="{B44ADBDC-86C1-4665-9F9F-2CE325ACF5EE}">
      <dsp:nvSpPr>
        <dsp:cNvPr id="0" name=""/>
        <dsp:cNvSpPr/>
      </dsp:nvSpPr>
      <dsp:spPr>
        <a:xfrm>
          <a:off x="0" y="2746930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>
              <a:latin typeface="Arial" pitchFamily="34" charset="0"/>
              <a:cs typeface="Arial" pitchFamily="34" charset="0"/>
            </a:rPr>
            <a:t>Trámites de Subsidios de Maternidad Vía Web a partir del mes de abril de 2020 con pago por  Transferencia  (2,321 Solicitudes) </a:t>
          </a:r>
          <a:r>
            <a:rPr lang="es-PA" sz="1600" b="1" kern="1200" dirty="0">
              <a:latin typeface="Arial" pitchFamily="34" charset="0"/>
              <a:cs typeface="Arial" pitchFamily="34" charset="0"/>
              <a:hlinkClick xmlns:r="http://schemas.openxmlformats.org/officeDocument/2006/relationships" r:id="rId1"/>
            </a:rPr>
            <a:t>https://tramites.css.gob.pa/</a:t>
          </a:r>
          <a:endParaRPr lang="es-PA" sz="1600" b="1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</dsp:txBody>
      <dsp:txXfrm>
        <a:off x="44155" y="2791085"/>
        <a:ext cx="7936450" cy="816200"/>
      </dsp:txXfrm>
    </dsp:sp>
    <dsp:sp modelId="{A231D2A2-677F-4969-8D87-D28AC8BD31D8}">
      <dsp:nvSpPr>
        <dsp:cNvPr id="0" name=""/>
        <dsp:cNvSpPr/>
      </dsp:nvSpPr>
      <dsp:spPr>
        <a:xfrm>
          <a:off x="0" y="4576920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>
              <a:latin typeface="Arial" pitchFamily="34" charset="0"/>
              <a:cs typeface="Arial" pitchFamily="34" charset="0"/>
            </a:rPr>
            <a:t>A partir del 1 de junio de 2021,  se elimina el talonario físico y se habilita el </a:t>
          </a:r>
          <a:r>
            <a:rPr lang="es-PA" sz="1600" kern="1200" dirty="0" err="1">
              <a:latin typeface="Arial" pitchFamily="34" charset="0"/>
              <a:cs typeface="Arial" pitchFamily="34" charset="0"/>
            </a:rPr>
            <a:t>App</a:t>
          </a:r>
          <a:r>
            <a:rPr lang="es-PA" sz="1600" kern="1200" dirty="0">
              <a:latin typeface="Arial" pitchFamily="34" charset="0"/>
              <a:cs typeface="Arial" pitchFamily="34" charset="0"/>
            </a:rPr>
            <a:t> para obtener los Talonarios de Jubilados y Pensionados Vía Web </a:t>
          </a:r>
          <a:r>
            <a:rPr lang="es-PA" sz="1600" b="1" kern="1200" dirty="0">
              <a:latin typeface="Arial" pitchFamily="34" charset="0"/>
              <a:cs typeface="Arial" pitchFamily="34" charset="0"/>
              <a:hlinkClick xmlns:r="http://schemas.openxmlformats.org/officeDocument/2006/relationships" r:id="rId2"/>
            </a:rPr>
            <a:t>https://cajavirtual.css.gob.pa/pys/</a:t>
          </a:r>
          <a:endParaRPr lang="es-PA" sz="1600" b="1" kern="1200" dirty="0">
            <a:latin typeface="Arial" pitchFamily="34" charset="0"/>
            <a:cs typeface="Arial" pitchFamily="34" charset="0"/>
          </a:endParaRPr>
        </a:p>
      </dsp:txBody>
      <dsp:txXfrm>
        <a:off x="44155" y="4621075"/>
        <a:ext cx="7936450" cy="816200"/>
      </dsp:txXfrm>
    </dsp:sp>
    <dsp:sp modelId="{8EB37D21-6C1F-4C7E-8B69-6510D034CA0D}">
      <dsp:nvSpPr>
        <dsp:cNvPr id="0" name=""/>
        <dsp:cNvSpPr/>
      </dsp:nvSpPr>
      <dsp:spPr>
        <a:xfrm>
          <a:off x="0" y="1812191"/>
          <a:ext cx="8024760" cy="9045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0" kern="1200" dirty="0">
              <a:latin typeface="Arial" pitchFamily="34" charset="0"/>
              <a:cs typeface="Arial" pitchFamily="34" charset="0"/>
            </a:rPr>
            <a:t>1,638 notificaciones puerta a puerta como estrategia en tiempos de pandemia a personas con dificultad para la movilidad o pertenecientes a grupos de alto riesgo.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600" kern="1200" dirty="0">
            <a:latin typeface="Arial" pitchFamily="34" charset="0"/>
            <a:cs typeface="Arial" pitchFamily="34" charset="0"/>
          </a:endParaRPr>
        </a:p>
      </dsp:txBody>
      <dsp:txXfrm>
        <a:off x="44155" y="1856346"/>
        <a:ext cx="7936450" cy="81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0.72753</cdr:x>
      <cdr:y>0.58934</cdr:y>
    </cdr:from>
    <cdr:to>
      <cdr:x>0.90713</cdr:x>
      <cdr:y>0.77037</cdr:y>
    </cdr:to>
    <cdr:sp macro="" textlink="">
      <cdr:nvSpPr>
        <cdr:cNvPr id="6" name="Rectángulo 5"/>
        <cdr:cNvSpPr/>
      </cdr:nvSpPr>
      <cdr:spPr>
        <a:xfrm xmlns:a="http://schemas.openxmlformats.org/drawingml/2006/main">
          <a:off x="8126190" y="2747855"/>
          <a:ext cx="2006109" cy="844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0.30772</cdr:x>
      <cdr:y>0.35363</cdr:y>
    </cdr:from>
    <cdr:to>
      <cdr:x>0.45571</cdr:x>
      <cdr:y>0.49154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3437097" y="1648816"/>
          <a:ext cx="1652954" cy="6430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0.31573</cdr:x>
      <cdr:y>0.39413</cdr:y>
    </cdr:from>
    <cdr:to>
      <cdr:x>0.33213</cdr:x>
      <cdr:y>0.42012</cdr:y>
    </cdr:to>
    <cdr:sp macro="" textlink="">
      <cdr:nvSpPr>
        <cdr:cNvPr id="2" name="Diagrama de flujo: decisión 1">
          <a:extLst xmlns:a="http://schemas.openxmlformats.org/drawingml/2006/main">
            <a:ext uri="{FF2B5EF4-FFF2-40B4-BE49-F238E27FC236}">
              <a16:creationId xmlns:a16="http://schemas.microsoft.com/office/drawing/2014/main" xmlns="" id="{4DFAA1FF-972D-4B2C-A99A-73A74A3454D3}"/>
            </a:ext>
          </a:extLst>
        </cdr:cNvPr>
        <cdr:cNvSpPr/>
      </cdr:nvSpPr>
      <cdr:spPr>
        <a:xfrm xmlns:a="http://schemas.openxmlformats.org/drawingml/2006/main">
          <a:off x="3526525" y="1837686"/>
          <a:ext cx="183181" cy="121181"/>
        </a:xfrm>
        <a:prstGeom xmlns:a="http://schemas.openxmlformats.org/drawingml/2006/main" prst="flowChartDecision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A"/>
        </a:p>
      </cdr:txBody>
    </cdr:sp>
  </cdr:relSizeAnchor>
  <cdr:relSizeAnchor xmlns:cdr="http://schemas.openxmlformats.org/drawingml/2006/chartDrawing">
    <cdr:from>
      <cdr:x>0.73848</cdr:x>
      <cdr:y>0.64124</cdr:y>
    </cdr:from>
    <cdr:to>
      <cdr:x>0.755</cdr:x>
      <cdr:y>0.66607</cdr:y>
    </cdr:to>
    <cdr:sp macro="" textlink="">
      <cdr:nvSpPr>
        <cdr:cNvPr id="3" name="Diagrama de flujo: decisión 2">
          <a:extLst xmlns:a="http://schemas.openxmlformats.org/drawingml/2006/main">
            <a:ext uri="{FF2B5EF4-FFF2-40B4-BE49-F238E27FC236}">
              <a16:creationId xmlns:a16="http://schemas.microsoft.com/office/drawing/2014/main" xmlns="" id="{13AD1F81-0946-40B9-93F5-D349803852C4}"/>
            </a:ext>
          </a:extLst>
        </cdr:cNvPr>
        <cdr:cNvSpPr/>
      </cdr:nvSpPr>
      <cdr:spPr>
        <a:xfrm xmlns:a="http://schemas.openxmlformats.org/drawingml/2006/main">
          <a:off x="8248487" y="2989860"/>
          <a:ext cx="184521" cy="115773"/>
        </a:xfrm>
        <a:prstGeom xmlns:a="http://schemas.openxmlformats.org/drawingml/2006/main" prst="flowChartDecision">
          <a:avLst/>
        </a:prstGeom>
        <a:solidFill xmlns:a="http://schemas.openxmlformats.org/drawingml/2006/main">
          <a:schemeClr val="bg1">
            <a:lumMod val="65000"/>
          </a:schemeClr>
        </a:soli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A"/>
        </a:p>
      </cdr:txBody>
    </cdr:sp>
  </cdr:relSizeAnchor>
  <cdr:relSizeAnchor xmlns:cdr="http://schemas.openxmlformats.org/drawingml/2006/chartDrawing">
    <cdr:from>
      <cdr:x>0.70657</cdr:x>
      <cdr:y>0.2539</cdr:y>
    </cdr:from>
    <cdr:to>
      <cdr:x>0.91891</cdr:x>
      <cdr:y>0.44603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7892116" y="1183858"/>
          <a:ext cx="2371676" cy="8957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32DB32B4-3567-4529-B867-2368D5549F47}" type="datetimeFigureOut">
              <a:rPr lang="es-PA" smtClean="0"/>
              <a:pPr/>
              <a:t>05/23/2021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6332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F15D167C-252A-479F-8379-5053F500C29C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358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/>
              <a:t>Quitar los vínculos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6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9815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>
                <a:solidFill>
                  <a:prstClr val="black"/>
                </a:solidFill>
              </a:rPr>
              <a:pPr/>
              <a:t>24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3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>
                <a:solidFill>
                  <a:prstClr val="black"/>
                </a:solidFill>
              </a:rPr>
              <a:pPr/>
              <a:t>25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2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543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53763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5434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123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198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38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198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7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835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>
                <a:solidFill>
                  <a:prstClr val="black"/>
                </a:solidFill>
              </a:rPr>
              <a:pPr/>
              <a:t>8</a:t>
            </a:fld>
            <a:endParaRPr lang="es-P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5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9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18350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12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31543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13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00662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14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24834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15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6367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D167C-252A-479F-8379-5053F500C29C}" type="slidenum">
              <a:rPr lang="es-PA" smtClean="0"/>
              <a:pPr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672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77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26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1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61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33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99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83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1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91815" y="2778570"/>
            <a:ext cx="6796585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PA" sz="2900" dirty="0">
              <a:latin typeface="Britannic Bold" pitchFamily="34" charset="0"/>
              <a:ea typeface="+mj-ea"/>
              <a:cs typeface="+mj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037230"/>
            <a:ext cx="8807354" cy="52680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56167" y="2733172"/>
            <a:ext cx="853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Arial" pitchFamily="34" charset="0"/>
                <a:cs typeface="Arial" pitchFamily="34" charset="0"/>
              </a:rPr>
              <a:t>2.  Riesgo de Enfermedad y Maternidad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-229" r="1997" b="1080"/>
          <a:stretch/>
        </p:blipFill>
        <p:spPr>
          <a:xfrm>
            <a:off x="1" y="1025236"/>
            <a:ext cx="3352800" cy="52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0" y="71347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Riesgo de Enfermedad y Maternidad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09878"/>
              </p:ext>
            </p:extLst>
          </p:nvPr>
        </p:nvGraphicFramePr>
        <p:xfrm>
          <a:off x="1069146" y="1626624"/>
          <a:ext cx="10199076" cy="45693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3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4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25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0029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6464">
                <a:tc>
                  <a:txBody>
                    <a:bodyPr/>
                    <a:lstStyle/>
                    <a:p>
                      <a:pPr algn="l"/>
                      <a:r>
                        <a:rPr lang="es-PA" sz="1400" b="1" dirty="0">
                          <a:latin typeface="Arial" pitchFamily="34" charset="0"/>
                          <a:cs typeface="Arial" pitchFamily="34" charset="0"/>
                        </a:rPr>
                        <a:t>Subsidio de Enfermedad Común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Trabajadores incorporados al régimen obligatorio y personas incorporadas al régimen voluntario.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Tener acreditado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seis meses de cotizaciones en los últimos nueve meses calendario anteriores a la incapacidad.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Certificado médico de incapacidad. </a:t>
                      </a:r>
                    </a:p>
                    <a:p>
                      <a:pPr algn="l"/>
                      <a:r>
                        <a:rPr lang="es-MX" sz="1400" b="1" dirty="0">
                          <a:latin typeface="Arial" pitchFamily="34" charset="0"/>
                          <a:cs typeface="Arial" pitchFamily="34" charset="0"/>
                        </a:rPr>
                        <a:t>        (Ley 51, Artículo 144)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Un año (Ley 51 de 2005, Art.</a:t>
                      </a: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 149)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1266">
                <a:tc>
                  <a:txBody>
                    <a:bodyPr/>
                    <a:lstStyle/>
                    <a:p>
                      <a:pPr algn="l"/>
                      <a:r>
                        <a:rPr lang="es-PA" sz="1400" b="1" dirty="0">
                          <a:latin typeface="Arial" pitchFamily="34" charset="0"/>
                          <a:cs typeface="Arial" pitchFamily="34" charset="0"/>
                        </a:rPr>
                        <a:t>Subsidio de Maternidad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Trabajadoras</a:t>
                      </a:r>
                      <a:r>
                        <a:rPr lang="es-MX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incorporadas al régimen obligatorio o al régimen voluntario. </a:t>
                      </a:r>
                    </a:p>
                    <a:p>
                      <a:pPr algn="l"/>
                      <a:r>
                        <a:rPr lang="es-MX" sz="1400" b="1" dirty="0">
                          <a:latin typeface="Arial" pitchFamily="34" charset="0"/>
                          <a:cs typeface="Arial" pitchFamily="34" charset="0"/>
                        </a:rPr>
                        <a:t>(Ley 51, Artículo 146)</a:t>
                      </a:r>
                      <a:endParaRPr lang="es-P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Tener acreditadas mínimo nueve cuotas mensuales en los doce meses anteriores al séptimo mes de gravidez.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400" dirty="0">
                          <a:latin typeface="Arial" pitchFamily="34" charset="0"/>
                          <a:cs typeface="Arial" pitchFamily="34" charset="0"/>
                        </a:rPr>
                        <a:t>Certificado médico de embarazo.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itchFamily="34" charset="0"/>
                          <a:cs typeface="Arial" pitchFamily="34" charset="0"/>
                        </a:rPr>
                        <a:t>        (Ley 51, Artículo 146; 147)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Un año (Ley 51 de 2005, Art.</a:t>
                      </a: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 149)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7411">
                <a:tc>
                  <a:txBody>
                    <a:bodyPr/>
                    <a:lstStyle/>
                    <a:p>
                      <a:pPr algn="l"/>
                      <a:r>
                        <a:rPr lang="es-PA" sz="1400" b="1" dirty="0">
                          <a:latin typeface="Arial" pitchFamily="34" charset="0"/>
                          <a:cs typeface="Arial" pitchFamily="34" charset="0"/>
                        </a:rPr>
                        <a:t>Beneficios por lentes y prótesis</a:t>
                      </a:r>
                      <a:r>
                        <a:rPr lang="es-PA" sz="1400" b="1" baseline="0" dirty="0">
                          <a:latin typeface="Arial" pitchFamily="34" charset="0"/>
                          <a:cs typeface="Arial" pitchFamily="34" charset="0"/>
                        </a:rPr>
                        <a:t> dental</a:t>
                      </a:r>
                      <a:endParaRPr lang="es-P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Pensionados y Jubilados por Vejez o Invalidez o por Incapacidad Permanente Absoluta de Riesgos Profesionales.</a:t>
                      </a:r>
                    </a:p>
                    <a:p>
                      <a:pPr algn="l"/>
                      <a:r>
                        <a:rPr lang="es-PA" sz="1400" b="1" dirty="0">
                          <a:latin typeface="Arial" pitchFamily="34" charset="0"/>
                          <a:cs typeface="Arial" pitchFamily="34" charset="0"/>
                        </a:rPr>
                        <a:t>(Ley 51, Artículo 148)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Ser pensionado,</a:t>
                      </a: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jubilado</a:t>
                      </a: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 o incapacitado permanente de Riesgos Profesionales.</a:t>
                      </a:r>
                    </a:p>
                    <a:p>
                      <a:pPr marL="228600" indent="-228600" algn="l">
                        <a:buAutoNum type="arabicPeriod"/>
                      </a:pPr>
                      <a:endParaRPr lang="es-PA" sz="14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Prótesis Dental: Puede solicitarse cada 5 años.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Lentes: Puede solicitarse cada 2 años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s-PA" sz="1400" baseline="0" dirty="0">
                          <a:latin typeface="Arial" pitchFamily="34" charset="0"/>
                          <a:cs typeface="Arial" pitchFamily="34" charset="0"/>
                        </a:rPr>
                        <a:t> Aplica</a:t>
                      </a:r>
                      <a:endParaRPr lang="es-P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50413202"/>
              </p:ext>
            </p:extLst>
          </p:nvPr>
        </p:nvGraphicFramePr>
        <p:xfrm>
          <a:off x="269540" y="1059778"/>
          <a:ext cx="11687999" cy="478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10271"/>
              </p:ext>
            </p:extLst>
          </p:nvPr>
        </p:nvGraphicFramePr>
        <p:xfrm>
          <a:off x="269540" y="5574459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27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56600"/>
              </p:ext>
            </p:extLst>
          </p:nvPr>
        </p:nvGraphicFramePr>
        <p:xfrm>
          <a:off x="983432" y="5574459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27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16872"/>
              </p:ext>
            </p:extLst>
          </p:nvPr>
        </p:nvGraphicFramePr>
        <p:xfrm>
          <a:off x="983432" y="1484782"/>
          <a:ext cx="10297144" cy="4089676"/>
        </p:xfrm>
        <a:graphic>
          <a:graphicData uri="http://schemas.openxmlformats.org/drawingml/2006/table">
            <a:tbl>
              <a:tblPr/>
              <a:tblGrid>
                <a:gridCol w="2574286"/>
                <a:gridCol w="2574286"/>
                <a:gridCol w="2574286"/>
                <a:gridCol w="2574286"/>
              </a:tblGrid>
              <a:tr h="496453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Subsidios de Enfermedad Común</a:t>
                      </a:r>
                      <a:endParaRPr lang="es-PA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772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PA" sz="2000" b="1" i="0" u="none" strike="noStrike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564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13,692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10,272,578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750.26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64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12,019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9,907,388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824.31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64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13,434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10,998,886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818.74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64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12,751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10,797,910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846.83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641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(P)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8,359,305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983.22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7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640944968"/>
              </p:ext>
            </p:extLst>
          </p:nvPr>
        </p:nvGraphicFramePr>
        <p:xfrm>
          <a:off x="1" y="1088981"/>
          <a:ext cx="11922370" cy="48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52087"/>
              </p:ext>
            </p:extLst>
          </p:nvPr>
        </p:nvGraphicFramePr>
        <p:xfrm>
          <a:off x="201301" y="5567138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77035"/>
              </p:ext>
            </p:extLst>
          </p:nvPr>
        </p:nvGraphicFramePr>
        <p:xfrm>
          <a:off x="983432" y="5567138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37652"/>
              </p:ext>
            </p:extLst>
          </p:nvPr>
        </p:nvGraphicFramePr>
        <p:xfrm>
          <a:off x="983432" y="1412776"/>
          <a:ext cx="10153130" cy="4154359"/>
        </p:xfrm>
        <a:graphic>
          <a:graphicData uri="http://schemas.openxmlformats.org/drawingml/2006/table">
            <a:tbl>
              <a:tblPr/>
              <a:tblGrid>
                <a:gridCol w="2088047"/>
                <a:gridCol w="2088047"/>
                <a:gridCol w="2641008"/>
                <a:gridCol w="3336028"/>
              </a:tblGrid>
              <a:tr h="51017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4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Subsidios</a:t>
                      </a:r>
                      <a:r>
                        <a:rPr lang="es-PA" sz="24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Maternidad</a:t>
                      </a:r>
                      <a:endParaRPr lang="es-PA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745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PA" sz="2000" b="1" i="0" u="none" strike="noStrike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579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MX" sz="2000" b="1" i="0" u="none" strike="noStrik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15,845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44,559,947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2,812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79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15,064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45,130,634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2,996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79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15,176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46,433,737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3,060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79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14,497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46,067,906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3,178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797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MX" sz="20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(P)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11,505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38,816,473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3,374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1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91815" y="2778570"/>
            <a:ext cx="6796585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PA" sz="2900" dirty="0">
              <a:latin typeface="Britannic Bold" pitchFamily="34" charset="0"/>
              <a:ea typeface="+mj-ea"/>
              <a:cs typeface="+mj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-5576"/>
            <a:ext cx="8821003" cy="626989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639010" y="2778570"/>
            <a:ext cx="828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3.  Riesgo de Invalidez, Vejez y Muerte</a:t>
            </a:r>
          </a:p>
          <a:p>
            <a:pPr algn="ctr"/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 IVM</a:t>
            </a:r>
          </a:p>
        </p:txBody>
      </p:sp>
    </p:spTree>
    <p:extLst>
      <p:ext uri="{BB962C8B-B14F-4D97-AF65-F5344CB8AC3E}">
        <p14:creationId xmlns:p14="http://schemas.microsoft.com/office/powerpoint/2010/main" val="3676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2 Gráfico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819557"/>
              </p:ext>
            </p:extLst>
          </p:nvPr>
        </p:nvGraphicFramePr>
        <p:xfrm>
          <a:off x="462988" y="1129553"/>
          <a:ext cx="11169570" cy="466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35848"/>
              </p:ext>
            </p:extLst>
          </p:nvPr>
        </p:nvGraphicFramePr>
        <p:xfrm>
          <a:off x="1111170" y="5785400"/>
          <a:ext cx="3837787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7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 Ejecutiva Nacional</a:t>
                      </a:r>
                      <a:r>
                        <a:rPr lang="es-PA" sz="1050" u="none" strike="noStrike" baseline="0" dirty="0">
                          <a:effectLst/>
                        </a:rPr>
                        <a:t> Administración y Finanzas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058163-0DDD-4862-9D2E-6657D9633DF5}"/>
              </a:ext>
            </a:extLst>
          </p:cNvPr>
          <p:cNvSpPr txBox="1"/>
          <p:nvPr/>
        </p:nvSpPr>
        <p:spPr>
          <a:xfrm>
            <a:off x="4081104" y="2866892"/>
            <a:ext cx="1559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2,010,805,821</a:t>
            </a:r>
          </a:p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Total</a:t>
            </a:r>
            <a:endParaRPr lang="en-US" sz="1400" dirty="0"/>
          </a:p>
          <a:p>
            <a:endParaRPr lang="es-PA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648101C-0F53-4516-B998-2833A98E1BA9}"/>
              </a:ext>
            </a:extLst>
          </p:cNvPr>
          <p:cNvSpPr txBox="1"/>
          <p:nvPr/>
        </p:nvSpPr>
        <p:spPr>
          <a:xfrm>
            <a:off x="8355104" y="2313411"/>
            <a:ext cx="24742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/>
              <a:t>934,030,991 </a:t>
            </a:r>
          </a:p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err="1"/>
              <a:t>Cuota</a:t>
            </a:r>
            <a:endParaRPr lang="en-US" sz="1600" dirty="0"/>
          </a:p>
          <a:p>
            <a:pPr algn="ctr" rtl="0">
              <a:defRPr sz="1600" b="0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 err="1"/>
              <a:t>Empleado</a:t>
            </a:r>
            <a:r>
              <a:rPr lang="en-US" sz="1600" dirty="0"/>
              <a:t> - </a:t>
            </a:r>
            <a:r>
              <a:rPr lang="en-US" sz="1600" dirty="0" err="1"/>
              <a:t>Empleador</a:t>
            </a:r>
            <a:endParaRPr lang="en-US" sz="1400" dirty="0"/>
          </a:p>
          <a:p>
            <a:endParaRPr lang="es-PA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7FB840B-610D-4CB5-91D5-5EE6A07F549B}"/>
              </a:ext>
            </a:extLst>
          </p:cNvPr>
          <p:cNvSpPr txBox="1"/>
          <p:nvPr/>
        </p:nvSpPr>
        <p:spPr>
          <a:xfrm>
            <a:off x="8633009" y="4015250"/>
            <a:ext cx="1918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dirty="0">
                <a:latin typeface="Arial" pitchFamily="34" charset="0"/>
                <a:cs typeface="Arial" pitchFamily="34" charset="0"/>
              </a:rPr>
              <a:t>1,076,774,830</a:t>
            </a:r>
          </a:p>
          <a:p>
            <a:pPr algn="ctr"/>
            <a:r>
              <a:rPr lang="es-PA" sz="1600" dirty="0">
                <a:latin typeface="Arial" pitchFamily="34" charset="0"/>
                <a:cs typeface="Arial" pitchFamily="34" charset="0"/>
              </a:rPr>
              <a:t>Otros Ingresos</a:t>
            </a:r>
          </a:p>
          <a:p>
            <a:endParaRPr lang="es-PA" dirty="0"/>
          </a:p>
        </p:txBody>
      </p:sp>
      <p:sp>
        <p:nvSpPr>
          <p:cNvPr id="13" name="Diagrama de flujo: decisión 12">
            <a:extLst>
              <a:ext uri="{FF2B5EF4-FFF2-40B4-BE49-F238E27FC236}">
                <a16:creationId xmlns:a16="http://schemas.microsoft.com/office/drawing/2014/main" xmlns="" id="{7C0B5E86-E34C-413D-A5C8-4A0E4505BDDC}"/>
              </a:ext>
            </a:extLst>
          </p:cNvPr>
          <p:cNvSpPr/>
          <p:nvPr/>
        </p:nvSpPr>
        <p:spPr>
          <a:xfrm>
            <a:off x="8720671" y="2407534"/>
            <a:ext cx="175325" cy="115747"/>
          </a:xfrm>
          <a:prstGeom prst="flowChartDecision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941966" y="986413"/>
            <a:ext cx="10377269" cy="1325563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Riesgo de Invalidez, Vejez y Muerte – Subsistemas</a:t>
            </a:r>
            <a:br>
              <a:rPr lang="es-PA" sz="2400" dirty="0">
                <a:latin typeface="Arial" pitchFamily="34" charset="0"/>
                <a:cs typeface="Arial" pitchFamily="34" charset="0"/>
              </a:rPr>
            </a:br>
            <a:r>
              <a:rPr lang="es-PA" sz="2400" dirty="0">
                <a:latin typeface="Arial" pitchFamily="34" charset="0"/>
                <a:cs typeface="Arial" pitchFamily="34" charset="0"/>
              </a:rPr>
              <a:t>Año 2020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155470344"/>
              </p:ext>
            </p:extLst>
          </p:nvPr>
        </p:nvGraphicFramePr>
        <p:xfrm>
          <a:off x="2656113" y="2287152"/>
          <a:ext cx="7097486" cy="311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92566"/>
              </p:ext>
            </p:extLst>
          </p:nvPr>
        </p:nvGraphicFramePr>
        <p:xfrm>
          <a:off x="941965" y="5766716"/>
          <a:ext cx="4021921" cy="601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1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2002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 dirty="0">
                          <a:effectLst/>
                        </a:rPr>
                        <a:t>Fuente: Dirección Ejecutiva Nacional</a:t>
                      </a:r>
                      <a:r>
                        <a:rPr lang="es-PA" sz="1100" u="none" strike="noStrike" baseline="0" dirty="0">
                          <a:effectLst/>
                        </a:rPr>
                        <a:t> de Administración y Finanzas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953">
                <a:tc>
                  <a:txBody>
                    <a:bodyPr/>
                    <a:lstStyle/>
                    <a:p>
                      <a:pPr algn="l" fontAlgn="b"/>
                      <a:r>
                        <a:rPr lang="es-PA" sz="1100" u="none" strike="noStrike" dirty="0">
                          <a:effectLst/>
                        </a:rPr>
                        <a:t>Fecha :10 de Mayo </a:t>
                      </a:r>
                      <a:r>
                        <a:rPr lang="es-PA" sz="1200" u="none" strike="noStrike" dirty="0">
                          <a:effectLst/>
                        </a:rPr>
                        <a:t>de</a:t>
                      </a:r>
                      <a:r>
                        <a:rPr lang="es-PA" sz="1100" u="none" strike="noStrike" dirty="0">
                          <a:effectLst/>
                        </a:rPr>
                        <a:t> 2021</a:t>
                      </a:r>
                      <a:endParaRPr lang="es-P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002">
                <a:tc>
                  <a:txBody>
                    <a:bodyPr/>
                    <a:lstStyle/>
                    <a:p>
                      <a:pPr algn="l" fontAlgn="b"/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226702" y="707433"/>
            <a:ext cx="11591500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Prestaciones Económicas del Riesgo de Invalidez, Vejez y Muerte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81313"/>
              </p:ext>
            </p:extLst>
          </p:nvPr>
        </p:nvGraphicFramePr>
        <p:xfrm>
          <a:off x="1055654" y="1738810"/>
          <a:ext cx="10119027" cy="4160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2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9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37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099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734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Vejez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Normal</a:t>
                      </a: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Trabajadores incorporados al régimen obligatorio y personas incorporadas al régimen voluntario.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Haber cumplido la edad de referencia, 57 años para las Mujeres y 62 años para los Hombres 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Mínimo de 240 cuotas.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2309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 de Vejez Anticipada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Una banda de edades a partir de 55 años para las mujeres y 60 años para los hombres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Mínimo de 240 cuotas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987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 de Vejez Proporcional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Haber cumplido la edad de referencia, 57 años para las Mujeres y 62 años para los Hombres</a:t>
                      </a:r>
                    </a:p>
                    <a:p>
                      <a:pPr algn="just"/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2. Un mínimo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de 180 a 239 cuotas.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55654" y="5922155"/>
            <a:ext cx="547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/>
              <a:t>*No se aplican prescripciones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584"/>
            <a:ext cx="12192000" cy="5268036"/>
          </a:xfrm>
          <a:prstGeom prst="rect">
            <a:avLst/>
          </a:prstGeom>
        </p:spPr>
      </p:pic>
      <p:sp>
        <p:nvSpPr>
          <p:cNvPr id="2" name="CuadroTexto 3"/>
          <p:cNvSpPr txBox="1"/>
          <p:nvPr/>
        </p:nvSpPr>
        <p:spPr>
          <a:xfrm>
            <a:off x="2839925" y="1324073"/>
            <a:ext cx="6717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CAJA DE SEGURO SOCIAL</a:t>
            </a:r>
            <a:endParaRPr lang="es-ES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2573071" y="2415003"/>
            <a:ext cx="7250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DIRECCIÓN EJECUTIVA NACIONAL DE PRESTACIONES ECONÓMICAS    </a:t>
            </a:r>
          </a:p>
        </p:txBody>
      </p:sp>
      <p:sp>
        <p:nvSpPr>
          <p:cNvPr id="5" name="CuadroTexto 5"/>
          <p:cNvSpPr txBox="1"/>
          <p:nvPr/>
        </p:nvSpPr>
        <p:spPr>
          <a:xfrm>
            <a:off x="5410339" y="5360889"/>
            <a:ext cx="157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MAYO 2021</a:t>
            </a:r>
            <a:endParaRPr lang="es-ES" sz="20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8564"/>
              </p:ext>
            </p:extLst>
          </p:nvPr>
        </p:nvGraphicFramePr>
        <p:xfrm>
          <a:off x="718624" y="1647644"/>
          <a:ext cx="10699845" cy="43974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9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0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59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9471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2908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de Vejez Proporcional Anticipada</a:t>
                      </a: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Trabajadores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incorporados al régimen obligatorio y personas incorporadas al régimen voluntario.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Una banda de edades a partir de 55 años las mujeres y 60 años para los hombres.</a:t>
                      </a:r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Un mínimo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de 180 a 239 cuotas.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2394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de Vejez para los t</a:t>
                      </a:r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rabajadores estacionales,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agrícolas y de la construcción</a:t>
                      </a: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Trabajadores </a:t>
                      </a:r>
                      <a:r>
                        <a:rPr lang="es-PA" sz="1600" b="0" baseline="0" dirty="0">
                          <a:latin typeface="Arial" pitchFamily="34" charset="0"/>
                          <a:cs typeface="Arial" pitchFamily="34" charset="0"/>
                        </a:rPr>
                        <a:t>del sector agrícola o de la construcción</a:t>
                      </a:r>
                      <a:endParaRPr lang="es-P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Tener la edad de referencia.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Un mínimo de 120 a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179 cuotas.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Salario anual no exceda de los B/. 3,500.00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5156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 de Vejez Anticipada del Sector Bananera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Trabajadores de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las empresas bananeras y de los productores independientes de bananas.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Haber cumplido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58 años los hombres y 54 las mujeres.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Tener un mínimo de 18 años de labores en esta actividades.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Un mínimo de 216 cuotas.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718624" y="5967573"/>
            <a:ext cx="547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dirty="0"/>
              <a:t>*No se aplican prescripciones</a:t>
            </a: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208283" y="674314"/>
            <a:ext cx="11736866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Prestaciones Económicas del Riesgo de Invalidez, Vejez y Muerte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53034"/>
              </p:ext>
            </p:extLst>
          </p:nvPr>
        </p:nvGraphicFramePr>
        <p:xfrm>
          <a:off x="709449" y="1565936"/>
          <a:ext cx="10878206" cy="46489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0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6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86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099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3734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Indemnización</a:t>
                      </a:r>
                      <a:r>
                        <a:rPr lang="es-PA" sz="1600" b="1" baseline="0" dirty="0">
                          <a:latin typeface="Arial" pitchFamily="34" charset="0"/>
                          <a:cs typeface="Arial" pitchFamily="34" charset="0"/>
                        </a:rPr>
                        <a:t> de Vejez</a:t>
                      </a: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Trabajadores incorporados al régimen obligatorio y personas incorporadas al régimen voluntario.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Haber cumplido la edad de referencia, 57 años para las mujeres y 62 años para los hombres.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Un mínimo de 6 a 179 cuotas.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No Aplican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2309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Asignación 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baseline="0" dirty="0">
                          <a:latin typeface="Arial" pitchFamily="34" charset="0"/>
                          <a:cs typeface="Arial" pitchFamily="34" charset="0"/>
                        </a:rPr>
                        <a:t>Pensionados por Invalidez y Vejez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Haber cumplido la edad de referencia, 57 años para las mujeres y 62 años para los hombres.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2. Tener cónyuge o compañera (o)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3. Tener hijos (as) menores de edad o inválidos (as).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PA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6853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Auxilio de Funeral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1. Trabajadores incorporados al régimen obligatorio y personas incorporadas al régimen voluntario.</a:t>
                      </a:r>
                    </a:p>
                    <a:p>
                      <a:pPr algn="l"/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s-PA" sz="1600" b="0" dirty="0">
                          <a:latin typeface="Arial" pitchFamily="34" charset="0"/>
                          <a:cs typeface="Arial" pitchFamily="34" charset="0"/>
                        </a:rPr>
                        <a:t>2. Jubilados</a:t>
                      </a:r>
                      <a:r>
                        <a:rPr lang="es-PA" sz="1600" b="0" baseline="0" dirty="0">
                          <a:latin typeface="Arial" pitchFamily="34" charset="0"/>
                          <a:cs typeface="Arial" pitchFamily="34" charset="0"/>
                        </a:rPr>
                        <a:t> y Pensionados.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Haber cotizado 6 o más cuotas mensuales en los 12 meses anteriores.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s-PA" sz="1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Monto del auxilio B/. 300 dólares.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3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81354" y="665724"/>
            <a:ext cx="11496663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Prestaciones Económicas del Riesgo de Invalidez, Vejez y Muerte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00499"/>
              </p:ext>
            </p:extLst>
          </p:nvPr>
        </p:nvGraphicFramePr>
        <p:xfrm>
          <a:off x="798652" y="2177143"/>
          <a:ext cx="10590837" cy="37156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6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2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2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89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099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Prescripción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582">
                <a:tc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Pensión de Sobreviviente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es-PA" sz="1600" baseline="0" dirty="0" smtClean="0">
                          <a:latin typeface="Arial" pitchFamily="34" charset="0"/>
                          <a:cs typeface="Arial" pitchFamily="34" charset="0"/>
                        </a:rPr>
                        <a:t>Cónyuge.</a:t>
                      </a:r>
                      <a:endParaRPr lang="es-PA" sz="16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Compañero (a)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Hijos menores o Inválidos. 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A falta de los antes </a:t>
                      </a:r>
                      <a:r>
                        <a:rPr lang="es-PA" sz="1600" dirty="0" smtClean="0">
                          <a:latin typeface="Arial" pitchFamily="34" charset="0"/>
                          <a:cs typeface="Arial" pitchFamily="34" charset="0"/>
                        </a:rPr>
                        <a:t>mencionados,</a:t>
                      </a:r>
                      <a:r>
                        <a:rPr lang="es-PA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a madre o 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el padre</a:t>
                      </a: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 que hubiera vivido a cargo del asegurado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(a) o pensionado (a).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Tener  un mínimo de 36 cuotas y 18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cuotas en los últimos 3 años anteriores al fallecimiento. 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Tener las cuotas de referencia (240)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5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9117">
                <a:tc rowSpan="2">
                  <a:txBody>
                    <a:bodyPr/>
                    <a:lstStyle/>
                    <a:p>
                      <a:pPr algn="l"/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Indemnización de Sobreviviente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s-PA" sz="12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A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2859">
                <a:tc vMerge="1">
                  <a:txBody>
                    <a:bodyPr/>
                    <a:lstStyle/>
                    <a:p>
                      <a:pPr algn="l"/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s-PA" sz="1600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s-PA" sz="1600" baseline="0" dirty="0">
                          <a:latin typeface="Arial" pitchFamily="34" charset="0"/>
                          <a:cs typeface="Arial" pitchFamily="34" charset="0"/>
                        </a:rPr>
                        <a:t> contar con las cuotas para tener derecho a la pensión.</a:t>
                      </a:r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432948" y="1054781"/>
            <a:ext cx="11413309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Prestaciones Económicas del Riesgo de Invalidez, Vejez y Muerte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1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0" y="899886"/>
            <a:ext cx="12192000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Requisitos para una Pensión o Indemnización por Invalidez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99231"/>
              </p:ext>
            </p:extLst>
          </p:nvPr>
        </p:nvGraphicFramePr>
        <p:xfrm>
          <a:off x="1822711" y="1814286"/>
          <a:ext cx="8531823" cy="18694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51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7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107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Pensión</a:t>
                      </a:r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149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Edades (años)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Cuotas de requisito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Mínimo de Cuotas anteriores a la solicitud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mayor de 30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a 40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98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a menos de la edad de referencia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Cualquiera edad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518371"/>
              </p:ext>
            </p:extLst>
          </p:nvPr>
        </p:nvGraphicFramePr>
        <p:xfrm>
          <a:off x="1822711" y="3860800"/>
          <a:ext cx="8539199" cy="18951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895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60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42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Indemnización</a:t>
                      </a:r>
                      <a:r>
                        <a:rPr lang="es-PA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190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Rango de Edades (años)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Cuotas de requisito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Últimos meses ante de las solicitud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648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es-PA" sz="1600" b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50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a 40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 -48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293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hasta la edad  de</a:t>
                      </a:r>
                      <a:r>
                        <a:rPr lang="es-PA" sz="1600" b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referencia </a:t>
                      </a:r>
                    </a:p>
                    <a:p>
                      <a:pPr algn="l" fontAlgn="b"/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 mujeres</a:t>
                      </a:r>
                      <a:r>
                        <a:rPr lang="es-PA" sz="1600" b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62 hombres)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-60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b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520127" y="5957336"/>
            <a:ext cx="7574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/>
              <a:t>Observación: Ser declarado inválido por la CSS con un porcentaje no menor de 66.6%</a:t>
            </a:r>
            <a:endParaRPr lang="es-PA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995349"/>
              </p:ext>
            </p:extLst>
          </p:nvPr>
        </p:nvGraphicFramePr>
        <p:xfrm>
          <a:off x="501550" y="5554935"/>
          <a:ext cx="3893028" cy="66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27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</a:t>
                      </a:r>
                      <a:r>
                        <a:rPr lang="es-PA" sz="1050" u="none" strike="noStrike" baseline="0" dirty="0">
                          <a:effectLst/>
                        </a:rPr>
                        <a:t> Ejecutiva Nacional de Administración y Finanzas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:20</a:t>
                      </a:r>
                      <a:r>
                        <a:rPr lang="es-PA" sz="1050" u="none" strike="noStrike" baseline="0" dirty="0">
                          <a:effectLst/>
                        </a:rPr>
                        <a:t> </a:t>
                      </a:r>
                      <a:r>
                        <a:rPr lang="es-PA" sz="1050" u="none" strike="noStrike" dirty="0">
                          <a:effectLst/>
                        </a:rPr>
                        <a:t>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207562"/>
              </p:ext>
            </p:extLst>
          </p:nvPr>
        </p:nvGraphicFramePr>
        <p:xfrm>
          <a:off x="571500" y="1135007"/>
          <a:ext cx="10990385" cy="488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1845"/>
              </p:ext>
            </p:extLst>
          </p:nvPr>
        </p:nvGraphicFramePr>
        <p:xfrm>
          <a:off x="1055440" y="5321794"/>
          <a:ext cx="3893028" cy="680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9844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</a:t>
                      </a:r>
                      <a:r>
                        <a:rPr lang="es-PA" sz="1050" u="none" strike="noStrike" baseline="0" dirty="0">
                          <a:effectLst/>
                        </a:rPr>
                        <a:t> Ejecutiva Nacional de Administración y Finanzas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:20</a:t>
                      </a:r>
                      <a:r>
                        <a:rPr lang="es-PA" sz="1050" u="none" strike="noStrike" baseline="0" dirty="0">
                          <a:effectLst/>
                        </a:rPr>
                        <a:t> </a:t>
                      </a:r>
                      <a:r>
                        <a:rPr lang="es-PA" sz="1050" u="none" strike="noStrike" dirty="0">
                          <a:effectLst/>
                        </a:rPr>
                        <a:t>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47964"/>
              </p:ext>
            </p:extLst>
          </p:nvPr>
        </p:nvGraphicFramePr>
        <p:xfrm>
          <a:off x="1055440" y="1611644"/>
          <a:ext cx="10225134" cy="3819340"/>
        </p:xfrm>
        <a:graphic>
          <a:graphicData uri="http://schemas.openxmlformats.org/drawingml/2006/table">
            <a:tbl>
              <a:tblPr/>
              <a:tblGrid>
                <a:gridCol w="1733074"/>
                <a:gridCol w="1733074"/>
                <a:gridCol w="2404640"/>
                <a:gridCol w="2209667"/>
                <a:gridCol w="2144679"/>
              </a:tblGrid>
              <a:tr h="497010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4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Pensionados de </a:t>
                      </a:r>
                      <a:r>
                        <a:rPr lang="es-PA" sz="2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IVM - SEBD</a:t>
                      </a:r>
                      <a:endParaRPr lang="es-PA" sz="24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837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PA" sz="2000" b="1" i="0" u="none" strike="noStrike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 Mensual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4970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252,112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1,643,842,571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6,520.29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543.36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70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259,799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1,741,670,720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6,703.92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558.66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70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268,053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1,813,791,967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6,766.54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563.88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70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283,085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1,954,974,018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6,905.96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575.50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70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Arial" panose="020B0604020202020204" pitchFamily="34" charset="0"/>
                        </a:rPr>
                        <a:t>2020 (P)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293,169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2,010,805,821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6,858.86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571.57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60723"/>
              </p:ext>
            </p:extLst>
          </p:nvPr>
        </p:nvGraphicFramePr>
        <p:xfrm>
          <a:off x="469711" y="5548321"/>
          <a:ext cx="3893028" cy="667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3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27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</a:t>
                      </a:r>
                      <a:r>
                        <a:rPr lang="es-PA" sz="1050" u="none" strike="noStrike" baseline="0" dirty="0">
                          <a:effectLst/>
                        </a:rPr>
                        <a:t> Ejecutiva Nacional de Administración y Finanzas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:20</a:t>
                      </a:r>
                      <a:r>
                        <a:rPr lang="es-PA" sz="1050" u="none" strike="noStrike" baseline="0" dirty="0">
                          <a:effectLst/>
                        </a:rPr>
                        <a:t> </a:t>
                      </a:r>
                      <a:r>
                        <a:rPr lang="es-PA" sz="1050" u="none" strike="noStrike" dirty="0">
                          <a:effectLst/>
                        </a:rPr>
                        <a:t>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53025"/>
              </p:ext>
            </p:extLst>
          </p:nvPr>
        </p:nvGraphicFramePr>
        <p:xfrm>
          <a:off x="1" y="1055077"/>
          <a:ext cx="12039600" cy="494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91815" y="2778570"/>
            <a:ext cx="6796585" cy="493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PA" sz="2900" dirty="0">
              <a:latin typeface="Britannic Bold" pitchFamily="34" charset="0"/>
              <a:ea typeface="+mj-ea"/>
              <a:cs typeface="+mj-cs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-5576"/>
            <a:ext cx="8821003" cy="6269898"/>
          </a:xfrm>
          <a:prstGeom prst="rect">
            <a:avLst/>
          </a:prstGeom>
        </p:spPr>
      </p:pic>
      <p:sp>
        <p:nvSpPr>
          <p:cNvPr id="5" name="1 Rectángulo"/>
          <p:cNvSpPr/>
          <p:nvPr/>
        </p:nvSpPr>
        <p:spPr>
          <a:xfrm>
            <a:off x="4383205" y="2961722"/>
            <a:ext cx="679658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PA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Riesgos Profesionales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0" b="1534"/>
          <a:stretch/>
        </p:blipFill>
        <p:spPr>
          <a:xfrm>
            <a:off x="3" y="968797"/>
            <a:ext cx="3352798" cy="53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566760" y="833274"/>
            <a:ext cx="9216187" cy="966545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Fijación - Primas de Riesgos Profesionales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50337"/>
              </p:ext>
            </p:extLst>
          </p:nvPr>
        </p:nvGraphicFramePr>
        <p:xfrm>
          <a:off x="1048283" y="1527634"/>
          <a:ext cx="10104626" cy="464846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14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0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0012"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Clases de Riesgos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Económicas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sobre salarios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Mínimo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Máximo</a:t>
                      </a:r>
                      <a:endParaRPr lang="es-PA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494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Ordinario de vida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Actividades sin fines de lucro</a:t>
                      </a:r>
                      <a:endParaRPr lang="es-P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</a:t>
                      </a:r>
                      <a:endParaRPr lang="es-P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78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Bajo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 Profesionales, Organizaciones Religiosas, Instituciones Públicas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1.33</a:t>
                      </a:r>
                      <a:endParaRPr lang="es-P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78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Medio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Explotación Agrícola, Fábricas, Comercio al Por Mayor y Por Menor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2.10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</a:t>
                      </a:r>
                      <a:endParaRPr lang="es-P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107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Alto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Pesca, Fábrica de Cemento, Azúcar, Muebles, Industrias de Hierro y Acero, Servicios Portuarios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2.59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4.69</a:t>
                      </a:r>
                      <a:endParaRPr lang="es-PA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1073"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PA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 Máximo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Extracciones de Madera, Piedra, Minerales, Construcción, Agencias de Seguridad</a:t>
                      </a:r>
                      <a:endParaRPr lang="es-P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  <a:endParaRPr lang="es-P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96936"/>
              </p:ext>
            </p:extLst>
          </p:nvPr>
        </p:nvGraphicFramePr>
        <p:xfrm>
          <a:off x="972378" y="5728189"/>
          <a:ext cx="3895843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5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u="none" strike="noStrike" dirty="0">
                          <a:effectLst/>
                        </a:rPr>
                        <a:t>Fuente: Dirección Nacional de Informática-DENIT 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u="none" strike="noStrike" dirty="0">
                          <a:effectLst/>
                        </a:rPr>
                        <a:t>Fecha :10 de Mayo de 2021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1 Gráfico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690604"/>
              </p:ext>
            </p:extLst>
          </p:nvPr>
        </p:nvGraphicFramePr>
        <p:xfrm>
          <a:off x="-277091" y="1037493"/>
          <a:ext cx="12191135" cy="497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uadroTexto"/>
          <p:cNvSpPr txBox="1"/>
          <p:nvPr/>
        </p:nvSpPr>
        <p:spPr>
          <a:xfrm>
            <a:off x="3962611" y="954415"/>
            <a:ext cx="76389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        1. Nudos Críticos en el trámite y pago de las Prestaciones Económicas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600" dirty="0">
                <a:latin typeface="Arial" pitchFamily="34" charset="0"/>
                <a:cs typeface="Arial" pitchFamily="34" charset="0"/>
              </a:rPr>
              <a:t>        2. Riesgo de Enfermedad Común y Maternidad: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Prestación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Derechohabientes, Requisitos y Prescripción.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Estadísticas.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MX" sz="1600" dirty="0">
                <a:latin typeface="Arial" pitchFamily="34" charset="0"/>
                <a:cs typeface="Arial" pitchFamily="34" charset="0"/>
              </a:rPr>
              <a:t>3. Riesgo de Invalidez, Vejez y Muerte: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Financiamiento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de la Planilla de Pensionados del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SEBD.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Subsistemas.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Prestación,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Derechohabientes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Requisitos y Prescripción.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Estadísticas del SEBD y Subsistema Mixto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 Riesgos Profesionales: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Fijación - Primas de Riesgos Profesionales.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Actividad Económica con mayor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frecuencia de accidentes.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Prestación, Derechohabientes, Requisitos y Prescripción.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Estadística.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 CuadroTexto"/>
          <p:cNvSpPr txBox="1"/>
          <p:nvPr/>
        </p:nvSpPr>
        <p:spPr>
          <a:xfrm>
            <a:off x="5434918" y="492750"/>
            <a:ext cx="469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latin typeface="Arial" pitchFamily="34" charset="0"/>
                <a:cs typeface="Arial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8083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70660" y="915460"/>
            <a:ext cx="10861698" cy="1325562"/>
          </a:xfrm>
        </p:spPr>
        <p:txBody>
          <a:bodyPr>
            <a:normAutofit/>
          </a:bodyPr>
          <a:lstStyle/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Prestaciones Económicas de Riesgos Profesionales</a:t>
            </a:r>
            <a:endParaRPr lang="es-PA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09364"/>
              </p:ext>
            </p:extLst>
          </p:nvPr>
        </p:nvGraphicFramePr>
        <p:xfrm>
          <a:off x="670660" y="2032597"/>
          <a:ext cx="10861698" cy="37086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7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3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7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30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64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7772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Incapacidad Temporal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Todos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los trabajadores</a:t>
                      </a: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 al servicio del Estado, municipios, entidades autónomas y semiautónomas, Organizaciones públicas descentralizadas,  así como también los que estén al servicio de una persona natural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o jurídica. </a:t>
                      </a:r>
                    </a:p>
                    <a:p>
                      <a:pPr algn="just"/>
                      <a:endParaRPr lang="es-MX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Tener</a:t>
                      </a:r>
                      <a:r>
                        <a:rPr 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un accidente de trabajo o una enfermedad profesional.</a:t>
                      </a:r>
                      <a:endParaRPr lang="es-PA" sz="1600" u="non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Haber</a:t>
                      </a:r>
                      <a:r>
                        <a:rPr 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sido reportado su ingreso por el empleador a través del aviso de entrada o presentación de planilla y </a:t>
                      </a:r>
                      <a:r>
                        <a:rPr lang="es-ES" altLang="es-PA" sz="160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estar al día en los pagos de las</a:t>
                      </a:r>
                      <a:r>
                        <a:rPr lang="es-ES" alt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primas</a:t>
                      </a:r>
                      <a:r>
                        <a:rPr lang="es-ES" altLang="es-PA" sz="160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con la</a:t>
                      </a:r>
                      <a:r>
                        <a:rPr lang="es-ES" alt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altLang="es-PA" sz="160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Caja de Seguro Social, al momento del imprevisto laboral,</a:t>
                      </a:r>
                      <a:r>
                        <a:rPr lang="es-ES" alt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accidente de trabajo o una enfermedad profesional.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Certificado de incapacidad.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s-PA" sz="160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Reporte de accidente de trabajo y/o enfermedad.</a:t>
                      </a:r>
                      <a:endParaRPr lang="es-PA" sz="1600" b="0" u="none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A" sz="1600" b="0" dirty="0">
                          <a:latin typeface="Arial" pitchFamily="34" charset="0"/>
                          <a:cs typeface="Arial" pitchFamily="34" charset="0"/>
                        </a:rPr>
                        <a:t>Prescribe en </a:t>
                      </a:r>
                      <a:r>
                        <a:rPr lang="es-PA" sz="1600" b="1" dirty="0">
                          <a:latin typeface="Arial" pitchFamily="34" charset="0"/>
                          <a:cs typeface="Arial" pitchFamily="34" charset="0"/>
                        </a:rPr>
                        <a:t>un año </a:t>
                      </a:r>
                      <a:r>
                        <a:rPr lang="es-PA" sz="1600" b="0" dirty="0">
                          <a:latin typeface="Arial" pitchFamily="34" charset="0"/>
                          <a:cs typeface="Arial" pitchFamily="34" charset="0"/>
                        </a:rPr>
                        <a:t>contado a</a:t>
                      </a:r>
                      <a:r>
                        <a:rPr lang="es-PA" sz="1600" b="0" baseline="0" dirty="0">
                          <a:latin typeface="Arial" pitchFamily="34" charset="0"/>
                          <a:cs typeface="Arial" pitchFamily="34" charset="0"/>
                        </a:rPr>
                        <a:t> partir de la fecha de su exigibilidad.</a:t>
                      </a:r>
                      <a:endParaRPr lang="es-PA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69574"/>
              </p:ext>
            </p:extLst>
          </p:nvPr>
        </p:nvGraphicFramePr>
        <p:xfrm>
          <a:off x="1075843" y="1927899"/>
          <a:ext cx="10561447" cy="35059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33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21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6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8207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Invalidez Permanente Parcial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Todos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los trabajadores</a:t>
                      </a: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 al servicio del Estado, municipios, entidades autónomas y semiautónomas, Organizaciones públicas descentralizadas,  así como también los que estén al servicio de una persona natural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o jurídica. </a:t>
                      </a:r>
                    </a:p>
                    <a:p>
                      <a:pPr algn="just"/>
                      <a:endParaRPr lang="es-MX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Haber sido declarado el estado invalidante, cuyo porcentaje debe ser de 36% a 99%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467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Invalidez Permanente Absoluta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es-MX" sz="16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Haber sido declarado el estado invalidante, cuyo porcentaje debe ser el 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800" b="0" u="none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70660" y="5500048"/>
            <a:ext cx="509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*No aplican prescripciones</a:t>
            </a: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670660" y="747884"/>
            <a:ext cx="1086169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Prestaciones Económicas de Riesgos Profesionales</a:t>
            </a:r>
            <a:endParaRPr lang="es-P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49700"/>
              </p:ext>
            </p:extLst>
          </p:nvPr>
        </p:nvGraphicFramePr>
        <p:xfrm>
          <a:off x="670660" y="1797347"/>
          <a:ext cx="10972801" cy="41987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68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6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Prestación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Derechohabientes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2422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Indemnización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Todos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los trabajadores</a:t>
                      </a: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 al servicio del Estado, municipios, entidades autónomas y semiautónomas, Organizaciones públicas descentralizadas,  así como también los que estén al servicio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a </a:t>
                      </a:r>
                      <a:r>
                        <a:rPr lang="es-MX" sz="1600" dirty="0">
                          <a:latin typeface="Arial" pitchFamily="34" charset="0"/>
                          <a:cs typeface="Arial" pitchFamily="34" charset="0"/>
                        </a:rPr>
                        <a:t>una persona natural</a:t>
                      </a:r>
                      <a:r>
                        <a:rPr lang="es-MX" sz="1600" baseline="0" dirty="0">
                          <a:latin typeface="Arial" pitchFamily="34" charset="0"/>
                          <a:cs typeface="Arial" pitchFamily="34" charset="0"/>
                        </a:rPr>
                        <a:t> o jurídica.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Haber sido declarado el estado invalidante, cuyo porcentaje de 1% a 35%. Art. 29 del Decreto de Gabinete 68 de 1970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Aplica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2467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Pensión por Sobreviviente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Por el accidente de trabajo o la enfermedad profesional. Art.32 del Decreto de Gabinete 68 de 1970, Literales del A al F.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Dos años, Art. 45 del Decreto Gabinete 68 de 1970.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8549">
                <a:tc>
                  <a:txBody>
                    <a:bodyPr/>
                    <a:lstStyle/>
                    <a:p>
                      <a:pPr algn="l"/>
                      <a:r>
                        <a:rPr lang="es-MX" sz="1600" b="1" baseline="0" dirty="0">
                          <a:latin typeface="Arial" pitchFamily="34" charset="0"/>
                          <a:cs typeface="Arial" pitchFamily="34" charset="0"/>
                        </a:rPr>
                        <a:t>Auxilio de Funeral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Art. 37, Decreto de Gabinete 68 de 1970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 año, Art. 45 del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Decreto Gabinete 68 de 1970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2 Título"/>
          <p:cNvSpPr txBox="1">
            <a:spLocks/>
          </p:cNvSpPr>
          <p:nvPr/>
        </p:nvSpPr>
        <p:spPr>
          <a:xfrm>
            <a:off x="670660" y="720588"/>
            <a:ext cx="1086169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Prestaciones Económicas de Riesgos Profesionales</a:t>
            </a:r>
            <a:endParaRPr lang="es-PA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00640"/>
              </p:ext>
            </p:extLst>
          </p:nvPr>
        </p:nvGraphicFramePr>
        <p:xfrm>
          <a:off x="353082" y="5597702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493199"/>
              </p:ext>
            </p:extLst>
          </p:nvPr>
        </p:nvGraphicFramePr>
        <p:xfrm>
          <a:off x="117555" y="1009650"/>
          <a:ext cx="11715292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1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620501"/>
              </p:ext>
            </p:extLst>
          </p:nvPr>
        </p:nvGraphicFramePr>
        <p:xfrm>
          <a:off x="1055440" y="5410943"/>
          <a:ext cx="31969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Dirección Ejecutiva 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832833"/>
              </p:ext>
            </p:extLst>
          </p:nvPr>
        </p:nvGraphicFramePr>
        <p:xfrm>
          <a:off x="1055440" y="1484784"/>
          <a:ext cx="10225135" cy="3925693"/>
        </p:xfrm>
        <a:graphic>
          <a:graphicData uri="http://schemas.openxmlformats.org/drawingml/2006/table">
            <a:tbl>
              <a:tblPr/>
              <a:tblGrid>
                <a:gridCol w="2516957"/>
                <a:gridCol w="2516957"/>
                <a:gridCol w="2674264"/>
                <a:gridCol w="2516957"/>
              </a:tblGrid>
              <a:tr h="488146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4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Subsidios por Incapacidad Temporal</a:t>
                      </a:r>
                      <a:endParaRPr lang="es-PA" sz="24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663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PA" sz="2000" b="1" i="0" u="none" strike="noStrike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55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9,283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9,624,809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1,036.82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5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10,565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9,787,216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926.38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5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10,530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10,500,816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997.23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5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9,674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10,439,456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1,079.13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554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(P)</a:t>
                      </a:r>
                      <a:endParaRPr lang="es-PA" sz="20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6,233</a:t>
                      </a:r>
                      <a:endParaRPr lang="es-PA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9,019,695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1,447.09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8380"/>
              </p:ext>
            </p:extLst>
          </p:nvPr>
        </p:nvGraphicFramePr>
        <p:xfrm>
          <a:off x="337346" y="5431863"/>
          <a:ext cx="3679070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</a:t>
                      </a:r>
                      <a:endParaRPr lang="es-PA" sz="105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s-PA" sz="1050" u="none" strike="noStrike" dirty="0" smtClean="0">
                          <a:effectLst/>
                        </a:rPr>
                        <a:t>Dirección  </a:t>
                      </a:r>
                      <a:r>
                        <a:rPr lang="es-PA" sz="1050" u="none" strike="noStrike" dirty="0">
                          <a:effectLst/>
                        </a:rPr>
                        <a:t>Ejecutiva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697778"/>
              </p:ext>
            </p:extLst>
          </p:nvPr>
        </p:nvGraphicFramePr>
        <p:xfrm>
          <a:off x="149469" y="1037492"/>
          <a:ext cx="11903986" cy="462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22122"/>
              </p:ext>
            </p:extLst>
          </p:nvPr>
        </p:nvGraphicFramePr>
        <p:xfrm>
          <a:off x="1055441" y="5334881"/>
          <a:ext cx="3655104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5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Fuente: Dirección Nacional de Informática-DENIT / </a:t>
                      </a:r>
                      <a:endParaRPr lang="es-PA" sz="105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s-PA" sz="1050" u="none" strike="noStrike" dirty="0" smtClean="0">
                          <a:effectLst/>
                        </a:rPr>
                        <a:t>Dirección  </a:t>
                      </a:r>
                      <a:r>
                        <a:rPr lang="es-PA" sz="1050" u="none" strike="noStrike" dirty="0">
                          <a:effectLst/>
                        </a:rPr>
                        <a:t>Ejecutiva Nacional de Prestaciones Económicas 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Fecha :10 de Mayo de 2021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A" sz="1050" u="none" strike="noStrike" dirty="0">
                          <a:effectLst/>
                        </a:rPr>
                        <a:t>(P) Dato preliminar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13486"/>
              </p:ext>
            </p:extLst>
          </p:nvPr>
        </p:nvGraphicFramePr>
        <p:xfrm>
          <a:off x="1055441" y="1412775"/>
          <a:ext cx="10225134" cy="3922105"/>
        </p:xfrm>
        <a:graphic>
          <a:graphicData uri="http://schemas.openxmlformats.org/drawingml/2006/table">
            <a:tbl>
              <a:tblPr/>
              <a:tblGrid>
                <a:gridCol w="1733074"/>
                <a:gridCol w="1733074"/>
                <a:gridCol w="2404640"/>
                <a:gridCol w="2209667"/>
                <a:gridCol w="2144679"/>
              </a:tblGrid>
              <a:tr h="49617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Pensionados por Riesgos Profesionales 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945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Cantidad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Monto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i="0" u="none" strike="noStrike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Promedio Mensual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</a:tr>
              <a:tr h="49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6,860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14,020,714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2,043.84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170.32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6,957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14,399,811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2,069.83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172.49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7,112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15,347,265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2,157.94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179.83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7,272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15,252,342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2,097.41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174.78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  <a:tr h="496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2020 (P)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7,230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s-PA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15,274,291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2,112.63</a:t>
                      </a:r>
                      <a:endParaRPr lang="es-PA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s-PA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176.05</a:t>
                      </a:r>
                    </a:p>
                  </a:txBody>
                  <a:tcPr marL="0" marR="0" marT="0" marB="0" anchor="b">
                    <a:lnL w="12700" cmpd="sng">
                      <a:solidFill>
                        <a:srgbClr val="4472C4"/>
                      </a:solidFill>
                    </a:lnL>
                    <a:lnR w="12700" cmpd="sng">
                      <a:solidFill>
                        <a:srgbClr val="4472C4"/>
                      </a:solidFill>
                    </a:lnR>
                    <a:lnT w="12700" cmpd="sng">
                      <a:solidFill>
                        <a:srgbClr val="4472C4"/>
                      </a:solidFill>
                    </a:lnT>
                    <a:lnB w="12700" cmpd="sng">
                      <a:solidFill>
                        <a:srgbClr val="4472C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7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520373" y="5647681"/>
            <a:ext cx="3748142" cy="57708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Dirección Ejecutiva Nacional de Prestaciones Económicas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 :10 de Mayo de 2021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(P) Dato preliminar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35671"/>
              </p:ext>
            </p:extLst>
          </p:nvPr>
        </p:nvGraphicFramePr>
        <p:xfrm>
          <a:off x="307731" y="1186962"/>
          <a:ext cx="11394831" cy="460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17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70164" y="5575230"/>
            <a:ext cx="2920992" cy="57708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Dirección Nacional de Informática-DENIT  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Fecha :10 de Mayo de 2021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es-PA" sz="105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(P) Dato preliminar</a:t>
            </a:r>
            <a:endParaRPr lang="es-PA" sz="105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210533543"/>
              </p:ext>
            </p:extLst>
          </p:nvPr>
        </p:nvGraphicFramePr>
        <p:xfrm>
          <a:off x="-1" y="1045029"/>
          <a:ext cx="12192001" cy="481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46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670660" y="1023751"/>
            <a:ext cx="10861698" cy="1026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s-PA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Planillas Especiales Financiadas por el Estado</a:t>
            </a:r>
          </a:p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año 2020</a:t>
            </a:r>
            <a:endParaRPr lang="es-PA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40621670"/>
              </p:ext>
            </p:extLst>
          </p:nvPr>
        </p:nvGraphicFramePr>
        <p:xfrm>
          <a:off x="1615343" y="2049768"/>
          <a:ext cx="8972331" cy="297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04984" y="5580991"/>
            <a:ext cx="514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b="1" dirty="0"/>
              <a:t>Fuente: Dirección Ejecutiva Nacional de Prestaciones Económicas</a:t>
            </a:r>
          </a:p>
          <a:p>
            <a:r>
              <a:rPr lang="es-PA" sz="1400" b="1" dirty="0"/>
              <a:t>Fecha: 10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811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CuadroTexto"/>
          <p:cNvSpPr txBox="1"/>
          <p:nvPr/>
        </p:nvSpPr>
        <p:spPr>
          <a:xfrm>
            <a:off x="5434918" y="723582"/>
            <a:ext cx="469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latin typeface="Arial" pitchFamily="34" charset="0"/>
                <a:cs typeface="Arial" pitchFamily="34" charset="0"/>
              </a:rPr>
              <a:t>Índice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18434" y="1437775"/>
            <a:ext cx="6927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+mj-lt"/>
              <a:buAutoNum type="arabicPeriod" startAt="5"/>
            </a:pPr>
            <a:endParaRPr lang="es-PA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PA" sz="1600" dirty="0" smtClean="0">
                <a:latin typeface="Arial" pitchFamily="34" charset="0"/>
                <a:cs typeface="Arial" pitchFamily="34" charset="0"/>
              </a:rPr>
              <a:t>Comparación </a:t>
            </a:r>
            <a:r>
              <a:rPr lang="es-PA" sz="1600" dirty="0">
                <a:latin typeface="Arial" pitchFamily="34" charset="0"/>
                <a:cs typeface="Arial" pitchFamily="34" charset="0"/>
              </a:rPr>
              <a:t>del Tiempo de </a:t>
            </a:r>
            <a:r>
              <a:rPr lang="es-PA" sz="1600" dirty="0" smtClean="0">
                <a:latin typeface="Arial" pitchFamily="34" charset="0"/>
                <a:cs typeface="Arial" pitchFamily="34" charset="0"/>
              </a:rPr>
              <a:t>Trámite.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>Asegurados Cotizantes Activos y Dependientes.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Planillas Especiales pagadas por 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Estado.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PA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Casos en Investigación por posibles Pensiones Fraudulentas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600" dirty="0">
                <a:latin typeface="Arial" pitchFamily="34" charset="0"/>
                <a:cs typeface="Arial" pitchFamily="34" charset="0"/>
              </a:rPr>
              <a:t>Acciones de Mejoras.</a:t>
            </a:r>
          </a:p>
        </p:txBody>
      </p:sp>
    </p:spTree>
    <p:extLst>
      <p:ext uri="{BB962C8B-B14F-4D97-AF65-F5344CB8AC3E}">
        <p14:creationId xmlns:p14="http://schemas.microsoft.com/office/powerpoint/2010/main" val="42427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665150" y="818485"/>
            <a:ext cx="1086169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s-PA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s-PA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Casos en Investigación por posibles Pensiones Fraudulentas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6124"/>
              </p:ext>
            </p:extLst>
          </p:nvPr>
        </p:nvGraphicFramePr>
        <p:xfrm>
          <a:off x="1804301" y="2020031"/>
          <a:ext cx="8583397" cy="3115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0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91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6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45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5496">
                <a:tc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Denunciados (Autoridades Competentes)</a:t>
                      </a:r>
                      <a:r>
                        <a:rPr lang="es-PA" sz="18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PA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Anulados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4006">
                <a:tc>
                  <a:txBody>
                    <a:bodyPr/>
                    <a:lstStyle/>
                    <a:p>
                      <a:pPr algn="l"/>
                      <a:r>
                        <a:rPr lang="es-MX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b="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6117">
                <a:tc>
                  <a:txBody>
                    <a:bodyPr/>
                    <a:lstStyle/>
                    <a:p>
                      <a:pPr algn="l"/>
                      <a:r>
                        <a:rPr lang="es-MX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trámite de Pensión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b="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s-PA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aplica</a:t>
                      </a:r>
                      <a:endParaRPr lang="es-PA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567">
                <a:tc>
                  <a:txBody>
                    <a:bodyPr/>
                    <a:lstStyle/>
                    <a:p>
                      <a:pPr algn="l"/>
                      <a:r>
                        <a:rPr lang="es-MX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b="1" u="non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804301" y="5528151"/>
            <a:ext cx="514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b="1" dirty="0"/>
              <a:t>Fuente: Departamento de Cuentas Individuales /</a:t>
            </a:r>
          </a:p>
          <a:p>
            <a:r>
              <a:rPr lang="es-PA" sz="1200" b="1" dirty="0"/>
              <a:t>Dirección Ejecutiva Nacional de Prestaciones Económicas</a:t>
            </a:r>
          </a:p>
          <a:p>
            <a:r>
              <a:rPr lang="es-PA" sz="1200" b="1" dirty="0"/>
              <a:t>Fecha: 18 de mayo de 2021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04301" y="5245176"/>
            <a:ext cx="4516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Observación: 8 casos pendientes de denuncia </a:t>
            </a:r>
          </a:p>
        </p:txBody>
      </p:sp>
    </p:spTree>
    <p:extLst>
      <p:ext uri="{BB962C8B-B14F-4D97-AF65-F5344CB8AC3E}">
        <p14:creationId xmlns:p14="http://schemas.microsoft.com/office/powerpoint/2010/main" val="811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32869215"/>
              </p:ext>
            </p:extLst>
          </p:nvPr>
        </p:nvGraphicFramePr>
        <p:xfrm>
          <a:off x="3901629" y="682112"/>
          <a:ext cx="8024760" cy="548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01629" y="154802"/>
            <a:ext cx="739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atin typeface="Arial" pitchFamily="34" charset="0"/>
                <a:cs typeface="Arial" pitchFamily="34" charset="0"/>
              </a:rPr>
              <a:t>9.  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Acciones de Mejoras</a:t>
            </a:r>
            <a:r>
              <a:rPr lang="es-PA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88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8550" y="2700333"/>
            <a:ext cx="491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9600" b="1" dirty="0" smtClean="0">
                <a:solidFill>
                  <a:srgbClr val="1463C1"/>
                </a:solidFill>
              </a:rPr>
              <a:t>GRACIAS</a:t>
            </a:r>
            <a:endParaRPr lang="es-PA" sz="9600" b="1" dirty="0">
              <a:solidFill>
                <a:srgbClr val="14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402617" y="441156"/>
            <a:ext cx="6662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Ejecución Presupuestaria de 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las</a:t>
            </a:r>
          </a:p>
          <a:p>
            <a:pPr algn="ctr"/>
            <a:r>
              <a:rPr lang="es-P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Prestaciones Económicas 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2020 </a:t>
            </a:r>
          </a:p>
          <a:p>
            <a:pPr algn="ctr"/>
            <a:r>
              <a:rPr lang="es-PA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PA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s-PA" sz="2400" dirty="0" smtClean="0">
                <a:latin typeface="Arial" pitchFamily="34" charset="0"/>
                <a:cs typeface="Arial" pitchFamily="34" charset="0"/>
              </a:rPr>
              <a:t>alboas </a:t>
            </a:r>
            <a:endParaRPr lang="es-P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02617" y="2212258"/>
            <a:ext cx="463467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Presupuesto asignado fue de</a:t>
            </a:r>
          </a:p>
          <a:p>
            <a:pPr algn="ctr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2,209 millones para el año 2020.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Lo que representa un 39% del presupuesto anual ajustado de la Caja de Seguro Social de</a:t>
            </a:r>
            <a:r>
              <a:rPr lang="es-P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5,664 </a:t>
            </a: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s-P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P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01534499"/>
              </p:ext>
            </p:extLst>
          </p:nvPr>
        </p:nvGraphicFramePr>
        <p:xfrm>
          <a:off x="8959169" y="2398401"/>
          <a:ext cx="2609376" cy="2270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Abrir llave"/>
          <p:cNvSpPr/>
          <p:nvPr/>
        </p:nvSpPr>
        <p:spPr>
          <a:xfrm>
            <a:off x="9448800" y="2425390"/>
            <a:ext cx="211394" cy="23414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577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3670663" y="365126"/>
            <a:ext cx="8229599" cy="1325563"/>
          </a:xfrm>
        </p:spPr>
        <p:txBody>
          <a:bodyPr>
            <a:normAutofit/>
          </a:bodyPr>
          <a:lstStyle/>
          <a:p>
            <a:pPr algn="ctr"/>
            <a:r>
              <a:rPr lang="es-PA" sz="2400" dirty="0" smtClean="0">
                <a:latin typeface="Arial" pitchFamily="34" charset="0"/>
                <a:cs typeface="Arial" pitchFamily="34" charset="0"/>
              </a:rPr>
              <a:t>Cartera de Beneficios de Prestaciones Económicas</a:t>
            </a:r>
            <a:endParaRPr lang="es-PA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433029"/>
              </p:ext>
            </p:extLst>
          </p:nvPr>
        </p:nvGraphicFramePr>
        <p:xfrm>
          <a:off x="3670663" y="1690689"/>
          <a:ext cx="8229600" cy="412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16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06314" y="1052056"/>
            <a:ext cx="1167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1.  Nudos Críticos para el trámite de las Prestaciones Económicas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090C02E2-85CD-4D3C-83FB-D1F47358301F}"/>
              </a:ext>
            </a:extLst>
          </p:cNvPr>
          <p:cNvCxnSpPr/>
          <p:nvPr/>
        </p:nvCxnSpPr>
        <p:spPr>
          <a:xfrm flipV="1">
            <a:off x="6220178" y="2585156"/>
            <a:ext cx="90311" cy="16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698239"/>
              </p:ext>
            </p:extLst>
          </p:nvPr>
        </p:nvGraphicFramePr>
        <p:xfrm>
          <a:off x="401782" y="1513721"/>
          <a:ext cx="11291455" cy="46721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1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25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12216"/>
              </a:tblGrid>
              <a:tr h="59971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Enfermedad y Maternidad,</a:t>
                      </a:r>
                      <a:r>
                        <a:rPr lang="es-PA" sz="20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IVM y Riesgos Profesionales </a:t>
                      </a:r>
                      <a:endParaRPr lang="es-PA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5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s-PA" sz="15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PA" sz="15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Sistemas Tecnológicos</a:t>
                      </a: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5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Ineficientes</a:t>
                      </a: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Falta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Integración de Mainframe y SIPE</a:t>
                      </a: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Falta de desarrollo del módulo de Prestaciones Económicas en el Sistema SIPE </a:t>
                      </a:r>
                      <a:endParaRPr lang="es-PA" sz="15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Limitación en la capacidad y soporte técnico del Sistema Mainframe.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Procesos parcialmente automatizados y no unificados.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Reportes de las planillas sin detalle de los conceptos que corresponde a salarios (SIPE).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Reporte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planillas de Instituciones Estatales </a:t>
                      </a: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fuera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del Sistema SIPE.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Ausencia de herramienta tecnológica para la obtención del cálculo del Componente de Ahorro del Subsistema Mixto</a:t>
                      </a: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Ausencia de medios tecnológicos para la custodia y disponibilidad de </a:t>
                      </a:r>
                      <a:r>
                        <a:rPr lang="es-PA" sz="1500" b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expedientes. </a:t>
                      </a: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PA" sz="15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Consecuencias: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PA" sz="15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PA" sz="15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Trámites</a:t>
                      </a: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manuales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PA" sz="15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PA" sz="15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Falta de</a:t>
                      </a:r>
                      <a:r>
                        <a:rPr lang="es-PA" sz="15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integración de los procesos de los distintos departamentos de la DENPE.</a:t>
                      </a:r>
                      <a:endParaRPr lang="es-PA" sz="15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PA" sz="15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Incremento en el tiempo de trámite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PA" sz="1500" b="0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Expedientes en riesgo de deterioro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PA" sz="1500" b="0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PA" sz="1500" b="1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PA" sz="15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213" marR="3921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643153" y="1196146"/>
            <a:ext cx="664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8" name="2 Diagrama"/>
          <p:cNvGraphicFramePr/>
          <p:nvPr>
            <p:extLst/>
          </p:nvPr>
        </p:nvGraphicFramePr>
        <p:xfrm>
          <a:off x="2135560" y="1844824"/>
          <a:ext cx="7560840" cy="3425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4 Título"/>
          <p:cNvSpPr txBox="1">
            <a:spLocks/>
          </p:cNvSpPr>
          <p:nvPr/>
        </p:nvSpPr>
        <p:spPr>
          <a:xfrm>
            <a:off x="479376" y="997495"/>
            <a:ext cx="11377264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Expedientes existentes en los Archivos de Prestaciones Económicas</a:t>
            </a:r>
            <a:endParaRPr lang="es-PA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6 Flecha derecha"/>
          <p:cNvSpPr/>
          <p:nvPr/>
        </p:nvSpPr>
        <p:spPr>
          <a:xfrm>
            <a:off x="3561094" y="5305832"/>
            <a:ext cx="5213828" cy="953375"/>
          </a:xfrm>
          <a:prstGeom prst="rightArrow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PA" kern="0" dirty="0" smtClean="0">
              <a:solidFill>
                <a:prstClr val="white"/>
              </a:solidFill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3986845" y="5551688"/>
            <a:ext cx="401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…hacia la digitalización</a:t>
            </a:r>
            <a:endParaRPr lang="es-PA" sz="2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87688" y="259783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MX" sz="2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888,760</a:t>
            </a:r>
            <a:endParaRPr lang="es-PA" sz="2400" b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81765" y="259783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MX" sz="24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125,586</a:t>
            </a:r>
            <a:endParaRPr lang="es-PA" sz="2400" b="1" kern="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A7183C8-6EA7-42D2-A251-BD13F45673C8}"/>
              </a:ext>
            </a:extLst>
          </p:cNvPr>
          <p:cNvSpPr/>
          <p:nvPr/>
        </p:nvSpPr>
        <p:spPr>
          <a:xfrm>
            <a:off x="9975167" y="2744020"/>
            <a:ext cx="1683044" cy="111721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PA" kern="0" dirty="0" smtClean="0">
              <a:solidFill>
                <a:prstClr val="black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C36BCB24-8BDF-4AB6-8B6B-D19A49D90CA8}"/>
              </a:ext>
            </a:extLst>
          </p:cNvPr>
          <p:cNvSpPr txBox="1"/>
          <p:nvPr/>
        </p:nvSpPr>
        <p:spPr>
          <a:xfrm>
            <a:off x="10047175" y="2828667"/>
            <a:ext cx="161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</a:p>
          <a:p>
            <a:pPr algn="ctr"/>
            <a:r>
              <a:rPr lang="es-P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1,014,346</a:t>
            </a:r>
          </a:p>
        </p:txBody>
      </p:sp>
      <p:sp>
        <p:nvSpPr>
          <p:cNvPr id="16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69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5859" y="1136659"/>
            <a:ext cx="11679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>
                <a:latin typeface="Arial" pitchFamily="34" charset="0"/>
                <a:cs typeface="Arial" pitchFamily="34" charset="0"/>
              </a:rPr>
              <a:t>Nudos Críticos para el trámite de las Prestaciones Económicas  </a:t>
            </a:r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5717"/>
              </p:ext>
            </p:extLst>
          </p:nvPr>
        </p:nvGraphicFramePr>
        <p:xfrm>
          <a:off x="482841" y="1765877"/>
          <a:ext cx="11210396" cy="444097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3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1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0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45225"/>
              </a:tblGrid>
              <a:tr h="66907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</a:rPr>
                        <a:t>Enfermedad y Maternidad,</a:t>
                      </a:r>
                      <a:r>
                        <a:rPr lang="es-PA" sz="2000" baseline="0" dirty="0">
                          <a:effectLst/>
                        </a:rPr>
                        <a:t> IVM y Riesgos Profesionales </a:t>
                      </a:r>
                      <a:endParaRPr lang="es-P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13" marR="39213" marT="0" marB="0" anchor="ctr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A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13" marR="3921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5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effectLst/>
                        </a:rPr>
                        <a:t>2</a:t>
                      </a:r>
                      <a:endParaRPr lang="es-PA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Inadecuadas Instalaciones en las Agencias para atención al asegurado</a:t>
                      </a:r>
                      <a:endParaRPr lang="es-PA" sz="1500" b="0" baseline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Espacio compartido con</a:t>
                      </a:r>
                      <a:r>
                        <a:rPr lang="es-PA" sz="15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la Dirección Nacional de Ingresos ( medio tiempo ) e in</a:t>
                      </a: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adecuados principalmente en el</a:t>
                      </a:r>
                      <a:r>
                        <a:rPr lang="es-PA" sz="15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interior del país.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Dificultades de acceso a estacionamientos.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Aglomeración de usuarios en las agencias.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PA" sz="15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PA" sz="15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Consecuencias: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PA" sz="15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Impacto </a:t>
                      </a:r>
                      <a:r>
                        <a:rPr lang="es-PA" sz="15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en atención a los asegurados, beneficiarios  y empleadores.</a:t>
                      </a:r>
                      <a:endParaRPr lang="es-PA" sz="15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PA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5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600" b="1" dirty="0">
                          <a:effectLst/>
                        </a:rPr>
                        <a:t>3</a:t>
                      </a:r>
                      <a:endParaRPr lang="es-PA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Obtención oportuna y veraz  de información de fuentes internas y externas</a:t>
                      </a:r>
                      <a:endParaRPr lang="es-PA" sz="15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Demora</a:t>
                      </a:r>
                      <a:r>
                        <a:rPr lang="es-PA" sz="15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en </a:t>
                      </a:r>
                      <a:r>
                        <a:rPr lang="es-PA" sz="15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obtener r</a:t>
                      </a:r>
                      <a:r>
                        <a:rPr lang="es-PA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esultados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las investigaciones patronales, Apremio y Cobro, DENSYPS</a:t>
                      </a:r>
                      <a:r>
                        <a:rPr lang="es-PA" sz="15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Coordinación de Jueces y</a:t>
                      </a:r>
                      <a:r>
                        <a:rPr lang="es-PA" sz="15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PA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para la obtención de la información con otras instituciones y empresas privadas.</a:t>
                      </a:r>
                      <a:endParaRPr lang="es-PA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500" b="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Impacto en </a:t>
                      </a:r>
                      <a:r>
                        <a:rPr lang="es-PA" sz="15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atención a los asegurados</a:t>
                      </a:r>
                      <a:endParaRPr lang="es-PA" sz="1500" b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PA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9213" marR="3921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3 CuadroTexto"/>
          <p:cNvSpPr txBox="1"/>
          <p:nvPr/>
        </p:nvSpPr>
        <p:spPr>
          <a:xfrm>
            <a:off x="10825536" y="451861"/>
            <a:ext cx="88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P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2923</Words>
  <Application>Microsoft Office PowerPoint</Application>
  <PresentationFormat>Panorámica</PresentationFormat>
  <Paragraphs>649</Paragraphs>
  <Slides>42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51" baseType="lpstr">
      <vt:lpstr>Arial</vt:lpstr>
      <vt:lpstr>Britannic Bold</vt:lpstr>
      <vt:lpstr>Calibri</vt:lpstr>
      <vt:lpstr>Calibri Light</vt:lpstr>
      <vt:lpstr>Wingdings</vt:lpstr>
      <vt:lpstr>Office Theme</vt:lpstr>
      <vt:lpstr>1_Office Theme</vt:lpstr>
      <vt:lpstr>3_Office Theme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Cartera de Beneficios de Prestaciones Económicas</vt:lpstr>
      <vt:lpstr>Presentación de PowerPoint</vt:lpstr>
      <vt:lpstr>Presentación de PowerPoint</vt:lpstr>
      <vt:lpstr>Presentación de PowerPoint</vt:lpstr>
      <vt:lpstr>Presentación de PowerPoint</vt:lpstr>
      <vt:lpstr>Riesgo de Enfermedad y Maternidad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Riesgo de Invalidez, Vejez y Muerte – Subsistemas Año 2020</vt:lpstr>
      <vt:lpstr>Prestaciones Económicas del Riesgo de Invalidez, Vejez y Muerte </vt:lpstr>
      <vt:lpstr>Prestaciones Económicas del Riesgo de Invalidez, Vejez y Muerte </vt:lpstr>
      <vt:lpstr>Prestaciones Económicas del Riesgo de Invalidez, Vejez y Muerte </vt:lpstr>
      <vt:lpstr>Prestaciones Económicas del Riesgo de Invalidez, Vejez y Muerte </vt:lpstr>
      <vt:lpstr>Requisitos para una Pensión o Indemnización por Invalidez</vt:lpstr>
      <vt:lpstr>Presentación de PowerPoint</vt:lpstr>
      <vt:lpstr>Presentación de PowerPoint</vt:lpstr>
      <vt:lpstr>Presentación de PowerPoint</vt:lpstr>
      <vt:lpstr>Presentación de PowerPoint</vt:lpstr>
      <vt:lpstr>Fijación - Primas de Riesgos Profesionales</vt:lpstr>
      <vt:lpstr>Presentación de PowerPoint</vt:lpstr>
      <vt:lpstr>Prestaciones Económicas de Riesgos Profesionales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Sánchez Samaniego, Leilani Tayra</cp:lastModifiedBy>
  <cp:revision>412</cp:revision>
  <cp:lastPrinted>2021-05-21T18:55:46Z</cp:lastPrinted>
  <dcterms:created xsi:type="dcterms:W3CDTF">2021-04-26T12:39:44Z</dcterms:created>
  <dcterms:modified xsi:type="dcterms:W3CDTF">2021-05-24T03:00:38Z</dcterms:modified>
</cp:coreProperties>
</file>