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9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96" r:id="rId2"/>
    <p:sldMasterId id="2147483708" r:id="rId3"/>
    <p:sldMasterId id="2147483732" r:id="rId4"/>
    <p:sldMasterId id="2147483744" r:id="rId5"/>
    <p:sldMasterId id="2147483756" r:id="rId6"/>
    <p:sldMasterId id="2147483768" r:id="rId7"/>
    <p:sldMasterId id="2147483780" r:id="rId8"/>
    <p:sldMasterId id="2147483792" r:id="rId9"/>
    <p:sldMasterId id="2147483804" r:id="rId10"/>
    <p:sldMasterId id="2147483816" r:id="rId11"/>
    <p:sldMasterId id="2147483828" r:id="rId12"/>
    <p:sldMasterId id="2147483840" r:id="rId13"/>
    <p:sldMasterId id="2147483852" r:id="rId14"/>
  </p:sldMasterIdLst>
  <p:notesMasterIdLst>
    <p:notesMasterId r:id="rId76"/>
  </p:notesMasterIdLst>
  <p:sldIdLst>
    <p:sldId id="256" r:id="rId15"/>
    <p:sldId id="260" r:id="rId16"/>
    <p:sldId id="426" r:id="rId17"/>
    <p:sldId id="308" r:id="rId18"/>
    <p:sldId id="269" r:id="rId19"/>
    <p:sldId id="314" r:id="rId20"/>
    <p:sldId id="421" r:id="rId21"/>
    <p:sldId id="423" r:id="rId22"/>
    <p:sldId id="410" r:id="rId23"/>
    <p:sldId id="418" r:id="rId24"/>
    <p:sldId id="428" r:id="rId25"/>
    <p:sldId id="429" r:id="rId26"/>
    <p:sldId id="425" r:id="rId27"/>
    <p:sldId id="263" r:id="rId28"/>
    <p:sldId id="427" r:id="rId29"/>
    <p:sldId id="316" r:id="rId30"/>
    <p:sldId id="278" r:id="rId31"/>
    <p:sldId id="431" r:id="rId32"/>
    <p:sldId id="430" r:id="rId33"/>
    <p:sldId id="277" r:id="rId34"/>
    <p:sldId id="264" r:id="rId35"/>
    <p:sldId id="433" r:id="rId36"/>
    <p:sldId id="432" r:id="rId37"/>
    <p:sldId id="412" r:id="rId38"/>
    <p:sldId id="435" r:id="rId39"/>
    <p:sldId id="453" r:id="rId40"/>
    <p:sldId id="259" r:id="rId41"/>
    <p:sldId id="451" r:id="rId42"/>
    <p:sldId id="452" r:id="rId43"/>
    <p:sldId id="424" r:id="rId44"/>
    <p:sldId id="455" r:id="rId45"/>
    <p:sldId id="454" r:id="rId46"/>
    <p:sldId id="456" r:id="rId47"/>
    <p:sldId id="457" r:id="rId48"/>
    <p:sldId id="459" r:id="rId49"/>
    <p:sldId id="461" r:id="rId50"/>
    <p:sldId id="434" r:id="rId51"/>
    <p:sldId id="261" r:id="rId52"/>
    <p:sldId id="262" r:id="rId53"/>
    <p:sldId id="462" r:id="rId54"/>
    <p:sldId id="458" r:id="rId55"/>
    <p:sldId id="463" r:id="rId56"/>
    <p:sldId id="436" r:id="rId57"/>
    <p:sldId id="437" r:id="rId58"/>
    <p:sldId id="438" r:id="rId59"/>
    <p:sldId id="439" r:id="rId60"/>
    <p:sldId id="440" r:id="rId61"/>
    <p:sldId id="441" r:id="rId62"/>
    <p:sldId id="442" r:id="rId63"/>
    <p:sldId id="443" r:id="rId64"/>
    <p:sldId id="444" r:id="rId65"/>
    <p:sldId id="445" r:id="rId66"/>
    <p:sldId id="446" r:id="rId67"/>
    <p:sldId id="447" r:id="rId68"/>
    <p:sldId id="448" r:id="rId69"/>
    <p:sldId id="449" r:id="rId70"/>
    <p:sldId id="450" r:id="rId71"/>
    <p:sldId id="339" r:id="rId72"/>
    <p:sldId id="342" r:id="rId73"/>
    <p:sldId id="326" r:id="rId74"/>
    <p:sldId id="327" r:id="rId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868"/>
    <p:restoredTop sz="94288" autoAdjust="0"/>
  </p:normalViewPr>
  <p:slideViewPr>
    <p:cSldViewPr snapToGrid="0" snapToObjects="1" showGuides="1">
      <p:cViewPr varScale="1">
        <p:scale>
          <a:sx n="104" d="100"/>
          <a:sy n="104" d="100"/>
        </p:scale>
        <p:origin x="424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93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2.xml"/><Relationship Id="rId21" Type="http://schemas.openxmlformats.org/officeDocument/2006/relationships/slide" Target="slides/slide7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63" Type="http://schemas.openxmlformats.org/officeDocument/2006/relationships/slide" Target="slides/slide49.xml"/><Relationship Id="rId68" Type="http://schemas.openxmlformats.org/officeDocument/2006/relationships/slide" Target="slides/slide54.xml"/><Relationship Id="rId16" Type="http://schemas.openxmlformats.org/officeDocument/2006/relationships/slide" Target="slides/slide2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3" Type="http://schemas.openxmlformats.org/officeDocument/2006/relationships/slide" Target="slides/slide39.xml"/><Relationship Id="rId58" Type="http://schemas.openxmlformats.org/officeDocument/2006/relationships/slide" Target="slides/slide44.xml"/><Relationship Id="rId66" Type="http://schemas.openxmlformats.org/officeDocument/2006/relationships/slide" Target="slides/slide52.xml"/><Relationship Id="rId74" Type="http://schemas.openxmlformats.org/officeDocument/2006/relationships/slide" Target="slides/slide60.xml"/><Relationship Id="rId79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7.xml"/><Relationship Id="rId19" Type="http://schemas.openxmlformats.org/officeDocument/2006/relationships/slide" Target="slides/slide5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56" Type="http://schemas.openxmlformats.org/officeDocument/2006/relationships/slide" Target="slides/slide42.xml"/><Relationship Id="rId64" Type="http://schemas.openxmlformats.org/officeDocument/2006/relationships/slide" Target="slides/slide50.xml"/><Relationship Id="rId69" Type="http://schemas.openxmlformats.org/officeDocument/2006/relationships/slide" Target="slides/slide55.xml"/><Relationship Id="rId77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7.xml"/><Relationship Id="rId72" Type="http://schemas.openxmlformats.org/officeDocument/2006/relationships/slide" Target="slides/slide58.xml"/><Relationship Id="rId80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59" Type="http://schemas.openxmlformats.org/officeDocument/2006/relationships/slide" Target="slides/slide45.xml"/><Relationship Id="rId67" Type="http://schemas.openxmlformats.org/officeDocument/2006/relationships/slide" Target="slides/slide53.xml"/><Relationship Id="rId20" Type="http://schemas.openxmlformats.org/officeDocument/2006/relationships/slide" Target="slides/slide6.xml"/><Relationship Id="rId41" Type="http://schemas.openxmlformats.org/officeDocument/2006/relationships/slide" Target="slides/slide27.xml"/><Relationship Id="rId54" Type="http://schemas.openxmlformats.org/officeDocument/2006/relationships/slide" Target="slides/slide40.xml"/><Relationship Id="rId62" Type="http://schemas.openxmlformats.org/officeDocument/2006/relationships/slide" Target="slides/slide48.xml"/><Relationship Id="rId70" Type="http://schemas.openxmlformats.org/officeDocument/2006/relationships/slide" Target="slides/slide56.xml"/><Relationship Id="rId75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slide" Target="slides/slide35.xml"/><Relationship Id="rId57" Type="http://schemas.openxmlformats.org/officeDocument/2006/relationships/slide" Target="slides/slide43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slide" Target="slides/slide38.xml"/><Relationship Id="rId60" Type="http://schemas.openxmlformats.org/officeDocument/2006/relationships/slide" Target="slides/slide46.xml"/><Relationship Id="rId65" Type="http://schemas.openxmlformats.org/officeDocument/2006/relationships/slide" Target="slides/slide51.xml"/><Relationship Id="rId73" Type="http://schemas.openxmlformats.org/officeDocument/2006/relationships/slide" Target="slides/slide59.xml"/><Relationship Id="rId78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39" Type="http://schemas.openxmlformats.org/officeDocument/2006/relationships/slide" Target="slides/slide25.xml"/><Relationship Id="rId34" Type="http://schemas.openxmlformats.org/officeDocument/2006/relationships/slide" Target="slides/slide20.xml"/><Relationship Id="rId50" Type="http://schemas.openxmlformats.org/officeDocument/2006/relationships/slide" Target="slides/slide36.xml"/><Relationship Id="rId55" Type="http://schemas.openxmlformats.org/officeDocument/2006/relationships/slide" Target="slides/slide41.xml"/><Relationship Id="rId76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7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5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Hoja_de_c_lculo_de_Microsoft_Excel3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1.581227736749238E-2"/>
          <c:y val="1.5571603216668088E-3"/>
          <c:w val="0.78004375145092075"/>
          <c:h val="0.85143627086657026"/>
        </c:manualLayout>
      </c:layout>
      <c:lineChart>
        <c:grouping val="standar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INGRESOS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Hoja1!$A$2:$A$6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Hoja1!$B$2:$B$6</c:f>
              <c:numCache>
                <c:formatCode>_("$"* #,##0.00_);_("$"* \(#,##0.00\);_("$"* "-"??_);_(@_)</c:formatCode>
                <c:ptCount val="5"/>
                <c:pt idx="0">
                  <c:v>1128600000</c:v>
                </c:pt>
                <c:pt idx="1">
                  <c:v>1213800000</c:v>
                </c:pt>
                <c:pt idx="2">
                  <c:v>1300500000</c:v>
                </c:pt>
                <c:pt idx="3">
                  <c:v>1360200000</c:v>
                </c:pt>
                <c:pt idx="4">
                  <c:v>1382500000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C5D-914C-8C7E-C0BA2E666A03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EGRESOS</c:v>
                </c:pt>
              </c:strCache>
            </c:strRef>
          </c:tx>
          <c:dLbls>
            <c:dLbl>
              <c:idx val="4"/>
              <c:layout>
                <c:manualLayout>
                  <c:x val="1.4374797606811255E-3"/>
                  <c:y val="3.81848543834108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139-DD49-B453-318F455220F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Hoja1!$A$2:$A$6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Hoja1!$C$2:$C$6</c:f>
              <c:numCache>
                <c:formatCode>_("$"* #,##0.00_);_("$"* \(#,##0.00\);_("$"* "-"??_);_(@_)</c:formatCode>
                <c:ptCount val="5"/>
                <c:pt idx="0">
                  <c:v>931900000</c:v>
                </c:pt>
                <c:pt idx="1">
                  <c:v>1068200000</c:v>
                </c:pt>
                <c:pt idx="2">
                  <c:v>1214800000</c:v>
                </c:pt>
                <c:pt idx="3">
                  <c:v>1260200000</c:v>
                </c:pt>
                <c:pt idx="4">
                  <c:v>1326500000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C5D-914C-8C7E-C0BA2E666A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0441216"/>
        <c:axId val="280442752"/>
      </c:lineChart>
      <c:catAx>
        <c:axId val="2804412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es-PA"/>
          </a:p>
        </c:txPr>
        <c:crossAx val="280442752"/>
        <c:crosses val="autoZero"/>
        <c:auto val="1"/>
        <c:lblAlgn val="ctr"/>
        <c:lblOffset val="100"/>
        <c:noMultiLvlLbl val="0"/>
      </c:catAx>
      <c:valAx>
        <c:axId val="280442752"/>
        <c:scaling>
          <c:orientation val="minMax"/>
        </c:scaling>
        <c:delete val="1"/>
        <c:axPos val="l"/>
        <c:numFmt formatCode="_(&quot;$&quot;* #,##0.00_);_(&quot;$&quot;* \(#,##0.00\);_(&quot;$&quot;* &quot;-&quot;??_);_(@_)" sourceLinked="1"/>
        <c:majorTickMark val="out"/>
        <c:minorTickMark val="none"/>
        <c:tickLblPos val="nextTo"/>
        <c:crossAx val="28044121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200"/>
      </a:pPr>
      <a:endParaRPr lang="es-PA"/>
    </a:p>
  </c:txPr>
  <c:externalData r:id="rId2">
    <c:autoUpdate val="0"/>
  </c:externalData>
</c:chartSpace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9D7607-099E-4414-BE95-EE25598FFD48}" type="doc">
      <dgm:prSet loTypeId="urn:microsoft.com/office/officeart/2005/8/layout/vList2" loCatId="list" qsTypeId="urn:microsoft.com/office/officeart/2005/8/quickstyle/3d2" qsCatId="3D" csTypeId="urn:microsoft.com/office/officeart/2005/8/colors/accent1_5" csCatId="accent1" phldr="1"/>
      <dgm:spPr/>
      <dgm:t>
        <a:bodyPr/>
        <a:lstStyle/>
        <a:p>
          <a:endParaRPr lang="es-ES"/>
        </a:p>
      </dgm:t>
    </dgm:pt>
    <dgm:pt modelId="{9414978A-69D3-40EA-A58A-28B681E8A489}">
      <dgm:prSet/>
      <dgm:spPr>
        <a:xfrm>
          <a:off x="0" y="63189"/>
          <a:ext cx="7886699" cy="2077919"/>
        </a:xfr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pPr rtl="0"/>
          <a:r>
            <a:rPr lang="es-PA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Consiste en la atención integral que incluye promoción, prevención,  atención  y rehabilitación. Brinda consulta externa, urgencias,  hospitalización, cirugías, odontología, además de  farmacia, laboratorio e imagenología y otros servicios de diagnóstico y tratamiento.</a:t>
          </a:r>
          <a:endParaRPr lang="es-ES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5444E687-39E0-48C5-A3ED-9BAC2F150061}" type="parTrans" cxnId="{AF31618E-B761-43C1-8126-8C20AA91D10E}">
      <dgm:prSet/>
      <dgm:spPr/>
      <dgm:t>
        <a:bodyPr/>
        <a:lstStyle/>
        <a:p>
          <a:endParaRPr lang="es-ES"/>
        </a:p>
      </dgm:t>
    </dgm:pt>
    <dgm:pt modelId="{A281A77D-DE87-49C2-90DB-0F326190977A}" type="sibTrans" cxnId="{AF31618E-B761-43C1-8126-8C20AA91D10E}">
      <dgm:prSet/>
      <dgm:spPr/>
      <dgm:t>
        <a:bodyPr/>
        <a:lstStyle/>
        <a:p>
          <a:endParaRPr lang="es-ES"/>
        </a:p>
      </dgm:t>
    </dgm:pt>
    <dgm:pt modelId="{BFDE3D5C-6333-423C-951D-10DD641FDA36}">
      <dgm:prSet/>
      <dgm:spPr>
        <a:xfrm>
          <a:off x="0" y="2210229"/>
          <a:ext cx="7886699" cy="2077919"/>
        </a:xfr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-40000"/>
                <a:satMod val="103000"/>
                <a:lumMod val="102000"/>
                <a:tint val="94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-40000"/>
                <a:satMod val="110000"/>
                <a:lumMod val="100000"/>
                <a:shade val="100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-4000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pPr rtl="0"/>
          <a:r>
            <a:rPr lang="es-PA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Durante el año 2020 este Programa tuvo que hacer frente a la Pandemia ocasionada por el virus SAR-COV2 que afectó un gran número de Panameños protegidos por la seguridad social .</a:t>
          </a:r>
          <a:endParaRPr lang="es-ES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BB327510-2248-48F8-BAE0-07F7A4BC02F1}" type="parTrans" cxnId="{276CD175-2C00-42F1-93BC-CCCE5619F0CF}">
      <dgm:prSet/>
      <dgm:spPr/>
      <dgm:t>
        <a:bodyPr/>
        <a:lstStyle/>
        <a:p>
          <a:endParaRPr lang="es-ES"/>
        </a:p>
      </dgm:t>
    </dgm:pt>
    <dgm:pt modelId="{6E7C73DF-901D-41A0-B82E-60CC9E74081D}" type="sibTrans" cxnId="{276CD175-2C00-42F1-93BC-CCCE5619F0CF}">
      <dgm:prSet/>
      <dgm:spPr/>
      <dgm:t>
        <a:bodyPr/>
        <a:lstStyle/>
        <a:p>
          <a:endParaRPr lang="es-ES"/>
        </a:p>
      </dgm:t>
    </dgm:pt>
    <dgm:pt modelId="{C0E8F627-EF64-4521-9ACA-2B7DF852ED48}" type="pres">
      <dgm:prSet presAssocID="{E09D7607-099E-4414-BE95-EE25598FFD48}" presName="linear" presStyleCnt="0">
        <dgm:presLayoutVars>
          <dgm:animLvl val="lvl"/>
          <dgm:resizeHandles val="exact"/>
        </dgm:presLayoutVars>
      </dgm:prSet>
      <dgm:spPr/>
    </dgm:pt>
    <dgm:pt modelId="{16EAE1CA-3985-438F-9156-39D7B0C8AF8A}" type="pres">
      <dgm:prSet presAssocID="{9414978A-69D3-40EA-A58A-28B681E8A489}" presName="parentText" presStyleLbl="node1" presStyleIdx="0" presStyleCnt="2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331059FB-5E86-4A7A-BA5A-DE7CC81A64CE}" type="pres">
      <dgm:prSet presAssocID="{A281A77D-DE87-49C2-90DB-0F326190977A}" presName="spacer" presStyleCnt="0"/>
      <dgm:spPr/>
    </dgm:pt>
    <dgm:pt modelId="{FA825850-BCC3-457D-B80C-FAE4123436EF}" type="pres">
      <dgm:prSet presAssocID="{BFDE3D5C-6333-423C-951D-10DD641FDA36}" presName="parentText" presStyleLbl="node1" presStyleIdx="1" presStyleCnt="2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</dgm:ptLst>
  <dgm:cxnLst>
    <dgm:cxn modelId="{9A847A37-820A-405E-954E-3043B4B1BA11}" type="presOf" srcId="{BFDE3D5C-6333-423C-951D-10DD641FDA36}" destId="{FA825850-BCC3-457D-B80C-FAE4123436EF}" srcOrd="0" destOrd="0" presId="urn:microsoft.com/office/officeart/2005/8/layout/vList2"/>
    <dgm:cxn modelId="{276CD175-2C00-42F1-93BC-CCCE5619F0CF}" srcId="{E09D7607-099E-4414-BE95-EE25598FFD48}" destId="{BFDE3D5C-6333-423C-951D-10DD641FDA36}" srcOrd="1" destOrd="0" parTransId="{BB327510-2248-48F8-BAE0-07F7A4BC02F1}" sibTransId="{6E7C73DF-901D-41A0-B82E-60CC9E74081D}"/>
    <dgm:cxn modelId="{3C2B1476-11D8-4BFC-BB98-4814C0E3A4DA}" type="presOf" srcId="{9414978A-69D3-40EA-A58A-28B681E8A489}" destId="{16EAE1CA-3985-438F-9156-39D7B0C8AF8A}" srcOrd="0" destOrd="0" presId="urn:microsoft.com/office/officeart/2005/8/layout/vList2"/>
    <dgm:cxn modelId="{AF31618E-B761-43C1-8126-8C20AA91D10E}" srcId="{E09D7607-099E-4414-BE95-EE25598FFD48}" destId="{9414978A-69D3-40EA-A58A-28B681E8A489}" srcOrd="0" destOrd="0" parTransId="{5444E687-39E0-48C5-A3ED-9BAC2F150061}" sibTransId="{A281A77D-DE87-49C2-90DB-0F326190977A}"/>
    <dgm:cxn modelId="{3C8B3FBE-984B-4CA8-AA3D-3777AEFDCE6C}" type="presOf" srcId="{E09D7607-099E-4414-BE95-EE25598FFD48}" destId="{C0E8F627-EF64-4521-9ACA-2B7DF852ED48}" srcOrd="0" destOrd="0" presId="urn:microsoft.com/office/officeart/2005/8/layout/vList2"/>
    <dgm:cxn modelId="{CFEBD157-19AA-4124-9CC7-03938518E912}" type="presParOf" srcId="{C0E8F627-EF64-4521-9ACA-2B7DF852ED48}" destId="{16EAE1CA-3985-438F-9156-39D7B0C8AF8A}" srcOrd="0" destOrd="0" presId="urn:microsoft.com/office/officeart/2005/8/layout/vList2"/>
    <dgm:cxn modelId="{9D6F3C55-A3C3-46E9-9F85-B93C1FE7BFAD}" type="presParOf" srcId="{C0E8F627-EF64-4521-9ACA-2B7DF852ED48}" destId="{331059FB-5E86-4A7A-BA5A-DE7CC81A64CE}" srcOrd="1" destOrd="0" presId="urn:microsoft.com/office/officeart/2005/8/layout/vList2"/>
    <dgm:cxn modelId="{CD34A3BF-88C2-4C5A-B196-91721F5CD2FC}" type="presParOf" srcId="{C0E8F627-EF64-4521-9ACA-2B7DF852ED48}" destId="{FA825850-BCC3-457D-B80C-FAE4123436E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1EF1A15-2BA2-4D5E-8083-9E0673DF00D3}" type="doc">
      <dgm:prSet loTypeId="urn:microsoft.com/office/officeart/2005/8/layout/vList2" loCatId="list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es-ES"/>
        </a:p>
      </dgm:t>
    </dgm:pt>
    <dgm:pt modelId="{D1582DBC-F4C3-45D4-BD96-9880B6B444BA}">
      <dgm:prSet custT="1"/>
      <dgm:spPr>
        <a:xfrm>
          <a:off x="0" y="701"/>
          <a:ext cx="5065485" cy="900728"/>
        </a:xfr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s-PA" sz="18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El Servicio de Urgencia recibe  demanda no resuelta oportunamente por la Consulta Externa.</a:t>
          </a:r>
          <a:endParaRPr lang="es-ES" sz="18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DC907FEB-DBD4-43AC-89F0-246853B92267}" type="parTrans" cxnId="{E726E4FB-D4CC-4C10-BCDD-ED89D1AF1D0F}">
      <dgm:prSet/>
      <dgm:spPr/>
      <dgm:t>
        <a:bodyPr/>
        <a:lstStyle/>
        <a:p>
          <a:endParaRPr lang="es-ES" sz="2400"/>
        </a:p>
      </dgm:t>
    </dgm:pt>
    <dgm:pt modelId="{D83945DE-D6B1-40C0-8E20-8D57BEC9E4DC}" type="sibTrans" cxnId="{E726E4FB-D4CC-4C10-BCDD-ED89D1AF1D0F}">
      <dgm:prSet/>
      <dgm:spPr/>
      <dgm:t>
        <a:bodyPr/>
        <a:lstStyle/>
        <a:p>
          <a:endParaRPr lang="es-ES" sz="2400"/>
        </a:p>
      </dgm:t>
    </dgm:pt>
    <dgm:pt modelId="{7BA8B2EF-AFC2-4DF4-BE26-C04EE2E65166}">
      <dgm:prSet custT="1"/>
      <dgm:spPr>
        <a:xfrm>
          <a:off x="0" y="1828004"/>
          <a:ext cx="5065485" cy="900728"/>
        </a:xfr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-26667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-26667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-26667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s-PA" sz="18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En los hospitales  complejos, el paciente admitido en los diferentes servicios, no tiene acceso a cama en la sala de hospitalización  correspondiente.      </a:t>
          </a:r>
          <a:endParaRPr lang="es-ES" sz="18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AE622F6F-E234-4B6C-AA3E-1018B044EC0E}" type="parTrans" cxnId="{3EA4D29B-53B9-4A48-8845-B9AA3F797B14}">
      <dgm:prSet/>
      <dgm:spPr/>
      <dgm:t>
        <a:bodyPr/>
        <a:lstStyle/>
        <a:p>
          <a:endParaRPr lang="es-ES" sz="2400"/>
        </a:p>
      </dgm:t>
    </dgm:pt>
    <dgm:pt modelId="{F6B16CC6-1954-4F31-B13F-9ED2D78800B8}" type="sibTrans" cxnId="{3EA4D29B-53B9-4A48-8845-B9AA3F797B14}">
      <dgm:prSet/>
      <dgm:spPr/>
      <dgm:t>
        <a:bodyPr/>
        <a:lstStyle/>
        <a:p>
          <a:endParaRPr lang="es-ES" sz="2400"/>
        </a:p>
      </dgm:t>
    </dgm:pt>
    <dgm:pt modelId="{3D8A6F7A-8A43-4E39-9209-61BDED09A52B}">
      <dgm:prSet custT="1"/>
      <dgm:spPr>
        <a:xfrm>
          <a:off x="0" y="2741656"/>
          <a:ext cx="5065485" cy="900728"/>
        </a:xfr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-40000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-40000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-4000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s-PA" sz="18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Demora en la respuesta de interconsultas y servicios diagnósticos. </a:t>
          </a:r>
          <a:endParaRPr lang="es-ES" sz="18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FEE6568A-06A3-42DE-AA1E-273085213399}" type="parTrans" cxnId="{FD47803E-9B51-4ED4-BC5A-37EC38409EDC}">
      <dgm:prSet/>
      <dgm:spPr/>
      <dgm:t>
        <a:bodyPr/>
        <a:lstStyle/>
        <a:p>
          <a:endParaRPr lang="es-ES" sz="2400"/>
        </a:p>
      </dgm:t>
    </dgm:pt>
    <dgm:pt modelId="{2A240DD0-2CD8-40C6-BA30-5845F26C6211}" type="sibTrans" cxnId="{FD47803E-9B51-4ED4-BC5A-37EC38409EDC}">
      <dgm:prSet/>
      <dgm:spPr/>
      <dgm:t>
        <a:bodyPr/>
        <a:lstStyle/>
        <a:p>
          <a:endParaRPr lang="es-ES" sz="2400"/>
        </a:p>
      </dgm:t>
    </dgm:pt>
    <dgm:pt modelId="{D5F60FA1-AEB6-482A-AD37-8D31B0C4DE39}">
      <dgm:prSet custT="1"/>
      <dgm:spPr>
        <a:xfrm>
          <a:off x="0" y="914353"/>
          <a:ext cx="5065485" cy="900728"/>
        </a:xfr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-13333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-13333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-13333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s-PA" sz="18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Las policlínicas no cuentan con médicos especialistas para resolver las interconsultas.        </a:t>
          </a:r>
          <a:endParaRPr lang="es-ES" sz="18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A595D980-0DB7-47C3-A4D6-C4F3866C3010}" type="parTrans" cxnId="{CF6814AD-BC35-4D4E-A476-E84FFB2DDF7B}">
      <dgm:prSet/>
      <dgm:spPr/>
      <dgm:t>
        <a:bodyPr/>
        <a:lstStyle/>
        <a:p>
          <a:endParaRPr lang="es-ES" sz="2400"/>
        </a:p>
      </dgm:t>
    </dgm:pt>
    <dgm:pt modelId="{6157CAAC-1187-4D60-AE99-165A4958FC7E}" type="sibTrans" cxnId="{CF6814AD-BC35-4D4E-A476-E84FFB2DDF7B}">
      <dgm:prSet/>
      <dgm:spPr/>
      <dgm:t>
        <a:bodyPr/>
        <a:lstStyle/>
        <a:p>
          <a:endParaRPr lang="es-ES" sz="2400"/>
        </a:p>
      </dgm:t>
    </dgm:pt>
    <dgm:pt modelId="{66A41895-EDB3-40AB-9153-9C4EBC512169}" type="pres">
      <dgm:prSet presAssocID="{D1EF1A15-2BA2-4D5E-8083-9E0673DF00D3}" presName="linear" presStyleCnt="0">
        <dgm:presLayoutVars>
          <dgm:animLvl val="lvl"/>
          <dgm:resizeHandles val="exact"/>
        </dgm:presLayoutVars>
      </dgm:prSet>
      <dgm:spPr/>
    </dgm:pt>
    <dgm:pt modelId="{84C287B8-C2B1-4D41-A85F-58EF1F78DD0D}" type="pres">
      <dgm:prSet presAssocID="{D1582DBC-F4C3-45D4-BD96-9880B6B444BA}" presName="parentText" presStyleLbl="node1" presStyleIdx="0" presStyleCnt="4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BA587FE3-8369-4AAB-B0E8-2B2DEF922E6F}" type="pres">
      <dgm:prSet presAssocID="{D83945DE-D6B1-40C0-8E20-8D57BEC9E4DC}" presName="spacer" presStyleCnt="0"/>
      <dgm:spPr/>
    </dgm:pt>
    <dgm:pt modelId="{1B34697B-A151-4F7D-AAE3-F040D6145B6E}" type="pres">
      <dgm:prSet presAssocID="{D5F60FA1-AEB6-482A-AD37-8D31B0C4DE39}" presName="parentText" presStyleLbl="node1" presStyleIdx="1" presStyleCnt="4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6263F22C-D1C6-49DE-A22F-A1226CFC21DF}" type="pres">
      <dgm:prSet presAssocID="{6157CAAC-1187-4D60-AE99-165A4958FC7E}" presName="spacer" presStyleCnt="0"/>
      <dgm:spPr/>
    </dgm:pt>
    <dgm:pt modelId="{B90CF821-EE72-4E06-9A37-ED7FD4634097}" type="pres">
      <dgm:prSet presAssocID="{7BA8B2EF-AFC2-4DF4-BE26-C04EE2E65166}" presName="parentText" presStyleLbl="node1" presStyleIdx="2" presStyleCnt="4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23F29569-2F7B-4003-BD56-C6CE541B8C69}" type="pres">
      <dgm:prSet presAssocID="{F6B16CC6-1954-4F31-B13F-9ED2D78800B8}" presName="spacer" presStyleCnt="0"/>
      <dgm:spPr/>
    </dgm:pt>
    <dgm:pt modelId="{367CBD06-AFB7-414E-B01A-1E3EB1BC7BB1}" type="pres">
      <dgm:prSet presAssocID="{3D8A6F7A-8A43-4E39-9209-61BDED09A52B}" presName="parentText" presStyleLbl="node1" presStyleIdx="3" presStyleCnt="4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</dgm:ptLst>
  <dgm:cxnLst>
    <dgm:cxn modelId="{FEDEBA2F-89A4-41CF-B9D1-76B5A31D2298}" type="presOf" srcId="{7BA8B2EF-AFC2-4DF4-BE26-C04EE2E65166}" destId="{B90CF821-EE72-4E06-9A37-ED7FD4634097}" srcOrd="0" destOrd="0" presId="urn:microsoft.com/office/officeart/2005/8/layout/vList2"/>
    <dgm:cxn modelId="{FB93B63A-4B41-452E-93D3-941B75C70D47}" type="presOf" srcId="{3D8A6F7A-8A43-4E39-9209-61BDED09A52B}" destId="{367CBD06-AFB7-414E-B01A-1E3EB1BC7BB1}" srcOrd="0" destOrd="0" presId="urn:microsoft.com/office/officeart/2005/8/layout/vList2"/>
    <dgm:cxn modelId="{FD47803E-9B51-4ED4-BC5A-37EC38409EDC}" srcId="{D1EF1A15-2BA2-4D5E-8083-9E0673DF00D3}" destId="{3D8A6F7A-8A43-4E39-9209-61BDED09A52B}" srcOrd="3" destOrd="0" parTransId="{FEE6568A-06A3-42DE-AA1E-273085213399}" sibTransId="{2A240DD0-2CD8-40C6-BA30-5845F26C6211}"/>
    <dgm:cxn modelId="{3EA4D29B-53B9-4A48-8845-B9AA3F797B14}" srcId="{D1EF1A15-2BA2-4D5E-8083-9E0673DF00D3}" destId="{7BA8B2EF-AFC2-4DF4-BE26-C04EE2E65166}" srcOrd="2" destOrd="0" parTransId="{AE622F6F-E234-4B6C-AA3E-1018B044EC0E}" sibTransId="{F6B16CC6-1954-4F31-B13F-9ED2D78800B8}"/>
    <dgm:cxn modelId="{AF420FA0-F6FB-4F85-BB2D-78831EA5F56A}" type="presOf" srcId="{D1EF1A15-2BA2-4D5E-8083-9E0673DF00D3}" destId="{66A41895-EDB3-40AB-9153-9C4EBC512169}" srcOrd="0" destOrd="0" presId="urn:microsoft.com/office/officeart/2005/8/layout/vList2"/>
    <dgm:cxn modelId="{CF6814AD-BC35-4D4E-A476-E84FFB2DDF7B}" srcId="{D1EF1A15-2BA2-4D5E-8083-9E0673DF00D3}" destId="{D5F60FA1-AEB6-482A-AD37-8D31B0C4DE39}" srcOrd="1" destOrd="0" parTransId="{A595D980-0DB7-47C3-A4D6-C4F3866C3010}" sibTransId="{6157CAAC-1187-4D60-AE99-165A4958FC7E}"/>
    <dgm:cxn modelId="{0C6013BF-3F1B-4047-AF03-5CB971CDF7C9}" type="presOf" srcId="{D5F60FA1-AEB6-482A-AD37-8D31B0C4DE39}" destId="{1B34697B-A151-4F7D-AAE3-F040D6145B6E}" srcOrd="0" destOrd="0" presId="urn:microsoft.com/office/officeart/2005/8/layout/vList2"/>
    <dgm:cxn modelId="{228544F1-B187-4A8D-AFA1-52C0F611BC8D}" type="presOf" srcId="{D1582DBC-F4C3-45D4-BD96-9880B6B444BA}" destId="{84C287B8-C2B1-4D41-A85F-58EF1F78DD0D}" srcOrd="0" destOrd="0" presId="urn:microsoft.com/office/officeart/2005/8/layout/vList2"/>
    <dgm:cxn modelId="{E726E4FB-D4CC-4C10-BCDD-ED89D1AF1D0F}" srcId="{D1EF1A15-2BA2-4D5E-8083-9E0673DF00D3}" destId="{D1582DBC-F4C3-45D4-BD96-9880B6B444BA}" srcOrd="0" destOrd="0" parTransId="{DC907FEB-DBD4-43AC-89F0-246853B92267}" sibTransId="{D83945DE-D6B1-40C0-8E20-8D57BEC9E4DC}"/>
    <dgm:cxn modelId="{7F71B403-6527-4303-B80C-5E66DA7A8C8F}" type="presParOf" srcId="{66A41895-EDB3-40AB-9153-9C4EBC512169}" destId="{84C287B8-C2B1-4D41-A85F-58EF1F78DD0D}" srcOrd="0" destOrd="0" presId="urn:microsoft.com/office/officeart/2005/8/layout/vList2"/>
    <dgm:cxn modelId="{0502B017-6103-48C8-9453-9ADC9E350066}" type="presParOf" srcId="{66A41895-EDB3-40AB-9153-9C4EBC512169}" destId="{BA587FE3-8369-4AAB-B0E8-2B2DEF922E6F}" srcOrd="1" destOrd="0" presId="urn:microsoft.com/office/officeart/2005/8/layout/vList2"/>
    <dgm:cxn modelId="{E425CBE1-E876-4264-AD05-577A9FDEDA2D}" type="presParOf" srcId="{66A41895-EDB3-40AB-9153-9C4EBC512169}" destId="{1B34697B-A151-4F7D-AAE3-F040D6145B6E}" srcOrd="2" destOrd="0" presId="urn:microsoft.com/office/officeart/2005/8/layout/vList2"/>
    <dgm:cxn modelId="{0FBCC7EE-12B9-4D1A-B5CF-E4E80E2D28F7}" type="presParOf" srcId="{66A41895-EDB3-40AB-9153-9C4EBC512169}" destId="{6263F22C-D1C6-49DE-A22F-A1226CFC21DF}" srcOrd="3" destOrd="0" presId="urn:microsoft.com/office/officeart/2005/8/layout/vList2"/>
    <dgm:cxn modelId="{B738E546-FAA8-4800-B317-AEFCA61841E8}" type="presParOf" srcId="{66A41895-EDB3-40AB-9153-9C4EBC512169}" destId="{B90CF821-EE72-4E06-9A37-ED7FD4634097}" srcOrd="4" destOrd="0" presId="urn:microsoft.com/office/officeart/2005/8/layout/vList2"/>
    <dgm:cxn modelId="{8D6C0263-B2E1-4F95-80F9-B14DFC989015}" type="presParOf" srcId="{66A41895-EDB3-40AB-9153-9C4EBC512169}" destId="{23F29569-2F7B-4003-BD56-C6CE541B8C69}" srcOrd="5" destOrd="0" presId="urn:microsoft.com/office/officeart/2005/8/layout/vList2"/>
    <dgm:cxn modelId="{0E596102-05F0-4787-B1BA-DD3C4D99032B}" type="presParOf" srcId="{66A41895-EDB3-40AB-9153-9C4EBC512169}" destId="{367CBD06-AFB7-414E-B01A-1E3EB1BC7BB1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1EF1A15-2BA2-4D5E-8083-9E0673DF00D3}" type="doc">
      <dgm:prSet loTypeId="urn:microsoft.com/office/officeart/2005/8/layout/vList2" loCatId="list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es-ES"/>
        </a:p>
      </dgm:t>
    </dgm:pt>
    <dgm:pt modelId="{D1582DBC-F4C3-45D4-BD96-9880B6B444BA}">
      <dgm:prSet custT="1"/>
      <dgm:spPr>
        <a:xfrm>
          <a:off x="0" y="1218890"/>
          <a:ext cx="5065485" cy="1205305"/>
        </a:xfr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-20000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-20000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-2000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s-ES" sz="18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Ocupación de camas por pacientes esperando procedimientos diagnósticos y terapéuticos.   </a:t>
          </a:r>
        </a:p>
      </dgm:t>
    </dgm:pt>
    <dgm:pt modelId="{DC907FEB-DBD4-43AC-89F0-246853B92267}" type="parTrans" cxnId="{E726E4FB-D4CC-4C10-BCDD-ED89D1AF1D0F}">
      <dgm:prSet/>
      <dgm:spPr/>
      <dgm:t>
        <a:bodyPr/>
        <a:lstStyle/>
        <a:p>
          <a:endParaRPr lang="es-ES" sz="2400"/>
        </a:p>
      </dgm:t>
    </dgm:pt>
    <dgm:pt modelId="{D83945DE-D6B1-40C0-8E20-8D57BEC9E4DC}" type="sibTrans" cxnId="{E726E4FB-D4CC-4C10-BCDD-ED89D1AF1D0F}">
      <dgm:prSet/>
      <dgm:spPr/>
      <dgm:t>
        <a:bodyPr/>
        <a:lstStyle/>
        <a:p>
          <a:endParaRPr lang="es-ES" sz="2400"/>
        </a:p>
      </dgm:t>
    </dgm:pt>
    <dgm:pt modelId="{12FF6DC1-96BB-4D66-817E-A26B2C765E81}">
      <dgm:prSet custT="1"/>
      <dgm:spPr>
        <a:xfrm>
          <a:off x="0" y="2437681"/>
          <a:ext cx="5065485" cy="1205305"/>
        </a:xfr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-40000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-40000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-4000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s-PA" sz="18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Deficiencias en la capacidad de respuesta de la  red de servicios lo que conlleva a la atención de diagnósticos de baja complejidad en hospitales de alta capacidad de respuesta.</a:t>
          </a:r>
          <a:endParaRPr lang="es-ES" sz="18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D96A279D-3291-4C21-84A2-9830AA941225}" type="parTrans" cxnId="{3AB2F1FA-509E-4C0B-A95C-2954F8005C52}">
      <dgm:prSet/>
      <dgm:spPr/>
      <dgm:t>
        <a:bodyPr/>
        <a:lstStyle/>
        <a:p>
          <a:endParaRPr lang="es-ES"/>
        </a:p>
      </dgm:t>
    </dgm:pt>
    <dgm:pt modelId="{AC3DF814-34DE-4D5A-8CEC-DE94B487FCA6}" type="sibTrans" cxnId="{3AB2F1FA-509E-4C0B-A95C-2954F8005C52}">
      <dgm:prSet/>
      <dgm:spPr/>
      <dgm:t>
        <a:bodyPr/>
        <a:lstStyle/>
        <a:p>
          <a:endParaRPr lang="es-ES"/>
        </a:p>
      </dgm:t>
    </dgm:pt>
    <dgm:pt modelId="{80D4C44F-68C4-459C-9DAE-5A7A24775B02}">
      <dgm:prSet custT="1"/>
      <dgm:spPr>
        <a:xfrm>
          <a:off x="0" y="98"/>
          <a:ext cx="5065485" cy="1205305"/>
        </a:xfr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s-PA" sz="18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Saturación de salas de Geriatría, Medicina Interna, Cardiología, Neurología y </a:t>
          </a:r>
          <a:r>
            <a:rPr lang="es-PA" sz="18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Gastro</a:t>
          </a:r>
          <a:r>
            <a:rPr lang="es-PA" sz="18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, entre otras, producto de enfermedades degenerativas propias de la transición demográfica y epidemiológica </a:t>
          </a:r>
          <a:endParaRPr lang="es-ES" sz="18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22BBC628-D32A-49EA-8C1D-E696725BB06E}" type="parTrans" cxnId="{CDD6EF15-7045-4836-AA44-EDADE5A7E834}">
      <dgm:prSet/>
      <dgm:spPr/>
      <dgm:t>
        <a:bodyPr/>
        <a:lstStyle/>
        <a:p>
          <a:endParaRPr lang="es-ES"/>
        </a:p>
      </dgm:t>
    </dgm:pt>
    <dgm:pt modelId="{C571D47C-076D-45F6-A8B6-D64059FE096C}" type="sibTrans" cxnId="{CDD6EF15-7045-4836-AA44-EDADE5A7E834}">
      <dgm:prSet/>
      <dgm:spPr/>
      <dgm:t>
        <a:bodyPr/>
        <a:lstStyle/>
        <a:p>
          <a:endParaRPr lang="es-ES"/>
        </a:p>
      </dgm:t>
    </dgm:pt>
    <dgm:pt modelId="{66A41895-EDB3-40AB-9153-9C4EBC512169}" type="pres">
      <dgm:prSet presAssocID="{D1EF1A15-2BA2-4D5E-8083-9E0673DF00D3}" presName="linear" presStyleCnt="0">
        <dgm:presLayoutVars>
          <dgm:animLvl val="lvl"/>
          <dgm:resizeHandles val="exact"/>
        </dgm:presLayoutVars>
      </dgm:prSet>
      <dgm:spPr/>
    </dgm:pt>
    <dgm:pt modelId="{715F7DF5-6DF0-4EE9-B232-EB3C6E71A5BD}" type="pres">
      <dgm:prSet presAssocID="{80D4C44F-68C4-459C-9DAE-5A7A24775B02}" presName="parentText" presStyleLbl="node1" presStyleIdx="0" presStyleCnt="3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A4175E6F-6102-47C4-AE68-2119FA79739D}" type="pres">
      <dgm:prSet presAssocID="{C571D47C-076D-45F6-A8B6-D64059FE096C}" presName="spacer" presStyleCnt="0"/>
      <dgm:spPr/>
    </dgm:pt>
    <dgm:pt modelId="{84C287B8-C2B1-4D41-A85F-58EF1F78DD0D}" type="pres">
      <dgm:prSet presAssocID="{D1582DBC-F4C3-45D4-BD96-9880B6B444BA}" presName="parentText" presStyleLbl="node1" presStyleIdx="1" presStyleCnt="3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BA587FE3-8369-4AAB-B0E8-2B2DEF922E6F}" type="pres">
      <dgm:prSet presAssocID="{D83945DE-D6B1-40C0-8E20-8D57BEC9E4DC}" presName="spacer" presStyleCnt="0"/>
      <dgm:spPr/>
    </dgm:pt>
    <dgm:pt modelId="{E22332B2-E166-4FA4-BEE3-9FDBBD9BB757}" type="pres">
      <dgm:prSet presAssocID="{12FF6DC1-96BB-4D66-817E-A26B2C765E81}" presName="parentText" presStyleLbl="node1" presStyleIdx="2" presStyleCnt="3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</dgm:ptLst>
  <dgm:cxnLst>
    <dgm:cxn modelId="{B746D004-7210-4B4E-85A7-0B4E33526D3B}" type="presOf" srcId="{12FF6DC1-96BB-4D66-817E-A26B2C765E81}" destId="{E22332B2-E166-4FA4-BEE3-9FDBBD9BB757}" srcOrd="0" destOrd="0" presId="urn:microsoft.com/office/officeart/2005/8/layout/vList2"/>
    <dgm:cxn modelId="{CDD6EF15-7045-4836-AA44-EDADE5A7E834}" srcId="{D1EF1A15-2BA2-4D5E-8083-9E0673DF00D3}" destId="{80D4C44F-68C4-459C-9DAE-5A7A24775B02}" srcOrd="0" destOrd="0" parTransId="{22BBC628-D32A-49EA-8C1D-E696725BB06E}" sibTransId="{C571D47C-076D-45F6-A8B6-D64059FE096C}"/>
    <dgm:cxn modelId="{80FE0D35-BDD7-4866-8B0B-75075BE29D85}" type="presOf" srcId="{D1582DBC-F4C3-45D4-BD96-9880B6B444BA}" destId="{84C287B8-C2B1-4D41-A85F-58EF1F78DD0D}" srcOrd="0" destOrd="0" presId="urn:microsoft.com/office/officeart/2005/8/layout/vList2"/>
    <dgm:cxn modelId="{C95300AB-A73A-4375-919E-7FB6BD9AB7A4}" type="presOf" srcId="{80D4C44F-68C4-459C-9DAE-5A7A24775B02}" destId="{715F7DF5-6DF0-4EE9-B232-EB3C6E71A5BD}" srcOrd="0" destOrd="0" presId="urn:microsoft.com/office/officeart/2005/8/layout/vList2"/>
    <dgm:cxn modelId="{5B1123D3-D3B0-4CBF-ADDF-38E777581D33}" type="presOf" srcId="{D1EF1A15-2BA2-4D5E-8083-9E0673DF00D3}" destId="{66A41895-EDB3-40AB-9153-9C4EBC512169}" srcOrd="0" destOrd="0" presId="urn:microsoft.com/office/officeart/2005/8/layout/vList2"/>
    <dgm:cxn modelId="{3AB2F1FA-509E-4C0B-A95C-2954F8005C52}" srcId="{D1EF1A15-2BA2-4D5E-8083-9E0673DF00D3}" destId="{12FF6DC1-96BB-4D66-817E-A26B2C765E81}" srcOrd="2" destOrd="0" parTransId="{D96A279D-3291-4C21-84A2-9830AA941225}" sibTransId="{AC3DF814-34DE-4D5A-8CEC-DE94B487FCA6}"/>
    <dgm:cxn modelId="{E726E4FB-D4CC-4C10-BCDD-ED89D1AF1D0F}" srcId="{D1EF1A15-2BA2-4D5E-8083-9E0673DF00D3}" destId="{D1582DBC-F4C3-45D4-BD96-9880B6B444BA}" srcOrd="1" destOrd="0" parTransId="{DC907FEB-DBD4-43AC-89F0-246853B92267}" sibTransId="{D83945DE-D6B1-40C0-8E20-8D57BEC9E4DC}"/>
    <dgm:cxn modelId="{80A6D59F-D67C-41A0-B28C-E7C38833F7B0}" type="presParOf" srcId="{66A41895-EDB3-40AB-9153-9C4EBC512169}" destId="{715F7DF5-6DF0-4EE9-B232-EB3C6E71A5BD}" srcOrd="0" destOrd="0" presId="urn:microsoft.com/office/officeart/2005/8/layout/vList2"/>
    <dgm:cxn modelId="{82642D45-D70B-4485-B7FA-4DB990F6DEAE}" type="presParOf" srcId="{66A41895-EDB3-40AB-9153-9C4EBC512169}" destId="{A4175E6F-6102-47C4-AE68-2119FA79739D}" srcOrd="1" destOrd="0" presId="urn:microsoft.com/office/officeart/2005/8/layout/vList2"/>
    <dgm:cxn modelId="{09DFA936-7A89-43B5-AD88-18847485042E}" type="presParOf" srcId="{66A41895-EDB3-40AB-9153-9C4EBC512169}" destId="{84C287B8-C2B1-4D41-A85F-58EF1F78DD0D}" srcOrd="2" destOrd="0" presId="urn:microsoft.com/office/officeart/2005/8/layout/vList2"/>
    <dgm:cxn modelId="{8A638494-C749-4930-A345-C226F4405DEC}" type="presParOf" srcId="{66A41895-EDB3-40AB-9153-9C4EBC512169}" destId="{BA587FE3-8369-4AAB-B0E8-2B2DEF922E6F}" srcOrd="3" destOrd="0" presId="urn:microsoft.com/office/officeart/2005/8/layout/vList2"/>
    <dgm:cxn modelId="{864E8D70-14C7-42E6-BFEA-1882EA549BEF}" type="presParOf" srcId="{66A41895-EDB3-40AB-9153-9C4EBC512169}" destId="{E22332B2-E166-4FA4-BEE3-9FDBBD9BB75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1EF1A15-2BA2-4D5E-8083-9E0673DF00D3}" type="doc">
      <dgm:prSet loTypeId="urn:microsoft.com/office/officeart/2005/8/layout/vList2" loCatId="list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es-ES"/>
        </a:p>
      </dgm:t>
    </dgm:pt>
    <dgm:pt modelId="{4EBB9BB4-AC8B-4F67-AC25-46805AABF6D9}">
      <dgm:prSet/>
      <dgm:spPr>
        <a:xfrm>
          <a:off x="0" y="311703"/>
          <a:ext cx="5065485" cy="716040"/>
        </a:xfr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s-PA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Manejo personalizado e inadecuado de las agendas quirúrgicas por parte de los especialistas.  </a:t>
          </a:r>
          <a:endParaRPr lang="es-ES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232A3688-FB13-4442-A43C-B79FF112E789}" type="parTrans" cxnId="{7ED08C9C-C08C-4830-ACF5-201E35AB280E}">
      <dgm:prSet/>
      <dgm:spPr/>
      <dgm:t>
        <a:bodyPr/>
        <a:lstStyle/>
        <a:p>
          <a:endParaRPr lang="es-ES"/>
        </a:p>
      </dgm:t>
    </dgm:pt>
    <dgm:pt modelId="{2E777535-07E0-4649-9BD7-E4CDF3F97F79}" type="sibTrans" cxnId="{7ED08C9C-C08C-4830-ACF5-201E35AB280E}">
      <dgm:prSet/>
      <dgm:spPr/>
      <dgm:t>
        <a:bodyPr/>
        <a:lstStyle/>
        <a:p>
          <a:endParaRPr lang="es-ES"/>
        </a:p>
      </dgm:t>
    </dgm:pt>
    <dgm:pt modelId="{F350E518-1E2D-4FFA-82C3-E111527A3B92}">
      <dgm:prSet/>
      <dgm:spPr>
        <a:xfrm>
          <a:off x="0" y="1079583"/>
          <a:ext cx="5065485" cy="716040"/>
        </a:xfr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-13333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-13333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-13333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s-ES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Tiempos de espera prolongado para cirugías programadas.</a:t>
          </a:r>
        </a:p>
      </dgm:t>
    </dgm:pt>
    <dgm:pt modelId="{B8E3930C-0F4A-442F-99E9-97394C3B9F13}" type="parTrans" cxnId="{1A287A5F-6B4F-4149-B349-33D844A6AB53}">
      <dgm:prSet/>
      <dgm:spPr/>
      <dgm:t>
        <a:bodyPr/>
        <a:lstStyle/>
        <a:p>
          <a:endParaRPr lang="es-ES"/>
        </a:p>
      </dgm:t>
    </dgm:pt>
    <dgm:pt modelId="{A187A85B-5EE8-4405-80D8-12B4291D32A6}" type="sibTrans" cxnId="{1A287A5F-6B4F-4149-B349-33D844A6AB53}">
      <dgm:prSet/>
      <dgm:spPr/>
      <dgm:t>
        <a:bodyPr/>
        <a:lstStyle/>
        <a:p>
          <a:endParaRPr lang="es-ES"/>
        </a:p>
      </dgm:t>
    </dgm:pt>
    <dgm:pt modelId="{C8EE8DDA-FD7D-428D-BA73-F1102181B634}">
      <dgm:prSet/>
      <dgm:spPr>
        <a:xfrm>
          <a:off x="0" y="1847462"/>
          <a:ext cx="5065485" cy="716040"/>
        </a:xfr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-26667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-26667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-26667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s-PA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Gestión deficiente para el suministro  de insumos médico quirúrgicos para la realización de cirugías. </a:t>
          </a:r>
          <a:endParaRPr lang="es-ES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9F0FB10F-27A1-4610-A962-7F8B6847C87B}" type="parTrans" cxnId="{3754CB56-1921-4307-854B-1C1293F1781D}">
      <dgm:prSet/>
      <dgm:spPr/>
      <dgm:t>
        <a:bodyPr/>
        <a:lstStyle/>
        <a:p>
          <a:endParaRPr lang="es-ES"/>
        </a:p>
      </dgm:t>
    </dgm:pt>
    <dgm:pt modelId="{4D862196-15FC-47D9-AAD5-9BDF0012EB6B}" type="sibTrans" cxnId="{3754CB56-1921-4307-854B-1C1293F1781D}">
      <dgm:prSet/>
      <dgm:spPr/>
      <dgm:t>
        <a:bodyPr/>
        <a:lstStyle/>
        <a:p>
          <a:endParaRPr lang="es-ES"/>
        </a:p>
      </dgm:t>
    </dgm:pt>
    <dgm:pt modelId="{EA9F35C0-D86A-4BAB-A109-56081CE8E236}">
      <dgm:prSet/>
      <dgm:spPr>
        <a:xfrm>
          <a:off x="0" y="2615342"/>
          <a:ext cx="5065485" cy="716040"/>
        </a:xfr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-40000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-40000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-4000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s-PA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Gestión ineficiente de los quirófanos.</a:t>
          </a:r>
          <a:endParaRPr lang="es-ES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9A123C59-4A5F-4F57-B228-B2C5A08CAF3B}" type="parTrans" cxnId="{1B380D58-EE2E-4876-8464-0642410A5D03}">
      <dgm:prSet/>
      <dgm:spPr/>
      <dgm:t>
        <a:bodyPr/>
        <a:lstStyle/>
        <a:p>
          <a:endParaRPr lang="es-ES"/>
        </a:p>
      </dgm:t>
    </dgm:pt>
    <dgm:pt modelId="{05AFE936-2CD0-46B8-95DD-F18E4DB45316}" type="sibTrans" cxnId="{1B380D58-EE2E-4876-8464-0642410A5D03}">
      <dgm:prSet/>
      <dgm:spPr/>
      <dgm:t>
        <a:bodyPr/>
        <a:lstStyle/>
        <a:p>
          <a:endParaRPr lang="es-ES"/>
        </a:p>
      </dgm:t>
    </dgm:pt>
    <dgm:pt modelId="{66A41895-EDB3-40AB-9153-9C4EBC512169}" type="pres">
      <dgm:prSet presAssocID="{D1EF1A15-2BA2-4D5E-8083-9E0673DF00D3}" presName="linear" presStyleCnt="0">
        <dgm:presLayoutVars>
          <dgm:animLvl val="lvl"/>
          <dgm:resizeHandles val="exact"/>
        </dgm:presLayoutVars>
      </dgm:prSet>
      <dgm:spPr/>
    </dgm:pt>
    <dgm:pt modelId="{DD3EEAF7-14DD-4F11-B75D-D064527FFE6A}" type="pres">
      <dgm:prSet presAssocID="{4EBB9BB4-AC8B-4F67-AC25-46805AABF6D9}" presName="parentText" presStyleLbl="node1" presStyleIdx="0" presStyleCnt="4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0B491D14-84A8-48F8-9FBF-5037DA2995B8}" type="pres">
      <dgm:prSet presAssocID="{2E777535-07E0-4649-9BD7-E4CDF3F97F79}" presName="spacer" presStyleCnt="0"/>
      <dgm:spPr/>
    </dgm:pt>
    <dgm:pt modelId="{FB0229C3-CBB1-4FC3-A4FE-F14741AE3333}" type="pres">
      <dgm:prSet presAssocID="{F350E518-1E2D-4FFA-82C3-E111527A3B92}" presName="parentText" presStyleLbl="node1" presStyleIdx="1" presStyleCnt="4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DAF21838-00EC-4DE3-A65B-50C1E79CA8B7}" type="pres">
      <dgm:prSet presAssocID="{A187A85B-5EE8-4405-80D8-12B4291D32A6}" presName="spacer" presStyleCnt="0"/>
      <dgm:spPr/>
    </dgm:pt>
    <dgm:pt modelId="{356B3996-A9B8-4788-B4CC-5EBF8BFFF399}" type="pres">
      <dgm:prSet presAssocID="{C8EE8DDA-FD7D-428D-BA73-F1102181B634}" presName="parentText" presStyleLbl="node1" presStyleIdx="2" presStyleCnt="4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090C68B0-0151-4CEA-8725-51AF7FE2EF04}" type="pres">
      <dgm:prSet presAssocID="{4D862196-15FC-47D9-AAD5-9BDF0012EB6B}" presName="spacer" presStyleCnt="0"/>
      <dgm:spPr/>
    </dgm:pt>
    <dgm:pt modelId="{95759C31-4B1B-40F1-8896-EA701D5D6D34}" type="pres">
      <dgm:prSet presAssocID="{EA9F35C0-D86A-4BAB-A109-56081CE8E236}" presName="parentText" presStyleLbl="node1" presStyleIdx="3" presStyleCnt="4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</dgm:ptLst>
  <dgm:cxnLst>
    <dgm:cxn modelId="{5A93AD17-2A4D-499E-8AFC-77F44315061A}" type="presOf" srcId="{F350E518-1E2D-4FFA-82C3-E111527A3B92}" destId="{FB0229C3-CBB1-4FC3-A4FE-F14741AE3333}" srcOrd="0" destOrd="0" presId="urn:microsoft.com/office/officeart/2005/8/layout/vList2"/>
    <dgm:cxn modelId="{75F8C331-7043-4F20-B8AE-1F39867B276A}" type="presOf" srcId="{D1EF1A15-2BA2-4D5E-8083-9E0673DF00D3}" destId="{66A41895-EDB3-40AB-9153-9C4EBC512169}" srcOrd="0" destOrd="0" presId="urn:microsoft.com/office/officeart/2005/8/layout/vList2"/>
    <dgm:cxn modelId="{3754CB56-1921-4307-854B-1C1293F1781D}" srcId="{D1EF1A15-2BA2-4D5E-8083-9E0673DF00D3}" destId="{C8EE8DDA-FD7D-428D-BA73-F1102181B634}" srcOrd="2" destOrd="0" parTransId="{9F0FB10F-27A1-4610-A962-7F8B6847C87B}" sibTransId="{4D862196-15FC-47D9-AAD5-9BDF0012EB6B}"/>
    <dgm:cxn modelId="{1B380D58-EE2E-4876-8464-0642410A5D03}" srcId="{D1EF1A15-2BA2-4D5E-8083-9E0673DF00D3}" destId="{EA9F35C0-D86A-4BAB-A109-56081CE8E236}" srcOrd="3" destOrd="0" parTransId="{9A123C59-4A5F-4F57-B228-B2C5A08CAF3B}" sibTransId="{05AFE936-2CD0-46B8-95DD-F18E4DB45316}"/>
    <dgm:cxn modelId="{D8F48F5B-75A8-4E02-A36E-142213B9D511}" type="presOf" srcId="{C8EE8DDA-FD7D-428D-BA73-F1102181B634}" destId="{356B3996-A9B8-4788-B4CC-5EBF8BFFF399}" srcOrd="0" destOrd="0" presId="urn:microsoft.com/office/officeart/2005/8/layout/vList2"/>
    <dgm:cxn modelId="{F1DC8B5E-D683-4333-9EC0-C1A746EEEC09}" type="presOf" srcId="{4EBB9BB4-AC8B-4F67-AC25-46805AABF6D9}" destId="{DD3EEAF7-14DD-4F11-B75D-D064527FFE6A}" srcOrd="0" destOrd="0" presId="urn:microsoft.com/office/officeart/2005/8/layout/vList2"/>
    <dgm:cxn modelId="{1A287A5F-6B4F-4149-B349-33D844A6AB53}" srcId="{D1EF1A15-2BA2-4D5E-8083-9E0673DF00D3}" destId="{F350E518-1E2D-4FFA-82C3-E111527A3B92}" srcOrd="1" destOrd="0" parTransId="{B8E3930C-0F4A-442F-99E9-97394C3B9F13}" sibTransId="{A187A85B-5EE8-4405-80D8-12B4291D32A6}"/>
    <dgm:cxn modelId="{EC02BA5F-CD90-4B20-B590-0F51E4FF12D5}" type="presOf" srcId="{EA9F35C0-D86A-4BAB-A109-56081CE8E236}" destId="{95759C31-4B1B-40F1-8896-EA701D5D6D34}" srcOrd="0" destOrd="0" presId="urn:microsoft.com/office/officeart/2005/8/layout/vList2"/>
    <dgm:cxn modelId="{7ED08C9C-C08C-4830-ACF5-201E35AB280E}" srcId="{D1EF1A15-2BA2-4D5E-8083-9E0673DF00D3}" destId="{4EBB9BB4-AC8B-4F67-AC25-46805AABF6D9}" srcOrd="0" destOrd="0" parTransId="{232A3688-FB13-4442-A43C-B79FF112E789}" sibTransId="{2E777535-07E0-4649-9BD7-E4CDF3F97F79}"/>
    <dgm:cxn modelId="{A0E6627E-335F-4773-A909-368EE4F8E899}" type="presParOf" srcId="{66A41895-EDB3-40AB-9153-9C4EBC512169}" destId="{DD3EEAF7-14DD-4F11-B75D-D064527FFE6A}" srcOrd="0" destOrd="0" presId="urn:microsoft.com/office/officeart/2005/8/layout/vList2"/>
    <dgm:cxn modelId="{19CDD12B-11E5-4809-941E-71E0759A47DA}" type="presParOf" srcId="{66A41895-EDB3-40AB-9153-9C4EBC512169}" destId="{0B491D14-84A8-48F8-9FBF-5037DA2995B8}" srcOrd="1" destOrd="0" presId="urn:microsoft.com/office/officeart/2005/8/layout/vList2"/>
    <dgm:cxn modelId="{C13D7417-49F5-49AE-8AF6-D01BA41A96F1}" type="presParOf" srcId="{66A41895-EDB3-40AB-9153-9C4EBC512169}" destId="{FB0229C3-CBB1-4FC3-A4FE-F14741AE3333}" srcOrd="2" destOrd="0" presId="urn:microsoft.com/office/officeart/2005/8/layout/vList2"/>
    <dgm:cxn modelId="{06CA54F9-B957-4D2A-9ECA-42937FBD7F7C}" type="presParOf" srcId="{66A41895-EDB3-40AB-9153-9C4EBC512169}" destId="{DAF21838-00EC-4DE3-A65B-50C1E79CA8B7}" srcOrd="3" destOrd="0" presId="urn:microsoft.com/office/officeart/2005/8/layout/vList2"/>
    <dgm:cxn modelId="{61B03C36-EE35-4E37-AFF5-2B3F8F3C3D72}" type="presParOf" srcId="{66A41895-EDB3-40AB-9153-9C4EBC512169}" destId="{356B3996-A9B8-4788-B4CC-5EBF8BFFF399}" srcOrd="4" destOrd="0" presId="urn:microsoft.com/office/officeart/2005/8/layout/vList2"/>
    <dgm:cxn modelId="{51BF6251-0044-459C-A8A6-31CF8649C0EA}" type="presParOf" srcId="{66A41895-EDB3-40AB-9153-9C4EBC512169}" destId="{090C68B0-0151-4CEA-8725-51AF7FE2EF04}" srcOrd="5" destOrd="0" presId="urn:microsoft.com/office/officeart/2005/8/layout/vList2"/>
    <dgm:cxn modelId="{1CA4DF6E-DB47-43B9-B957-8DB9DA5F2583}" type="presParOf" srcId="{66A41895-EDB3-40AB-9153-9C4EBC512169}" destId="{95759C31-4B1B-40F1-8896-EA701D5D6D34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258A186-A664-4E55-BFEF-7C9DF278A5A7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2BAF36B5-A47F-459F-96E7-C8A27070ABA3}">
      <dgm:prSet/>
      <dgm:spPr>
        <a:xfrm>
          <a:off x="0" y="73193"/>
          <a:ext cx="4485070" cy="455714"/>
        </a:xfrm>
        <a:gradFill rotWithShape="0">
          <a:gsLst>
            <a:gs pos="0">
              <a:srgbClr val="5B9BD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5B9BD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5B9BD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pPr rtl="0"/>
          <a:r>
            <a:rPr lang="es-PA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CALIDAD Y SEGURIDAD DEL PACIENTE</a:t>
          </a:r>
          <a:endParaRPr lang="es-ES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38785908-6655-4D2A-B949-7430A9BA0B46}" type="parTrans" cxnId="{0561F949-FDE4-4AF5-ABC1-DD18CA7EC588}">
      <dgm:prSet/>
      <dgm:spPr/>
      <dgm:t>
        <a:bodyPr/>
        <a:lstStyle/>
        <a:p>
          <a:endParaRPr lang="es-ES"/>
        </a:p>
      </dgm:t>
    </dgm:pt>
    <dgm:pt modelId="{C96A3E53-EA12-4394-90B7-73319298E79C}" type="sibTrans" cxnId="{0561F949-FDE4-4AF5-ABC1-DD18CA7EC588}">
      <dgm:prSet/>
      <dgm:spPr/>
      <dgm:t>
        <a:bodyPr/>
        <a:lstStyle/>
        <a:p>
          <a:endParaRPr lang="es-ES"/>
        </a:p>
      </dgm:t>
    </dgm:pt>
    <dgm:pt modelId="{2885AB56-2320-4636-B9ED-1400980C82FD}">
      <dgm:prSet/>
      <dgm:spPr>
        <a:xfrm>
          <a:off x="0" y="528908"/>
          <a:ext cx="4485070" cy="3618551"/>
        </a:xfrm>
        <a:noFill/>
        <a:ln>
          <a:noFill/>
        </a:ln>
        <a:effectLst/>
      </dgm:spPr>
      <dgm:t>
        <a:bodyPr/>
        <a:lstStyle/>
        <a:p>
          <a:pPr rtl="0"/>
          <a:r>
            <a:rPr lang="es-ES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No existe un sistema de  meritocracia en la selección del personal gerencial.</a:t>
          </a:r>
          <a:endParaRPr lang="es-ES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CAB50A14-8C89-47A6-A847-F23E52F8F39C}" type="parTrans" cxnId="{1294083C-87B2-43A5-9582-FE740A1CAFE0}">
      <dgm:prSet/>
      <dgm:spPr/>
      <dgm:t>
        <a:bodyPr/>
        <a:lstStyle/>
        <a:p>
          <a:endParaRPr lang="es-ES"/>
        </a:p>
      </dgm:t>
    </dgm:pt>
    <dgm:pt modelId="{8D960E10-360C-443A-94F1-C501C6B32BA6}" type="sibTrans" cxnId="{1294083C-87B2-43A5-9582-FE740A1CAFE0}">
      <dgm:prSet/>
      <dgm:spPr/>
      <dgm:t>
        <a:bodyPr/>
        <a:lstStyle/>
        <a:p>
          <a:endParaRPr lang="es-ES"/>
        </a:p>
      </dgm:t>
    </dgm:pt>
    <dgm:pt modelId="{7A8AD1CE-EFAD-47EE-8453-74F78BB0994C}">
      <dgm:prSet/>
      <dgm:spPr>
        <a:xfrm>
          <a:off x="0" y="528908"/>
          <a:ext cx="4485070" cy="3618551"/>
        </a:xfrm>
        <a:noFill/>
        <a:ln>
          <a:noFill/>
        </a:ln>
        <a:effectLst/>
      </dgm:spPr>
      <dgm:t>
        <a:bodyPr/>
        <a:lstStyle/>
        <a:p>
          <a:pPr rtl="0"/>
          <a:r>
            <a:rPr lang="es-ES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Falta de compromiso y conocimiento del personal con  la cultura de calidad y seguridad del paciente.   </a:t>
          </a:r>
        </a:p>
      </dgm:t>
    </dgm:pt>
    <dgm:pt modelId="{421275C7-1913-41D3-A889-A475F7DBC7BB}" type="parTrans" cxnId="{D0397F0D-3C48-407D-A20D-BE1396196111}">
      <dgm:prSet/>
      <dgm:spPr/>
      <dgm:t>
        <a:bodyPr/>
        <a:lstStyle/>
        <a:p>
          <a:endParaRPr lang="es-ES"/>
        </a:p>
      </dgm:t>
    </dgm:pt>
    <dgm:pt modelId="{336FDDB7-E99E-4E36-A19B-162D1AE3219F}" type="sibTrans" cxnId="{D0397F0D-3C48-407D-A20D-BE1396196111}">
      <dgm:prSet/>
      <dgm:spPr/>
      <dgm:t>
        <a:bodyPr/>
        <a:lstStyle/>
        <a:p>
          <a:endParaRPr lang="es-ES"/>
        </a:p>
      </dgm:t>
    </dgm:pt>
    <dgm:pt modelId="{71EC4804-8F20-4320-B598-F3CC57E06262}">
      <dgm:prSet/>
      <dgm:spPr>
        <a:xfrm>
          <a:off x="0" y="528908"/>
          <a:ext cx="4485070" cy="3618551"/>
        </a:xfrm>
        <a:noFill/>
        <a:ln>
          <a:noFill/>
        </a:ln>
        <a:effectLst/>
      </dgm:spPr>
      <dgm:t>
        <a:bodyPr/>
        <a:lstStyle/>
        <a:p>
          <a:pPr rtl="0"/>
          <a:r>
            <a:rPr lang="es-ES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Necesidad de desarrollo e implementación de un sistema de reporte de incidentes y eventos para promover la cultura de aprendizaje y mejora continua.   </a:t>
          </a:r>
        </a:p>
      </dgm:t>
    </dgm:pt>
    <dgm:pt modelId="{FCDEA600-7AE6-456B-A6FC-A1B933039C2A}" type="parTrans" cxnId="{A907D3DE-1937-4783-9165-040208D6E720}">
      <dgm:prSet/>
      <dgm:spPr/>
      <dgm:t>
        <a:bodyPr/>
        <a:lstStyle/>
        <a:p>
          <a:endParaRPr lang="es-ES"/>
        </a:p>
      </dgm:t>
    </dgm:pt>
    <dgm:pt modelId="{DB604C01-272B-4B9C-B445-30842AF7244B}" type="sibTrans" cxnId="{A907D3DE-1937-4783-9165-040208D6E720}">
      <dgm:prSet/>
      <dgm:spPr/>
      <dgm:t>
        <a:bodyPr/>
        <a:lstStyle/>
        <a:p>
          <a:endParaRPr lang="es-ES"/>
        </a:p>
      </dgm:t>
    </dgm:pt>
    <dgm:pt modelId="{A8683993-D5B0-42E1-BD68-B71EC0989D2E}">
      <dgm:prSet/>
      <dgm:spPr>
        <a:xfrm>
          <a:off x="0" y="528908"/>
          <a:ext cx="4485070" cy="3618551"/>
        </a:xfrm>
        <a:noFill/>
        <a:ln>
          <a:noFill/>
        </a:ln>
        <a:effectLst/>
      </dgm:spPr>
      <dgm:t>
        <a:bodyPr/>
        <a:lstStyle/>
        <a:p>
          <a:pPr rtl="0"/>
          <a:r>
            <a:rPr lang="es-ES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Carencia de una cultura de evaluación del desempeño y competencias. </a:t>
          </a:r>
        </a:p>
      </dgm:t>
    </dgm:pt>
    <dgm:pt modelId="{CC9E59AE-D79A-46A0-A618-2B39B25324C4}" type="parTrans" cxnId="{A3B61A30-812E-48A4-8952-7DB0059E3973}">
      <dgm:prSet/>
      <dgm:spPr/>
      <dgm:t>
        <a:bodyPr/>
        <a:lstStyle/>
        <a:p>
          <a:endParaRPr lang="es-ES"/>
        </a:p>
      </dgm:t>
    </dgm:pt>
    <dgm:pt modelId="{2664B2BE-3249-440B-A4A3-E649D4330097}" type="sibTrans" cxnId="{A3B61A30-812E-48A4-8952-7DB0059E3973}">
      <dgm:prSet/>
      <dgm:spPr/>
      <dgm:t>
        <a:bodyPr/>
        <a:lstStyle/>
        <a:p>
          <a:endParaRPr lang="es-ES"/>
        </a:p>
      </dgm:t>
    </dgm:pt>
    <dgm:pt modelId="{78FC56F7-2E05-429C-BC6E-6DEA8C8625FB}">
      <dgm:prSet/>
      <dgm:spPr>
        <a:xfrm>
          <a:off x="0" y="528908"/>
          <a:ext cx="4485070" cy="3618551"/>
        </a:xfrm>
        <a:noFill/>
        <a:ln>
          <a:noFill/>
        </a:ln>
        <a:effectLst/>
      </dgm:spPr>
      <dgm:t>
        <a:bodyPr/>
        <a:lstStyle/>
        <a:p>
          <a:pPr rtl="0"/>
          <a:r>
            <a:rPr lang="es-ES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Pobre  participación de los pacientes, familiares y asociaciones de pacientes en los procesos de calidad.  </a:t>
          </a:r>
        </a:p>
      </dgm:t>
    </dgm:pt>
    <dgm:pt modelId="{8CE42EE1-B512-410C-8289-5390DFD6A78A}" type="parTrans" cxnId="{688F6964-FC6E-4EF0-A2B7-4D79B2BD42CA}">
      <dgm:prSet/>
      <dgm:spPr/>
      <dgm:t>
        <a:bodyPr/>
        <a:lstStyle/>
        <a:p>
          <a:endParaRPr lang="es-ES"/>
        </a:p>
      </dgm:t>
    </dgm:pt>
    <dgm:pt modelId="{5AB0196E-C8F9-434E-8870-801B90DF4BCA}" type="sibTrans" cxnId="{688F6964-FC6E-4EF0-A2B7-4D79B2BD42CA}">
      <dgm:prSet/>
      <dgm:spPr/>
      <dgm:t>
        <a:bodyPr/>
        <a:lstStyle/>
        <a:p>
          <a:endParaRPr lang="es-ES"/>
        </a:p>
      </dgm:t>
    </dgm:pt>
    <dgm:pt modelId="{C011D745-1F2B-402D-B19A-40770659FA17}">
      <dgm:prSet/>
      <dgm:spPr>
        <a:xfrm>
          <a:off x="0" y="528908"/>
          <a:ext cx="4485070" cy="3618551"/>
        </a:xfrm>
        <a:noFill/>
        <a:ln>
          <a:noFill/>
        </a:ln>
        <a:effectLst/>
      </dgm:spPr>
      <dgm:t>
        <a:bodyPr/>
        <a:lstStyle/>
        <a:p>
          <a:pPr rtl="0"/>
          <a:r>
            <a:rPr lang="es-ES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Ausencia de una cultura de bienestar del trabajador de la salud. </a:t>
          </a:r>
        </a:p>
      </dgm:t>
    </dgm:pt>
    <dgm:pt modelId="{A57521C8-2924-4033-A9B7-280D6C76D7CA}" type="parTrans" cxnId="{58D8E581-D132-49A2-AC05-89980FEBD5AC}">
      <dgm:prSet/>
      <dgm:spPr/>
      <dgm:t>
        <a:bodyPr/>
        <a:lstStyle/>
        <a:p>
          <a:endParaRPr lang="es-ES"/>
        </a:p>
      </dgm:t>
    </dgm:pt>
    <dgm:pt modelId="{72FCFA21-4831-48F5-A3A5-A4B7DF2C60CC}" type="sibTrans" cxnId="{58D8E581-D132-49A2-AC05-89980FEBD5AC}">
      <dgm:prSet/>
      <dgm:spPr/>
      <dgm:t>
        <a:bodyPr/>
        <a:lstStyle/>
        <a:p>
          <a:endParaRPr lang="es-ES"/>
        </a:p>
      </dgm:t>
    </dgm:pt>
    <dgm:pt modelId="{F6E75806-DE4B-41C4-9A74-23C7CD8563D3}" type="pres">
      <dgm:prSet presAssocID="{E258A186-A664-4E55-BFEF-7C9DF278A5A7}" presName="linear" presStyleCnt="0">
        <dgm:presLayoutVars>
          <dgm:animLvl val="lvl"/>
          <dgm:resizeHandles val="exact"/>
        </dgm:presLayoutVars>
      </dgm:prSet>
      <dgm:spPr/>
    </dgm:pt>
    <dgm:pt modelId="{CC710338-65DF-4CDA-B655-67BEFE7566DB}" type="pres">
      <dgm:prSet presAssocID="{2BAF36B5-A47F-459F-96E7-C8A27070ABA3}" presName="parentText" presStyleLbl="node1" presStyleIdx="0" presStyleCnt="1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19A5831A-E873-4AF3-BE6C-5CDF24F98DD5}" type="pres">
      <dgm:prSet presAssocID="{2BAF36B5-A47F-459F-96E7-C8A27070ABA3}" presName="childText" presStyleLbl="revTx" presStyleIdx="0" presStyleCnt="1" custScaleY="104551">
        <dgm:presLayoutVars>
          <dgm:bulletEnabled val="1"/>
        </dgm:presLayoutVars>
      </dgm:prSet>
      <dgm:spPr>
        <a:prstGeom prst="rect">
          <a:avLst/>
        </a:prstGeom>
      </dgm:spPr>
    </dgm:pt>
  </dgm:ptLst>
  <dgm:cxnLst>
    <dgm:cxn modelId="{D0397F0D-3C48-407D-A20D-BE1396196111}" srcId="{2BAF36B5-A47F-459F-96E7-C8A27070ABA3}" destId="{7A8AD1CE-EFAD-47EE-8453-74F78BB0994C}" srcOrd="1" destOrd="0" parTransId="{421275C7-1913-41D3-A889-A475F7DBC7BB}" sibTransId="{336FDDB7-E99E-4E36-A19B-162D1AE3219F}"/>
    <dgm:cxn modelId="{842B2C19-829E-4A5B-8B03-EA00866223BF}" type="presOf" srcId="{71EC4804-8F20-4320-B598-F3CC57E06262}" destId="{19A5831A-E873-4AF3-BE6C-5CDF24F98DD5}" srcOrd="0" destOrd="2" presId="urn:microsoft.com/office/officeart/2005/8/layout/vList2"/>
    <dgm:cxn modelId="{1D464A2B-6763-4981-914E-04D52728B848}" type="presOf" srcId="{A8683993-D5B0-42E1-BD68-B71EC0989D2E}" destId="{19A5831A-E873-4AF3-BE6C-5CDF24F98DD5}" srcOrd="0" destOrd="3" presId="urn:microsoft.com/office/officeart/2005/8/layout/vList2"/>
    <dgm:cxn modelId="{A3B61A30-812E-48A4-8952-7DB0059E3973}" srcId="{2BAF36B5-A47F-459F-96E7-C8A27070ABA3}" destId="{A8683993-D5B0-42E1-BD68-B71EC0989D2E}" srcOrd="3" destOrd="0" parTransId="{CC9E59AE-D79A-46A0-A618-2B39B25324C4}" sibTransId="{2664B2BE-3249-440B-A4A3-E649D4330097}"/>
    <dgm:cxn modelId="{1294083C-87B2-43A5-9582-FE740A1CAFE0}" srcId="{2BAF36B5-A47F-459F-96E7-C8A27070ABA3}" destId="{2885AB56-2320-4636-B9ED-1400980C82FD}" srcOrd="0" destOrd="0" parTransId="{CAB50A14-8C89-47A6-A847-F23E52F8F39C}" sibTransId="{8D960E10-360C-443A-94F1-C501C6B32BA6}"/>
    <dgm:cxn modelId="{0561F949-FDE4-4AF5-ABC1-DD18CA7EC588}" srcId="{E258A186-A664-4E55-BFEF-7C9DF278A5A7}" destId="{2BAF36B5-A47F-459F-96E7-C8A27070ABA3}" srcOrd="0" destOrd="0" parTransId="{38785908-6655-4D2A-B949-7430A9BA0B46}" sibTransId="{C96A3E53-EA12-4394-90B7-73319298E79C}"/>
    <dgm:cxn modelId="{7561BF5D-74C0-4429-A7E9-2A46CC85DACB}" type="presOf" srcId="{78FC56F7-2E05-429C-BC6E-6DEA8C8625FB}" destId="{19A5831A-E873-4AF3-BE6C-5CDF24F98DD5}" srcOrd="0" destOrd="4" presId="urn:microsoft.com/office/officeart/2005/8/layout/vList2"/>
    <dgm:cxn modelId="{9AD0CF5E-9EA6-4BB5-94CA-2A99E06C81D5}" type="presOf" srcId="{C011D745-1F2B-402D-B19A-40770659FA17}" destId="{19A5831A-E873-4AF3-BE6C-5CDF24F98DD5}" srcOrd="0" destOrd="5" presId="urn:microsoft.com/office/officeart/2005/8/layout/vList2"/>
    <dgm:cxn modelId="{688F6964-FC6E-4EF0-A2B7-4D79B2BD42CA}" srcId="{2BAF36B5-A47F-459F-96E7-C8A27070ABA3}" destId="{78FC56F7-2E05-429C-BC6E-6DEA8C8625FB}" srcOrd="4" destOrd="0" parTransId="{8CE42EE1-B512-410C-8289-5390DFD6A78A}" sibTransId="{5AB0196E-C8F9-434E-8870-801B90DF4BCA}"/>
    <dgm:cxn modelId="{58D8E581-D132-49A2-AC05-89980FEBD5AC}" srcId="{2BAF36B5-A47F-459F-96E7-C8A27070ABA3}" destId="{C011D745-1F2B-402D-B19A-40770659FA17}" srcOrd="5" destOrd="0" parTransId="{A57521C8-2924-4033-A9B7-280D6C76D7CA}" sibTransId="{72FCFA21-4831-48F5-A3A5-A4B7DF2C60CC}"/>
    <dgm:cxn modelId="{1D2ACEA7-DD6F-4F72-81F3-04BBEEFF040C}" type="presOf" srcId="{E258A186-A664-4E55-BFEF-7C9DF278A5A7}" destId="{F6E75806-DE4B-41C4-9A74-23C7CD8563D3}" srcOrd="0" destOrd="0" presId="urn:microsoft.com/office/officeart/2005/8/layout/vList2"/>
    <dgm:cxn modelId="{F13302BD-A2B2-4545-95F0-A84681CFC214}" type="presOf" srcId="{2BAF36B5-A47F-459F-96E7-C8A27070ABA3}" destId="{CC710338-65DF-4CDA-B655-67BEFE7566DB}" srcOrd="0" destOrd="0" presId="urn:microsoft.com/office/officeart/2005/8/layout/vList2"/>
    <dgm:cxn modelId="{A907D3DE-1937-4783-9165-040208D6E720}" srcId="{2BAF36B5-A47F-459F-96E7-C8A27070ABA3}" destId="{71EC4804-8F20-4320-B598-F3CC57E06262}" srcOrd="2" destOrd="0" parTransId="{FCDEA600-7AE6-456B-A6FC-A1B933039C2A}" sibTransId="{DB604C01-272B-4B9C-B445-30842AF7244B}"/>
    <dgm:cxn modelId="{570D00E9-8C81-456B-907D-6092D0327270}" type="presOf" srcId="{7A8AD1CE-EFAD-47EE-8453-74F78BB0994C}" destId="{19A5831A-E873-4AF3-BE6C-5CDF24F98DD5}" srcOrd="0" destOrd="1" presId="urn:microsoft.com/office/officeart/2005/8/layout/vList2"/>
    <dgm:cxn modelId="{AD8CF4EC-E5BC-4E37-B7BF-BD66E9F393E6}" type="presOf" srcId="{2885AB56-2320-4636-B9ED-1400980C82FD}" destId="{19A5831A-E873-4AF3-BE6C-5CDF24F98DD5}" srcOrd="0" destOrd="0" presId="urn:microsoft.com/office/officeart/2005/8/layout/vList2"/>
    <dgm:cxn modelId="{E2796A7F-F8CE-4E8B-9760-8C0646ADB80C}" type="presParOf" srcId="{F6E75806-DE4B-41C4-9A74-23C7CD8563D3}" destId="{CC710338-65DF-4CDA-B655-67BEFE7566DB}" srcOrd="0" destOrd="0" presId="urn:microsoft.com/office/officeart/2005/8/layout/vList2"/>
    <dgm:cxn modelId="{025AC7AB-FCD6-4278-8B58-967909E941B8}" type="presParOf" srcId="{F6E75806-DE4B-41C4-9A74-23C7CD8563D3}" destId="{19A5831A-E873-4AF3-BE6C-5CDF24F98DD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0EBA483-6788-438E-8450-7075E5FFFB37}" type="doc">
      <dgm:prSet loTypeId="urn:microsoft.com/office/officeart/2005/8/layout/vList4" loCatId="picture" qsTypeId="urn:microsoft.com/office/officeart/2005/8/quickstyle/3d3" qsCatId="3D" csTypeId="urn:microsoft.com/office/officeart/2005/8/colors/accent1_3" csCatId="accent1" phldr="1"/>
      <dgm:spPr/>
      <dgm:t>
        <a:bodyPr/>
        <a:lstStyle/>
        <a:p>
          <a:endParaRPr lang="es-ES"/>
        </a:p>
      </dgm:t>
    </dgm:pt>
    <dgm:pt modelId="{6D2D5A24-09E2-477C-A5FD-EF36225637EF}" type="pres">
      <dgm:prSet presAssocID="{30EBA483-6788-438E-8450-7075E5FFFB37}" presName="linear" presStyleCnt="0">
        <dgm:presLayoutVars>
          <dgm:dir/>
          <dgm:resizeHandles val="exact"/>
        </dgm:presLayoutVars>
      </dgm:prSet>
      <dgm:spPr/>
    </dgm:pt>
  </dgm:ptLst>
  <dgm:cxnLst>
    <dgm:cxn modelId="{7121F980-B51F-4F28-BCB1-AC429AE084DC}" type="presOf" srcId="{30EBA483-6788-438E-8450-7075E5FFFB37}" destId="{6D2D5A24-09E2-477C-A5FD-EF36225637EF}" srcOrd="0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9A66B79-07E1-4023-917A-DAFD3FB4C873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6C230EA1-394B-4C38-87A9-80849354C5EB}">
      <dgm:prSet phldrT="[Texto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lnSpc>
              <a:spcPct val="90000"/>
            </a:lnSpc>
            <a:spcAft>
              <a:spcPct val="35000"/>
            </a:spcAft>
          </a:pPr>
          <a:endParaRPr lang="es-PA" sz="500" b="1" dirty="0">
            <a:solidFill>
              <a:schemeClr val="tx1"/>
            </a:solidFill>
          </a:endParaRPr>
        </a:p>
        <a:p>
          <a:pPr>
            <a:lnSpc>
              <a:spcPct val="90000"/>
            </a:lnSpc>
            <a:spcAft>
              <a:spcPts val="0"/>
            </a:spcAft>
          </a:pPr>
          <a:endParaRPr lang="es-PA" sz="800" b="1" dirty="0">
            <a:solidFill>
              <a:schemeClr val="tx1"/>
            </a:solidFill>
          </a:endParaRPr>
        </a:p>
        <a:p>
          <a:pPr>
            <a:lnSpc>
              <a:spcPct val="90000"/>
            </a:lnSpc>
            <a:spcAft>
              <a:spcPts val="0"/>
            </a:spcAft>
          </a:pPr>
          <a:r>
            <a:rPr lang="es-PA" sz="800" b="1" dirty="0">
              <a:solidFill>
                <a:schemeClr val="tx1"/>
              </a:solidFill>
            </a:rPr>
            <a:t>HOS. NAL.                                                               </a:t>
          </a:r>
        </a:p>
        <a:p>
          <a:pPr>
            <a:lnSpc>
              <a:spcPct val="90000"/>
            </a:lnSpc>
            <a:spcAft>
              <a:spcPts val="0"/>
            </a:spcAft>
          </a:pPr>
          <a:r>
            <a:rPr lang="es-PA" sz="800" b="1" dirty="0">
              <a:solidFill>
                <a:schemeClr val="tx1"/>
              </a:solidFill>
            </a:rPr>
            <a:t> DE </a:t>
          </a:r>
        </a:p>
        <a:p>
          <a:pPr>
            <a:lnSpc>
              <a:spcPct val="90000"/>
            </a:lnSpc>
            <a:spcAft>
              <a:spcPts val="0"/>
            </a:spcAft>
          </a:pPr>
          <a:r>
            <a:rPr lang="es-PA" sz="800" b="1" dirty="0">
              <a:solidFill>
                <a:schemeClr val="tx1"/>
              </a:solidFill>
            </a:rPr>
            <a:t>ALTA RESOLUCIÓN</a:t>
          </a:r>
          <a:endParaRPr lang="es-PA" sz="1100" b="1" dirty="0">
            <a:solidFill>
              <a:schemeClr val="tx1"/>
            </a:solidFill>
          </a:endParaRPr>
        </a:p>
        <a:p>
          <a:pPr>
            <a:lnSpc>
              <a:spcPct val="90000"/>
            </a:lnSpc>
            <a:spcAft>
              <a:spcPct val="35000"/>
            </a:spcAft>
          </a:pPr>
          <a:endParaRPr lang="es-PA" sz="1000" b="1" dirty="0">
            <a:solidFill>
              <a:schemeClr val="tx1"/>
            </a:solidFill>
          </a:endParaRPr>
        </a:p>
        <a:p>
          <a:pPr>
            <a:lnSpc>
              <a:spcPct val="90000"/>
            </a:lnSpc>
            <a:spcAft>
              <a:spcPct val="35000"/>
            </a:spcAft>
          </a:pPr>
          <a:endParaRPr lang="es-PA" sz="1000" b="1" dirty="0">
            <a:solidFill>
              <a:schemeClr val="tx1"/>
            </a:solidFill>
          </a:endParaRPr>
        </a:p>
        <a:p>
          <a:pPr>
            <a:lnSpc>
              <a:spcPct val="50000"/>
            </a:lnSpc>
            <a:spcAft>
              <a:spcPct val="35000"/>
            </a:spcAft>
          </a:pPr>
          <a:r>
            <a:rPr lang="es-PA" sz="1000" b="1" dirty="0">
              <a:solidFill>
                <a:schemeClr val="tx1"/>
              </a:solidFill>
            </a:rPr>
            <a:t>Hospitales Nacionales </a:t>
          </a:r>
        </a:p>
        <a:p>
          <a:pPr>
            <a:lnSpc>
              <a:spcPct val="50000"/>
            </a:lnSpc>
            <a:spcAft>
              <a:spcPts val="0"/>
            </a:spcAft>
          </a:pPr>
          <a:r>
            <a:rPr lang="es-PA" sz="1000" b="1" dirty="0">
              <a:solidFill>
                <a:schemeClr val="tx1"/>
              </a:solidFill>
            </a:rPr>
            <a:t>Especializados</a:t>
          </a:r>
        </a:p>
        <a:p>
          <a:pPr>
            <a:lnSpc>
              <a:spcPct val="90000"/>
            </a:lnSpc>
            <a:spcAft>
              <a:spcPts val="0"/>
            </a:spcAft>
          </a:pPr>
          <a:endParaRPr lang="es-PA" sz="1000" b="1" dirty="0">
            <a:solidFill>
              <a:schemeClr val="tx1"/>
            </a:solidFill>
          </a:endParaRPr>
        </a:p>
        <a:p>
          <a:pPr>
            <a:lnSpc>
              <a:spcPct val="90000"/>
            </a:lnSpc>
            <a:spcAft>
              <a:spcPts val="0"/>
            </a:spcAft>
          </a:pPr>
          <a:endParaRPr lang="es-PA" sz="1000" b="1" dirty="0">
            <a:solidFill>
              <a:schemeClr val="tx1"/>
            </a:solidFill>
          </a:endParaRPr>
        </a:p>
        <a:p>
          <a:pPr>
            <a:lnSpc>
              <a:spcPct val="90000"/>
            </a:lnSpc>
            <a:spcAft>
              <a:spcPct val="35000"/>
            </a:spcAft>
          </a:pPr>
          <a:r>
            <a:rPr lang="es-PA" sz="1000" b="1" dirty="0">
              <a:solidFill>
                <a:schemeClr val="tx1"/>
              </a:solidFill>
            </a:rPr>
            <a:t>Hospitales Supra Regionales</a:t>
          </a:r>
        </a:p>
        <a:p>
          <a:pPr>
            <a:lnSpc>
              <a:spcPct val="90000"/>
            </a:lnSpc>
            <a:spcAft>
              <a:spcPct val="35000"/>
            </a:spcAft>
          </a:pPr>
          <a:endParaRPr lang="es-PA" sz="700" b="1" dirty="0">
            <a:solidFill>
              <a:schemeClr val="tx1"/>
            </a:solidFill>
          </a:endParaRPr>
        </a:p>
      </dgm:t>
    </dgm:pt>
    <dgm:pt modelId="{B75A8D28-FEB7-47B9-B786-38223D86A06A}" type="parTrans" cxnId="{ADF6CDD2-F57B-44C3-85A4-555B10EEEA36}">
      <dgm:prSet/>
      <dgm:spPr/>
      <dgm:t>
        <a:bodyPr/>
        <a:lstStyle/>
        <a:p>
          <a:endParaRPr lang="es-PA" sz="1600"/>
        </a:p>
      </dgm:t>
    </dgm:pt>
    <dgm:pt modelId="{DC51BD46-AE09-4724-8B13-8B0D170C2097}" type="sibTrans" cxnId="{ADF6CDD2-F57B-44C3-85A4-555B10EEEA36}">
      <dgm:prSet/>
      <dgm:spPr/>
      <dgm:t>
        <a:bodyPr/>
        <a:lstStyle/>
        <a:p>
          <a:endParaRPr lang="es-PA" sz="1600"/>
        </a:p>
      </dgm:t>
    </dgm:pt>
    <dgm:pt modelId="{05AB9FAB-0ED6-423A-93C7-ECDE94EA7422}">
      <dgm:prSet phldrT="[Texto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A" sz="1200" b="1" dirty="0">
              <a:solidFill>
                <a:schemeClr val="tx1"/>
              </a:solidFill>
            </a:rPr>
            <a:t>Hospitales  Regionales</a:t>
          </a:r>
        </a:p>
        <a:p>
          <a:pPr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A" sz="1200" b="1" dirty="0">
              <a:solidFill>
                <a:schemeClr val="tx1"/>
              </a:solidFill>
            </a:rPr>
            <a:t>Hospitales Sectoriales</a:t>
          </a:r>
          <a:endParaRPr lang="es-PA" sz="1100" b="1" dirty="0">
            <a:solidFill>
              <a:schemeClr val="tx1"/>
            </a:solidFill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PA" sz="1200" b="1" dirty="0">
              <a:solidFill>
                <a:schemeClr val="tx1"/>
              </a:solidFill>
            </a:rPr>
            <a:t>Hospitales de  Estancia Prolongada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s-PA" sz="1100" b="1" dirty="0">
            <a:solidFill>
              <a:schemeClr val="tx1"/>
            </a:solidFill>
          </a:endParaRPr>
        </a:p>
        <a:p>
          <a:pPr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A" sz="1200" b="1" dirty="0">
              <a:solidFill>
                <a:schemeClr val="tx1"/>
              </a:solidFill>
            </a:rPr>
            <a:t>Policlínicas Especializadas</a:t>
          </a:r>
        </a:p>
      </dgm:t>
    </dgm:pt>
    <dgm:pt modelId="{4E580CD2-1660-4E23-A519-6148BD51BCB0}" type="parTrans" cxnId="{9436D45C-BAD0-47FD-A3C1-D5BBCC275E9C}">
      <dgm:prSet/>
      <dgm:spPr/>
      <dgm:t>
        <a:bodyPr/>
        <a:lstStyle/>
        <a:p>
          <a:endParaRPr lang="es-PA" sz="1600"/>
        </a:p>
      </dgm:t>
    </dgm:pt>
    <dgm:pt modelId="{C3ADD89A-116A-49DE-8436-4C7C0F696C4C}" type="sibTrans" cxnId="{9436D45C-BAD0-47FD-A3C1-D5BBCC275E9C}">
      <dgm:prSet/>
      <dgm:spPr/>
      <dgm:t>
        <a:bodyPr/>
        <a:lstStyle/>
        <a:p>
          <a:endParaRPr lang="es-PA" sz="1600"/>
        </a:p>
      </dgm:t>
    </dgm:pt>
    <dgm:pt modelId="{B6F4BFD4-E433-475C-B3E0-5D8DA6587242}">
      <dgm:prSet phldrT="[Texto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PA" sz="1200" b="1" dirty="0">
              <a:solidFill>
                <a:schemeClr val="tx1"/>
              </a:solidFill>
            </a:rPr>
            <a:t>Policlínicas  Básicas</a:t>
          </a:r>
          <a:endParaRPr lang="es-PA" sz="600" b="1" dirty="0">
            <a:solidFill>
              <a:schemeClr val="tx1"/>
            </a:solidFill>
          </a:endParaRPr>
        </a:p>
        <a:p>
          <a:endParaRPr lang="es-PA" sz="1200" b="1" dirty="0">
            <a:solidFill>
              <a:schemeClr val="tx1"/>
            </a:solidFill>
          </a:endParaRPr>
        </a:p>
        <a:p>
          <a:r>
            <a:rPr lang="es-PA" sz="1200" b="1" dirty="0">
              <a:solidFill>
                <a:schemeClr val="tx1"/>
              </a:solidFill>
            </a:rPr>
            <a:t>Unidades Locales de Atención Primaria en Salud   </a:t>
          </a:r>
          <a:r>
            <a:rPr lang="es-PA" sz="900" b="1" dirty="0">
              <a:solidFill>
                <a:schemeClr val="tx1"/>
              </a:solidFill>
            </a:rPr>
            <a:t>(ULAPS)</a:t>
          </a:r>
        </a:p>
        <a:p>
          <a:endParaRPr lang="es-PA" sz="1200" b="1" dirty="0">
            <a:solidFill>
              <a:schemeClr val="tx1"/>
            </a:solidFill>
          </a:endParaRPr>
        </a:p>
        <a:p>
          <a:r>
            <a:rPr lang="es-PA" sz="1200" b="1" dirty="0">
              <a:solidFill>
                <a:schemeClr val="tx1"/>
              </a:solidFill>
            </a:rPr>
            <a:t>Centros de Atención promocional y Preventivo  en Salud  </a:t>
          </a:r>
          <a:r>
            <a:rPr lang="es-PA" sz="700" b="1" dirty="0">
              <a:solidFill>
                <a:schemeClr val="tx1"/>
              </a:solidFill>
            </a:rPr>
            <a:t>(CAAPS)</a:t>
          </a:r>
          <a:endParaRPr lang="es-PA" sz="1200" b="1" dirty="0">
            <a:solidFill>
              <a:schemeClr val="tx1"/>
            </a:solidFill>
          </a:endParaRPr>
        </a:p>
      </dgm:t>
    </dgm:pt>
    <dgm:pt modelId="{2E0838F2-6A59-4932-AE96-33B6A14DEF55}" type="parTrans" cxnId="{A1608244-C25B-470D-B1C5-E4411BF5985E}">
      <dgm:prSet/>
      <dgm:spPr/>
      <dgm:t>
        <a:bodyPr/>
        <a:lstStyle/>
        <a:p>
          <a:endParaRPr lang="es-PA" sz="1600"/>
        </a:p>
      </dgm:t>
    </dgm:pt>
    <dgm:pt modelId="{98687010-180D-42EF-B325-2E0D945D0DF0}" type="sibTrans" cxnId="{A1608244-C25B-470D-B1C5-E4411BF5985E}">
      <dgm:prSet/>
      <dgm:spPr/>
      <dgm:t>
        <a:bodyPr/>
        <a:lstStyle/>
        <a:p>
          <a:endParaRPr lang="es-PA" sz="1600"/>
        </a:p>
      </dgm:t>
    </dgm:pt>
    <dgm:pt modelId="{B654BB25-8000-49CD-BD68-EA19867D3325}" type="pres">
      <dgm:prSet presAssocID="{D9A66B79-07E1-4023-917A-DAFD3FB4C873}" presName="Name0" presStyleCnt="0">
        <dgm:presLayoutVars>
          <dgm:dir/>
          <dgm:animLvl val="lvl"/>
          <dgm:resizeHandles val="exact"/>
        </dgm:presLayoutVars>
      </dgm:prSet>
      <dgm:spPr/>
    </dgm:pt>
    <dgm:pt modelId="{2C613D71-2CDE-426D-8DCC-73B4456A4978}" type="pres">
      <dgm:prSet presAssocID="{6C230EA1-394B-4C38-87A9-80849354C5EB}" presName="Name8" presStyleCnt="0"/>
      <dgm:spPr/>
    </dgm:pt>
    <dgm:pt modelId="{17E8FBB4-8430-425F-B238-B0A647772950}" type="pres">
      <dgm:prSet presAssocID="{6C230EA1-394B-4C38-87A9-80849354C5EB}" presName="level" presStyleLbl="node1" presStyleIdx="0" presStyleCnt="3" custScaleX="105759" custScaleY="104302" custLinFactNeighborX="140" custLinFactNeighborY="-4529">
        <dgm:presLayoutVars>
          <dgm:chMax val="1"/>
          <dgm:bulletEnabled val="1"/>
        </dgm:presLayoutVars>
      </dgm:prSet>
      <dgm:spPr/>
    </dgm:pt>
    <dgm:pt modelId="{7131E765-EE1A-4EA3-8E36-2B3625A40AA4}" type="pres">
      <dgm:prSet presAssocID="{6C230EA1-394B-4C38-87A9-80849354C5EB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EBA2D375-E87A-497B-8893-DFE5A95D5C65}" type="pres">
      <dgm:prSet presAssocID="{05AB9FAB-0ED6-423A-93C7-ECDE94EA7422}" presName="Name8" presStyleCnt="0"/>
      <dgm:spPr/>
    </dgm:pt>
    <dgm:pt modelId="{6EC2F868-F46A-436D-BCD4-9236219B010E}" type="pres">
      <dgm:prSet presAssocID="{05AB9FAB-0ED6-423A-93C7-ECDE94EA7422}" presName="level" presStyleLbl="node1" presStyleIdx="1" presStyleCnt="3" custScaleX="102931" custScaleY="84052" custLinFactNeighborX="224" custLinFactNeighborY="1905">
        <dgm:presLayoutVars>
          <dgm:chMax val="1"/>
          <dgm:bulletEnabled val="1"/>
        </dgm:presLayoutVars>
      </dgm:prSet>
      <dgm:spPr/>
    </dgm:pt>
    <dgm:pt modelId="{5F03C552-43C2-42F0-9ABB-0EE240490FAD}" type="pres">
      <dgm:prSet presAssocID="{05AB9FAB-0ED6-423A-93C7-ECDE94EA742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24E31B8C-E10E-43D5-883D-FC3AF16C595C}" type="pres">
      <dgm:prSet presAssocID="{B6F4BFD4-E433-475C-B3E0-5D8DA6587242}" presName="Name8" presStyleCnt="0"/>
      <dgm:spPr/>
    </dgm:pt>
    <dgm:pt modelId="{DA8E2F90-3672-4FAD-9E99-9F6C299C8813}" type="pres">
      <dgm:prSet presAssocID="{B6F4BFD4-E433-475C-B3E0-5D8DA6587242}" presName="level" presStyleLbl="node1" presStyleIdx="2" presStyleCnt="3" custScaleY="83029" custLinFactNeighborX="-936">
        <dgm:presLayoutVars>
          <dgm:chMax val="1"/>
          <dgm:bulletEnabled val="1"/>
        </dgm:presLayoutVars>
      </dgm:prSet>
      <dgm:spPr/>
    </dgm:pt>
    <dgm:pt modelId="{42124415-551A-4FCB-87C3-5450271758E9}" type="pres">
      <dgm:prSet presAssocID="{B6F4BFD4-E433-475C-B3E0-5D8DA6587242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EC458D1F-ED94-4067-A6DC-09AC1F231B50}" type="presOf" srcId="{B6F4BFD4-E433-475C-B3E0-5D8DA6587242}" destId="{DA8E2F90-3672-4FAD-9E99-9F6C299C8813}" srcOrd="0" destOrd="0" presId="urn:microsoft.com/office/officeart/2005/8/layout/pyramid1"/>
    <dgm:cxn modelId="{A194052B-1931-4A4A-A849-6C741E8C54AE}" type="presOf" srcId="{6C230EA1-394B-4C38-87A9-80849354C5EB}" destId="{7131E765-EE1A-4EA3-8E36-2B3625A40AA4}" srcOrd="1" destOrd="0" presId="urn:microsoft.com/office/officeart/2005/8/layout/pyramid1"/>
    <dgm:cxn modelId="{645C2532-A046-471A-9049-CE85DF8B33C6}" type="presOf" srcId="{6C230EA1-394B-4C38-87A9-80849354C5EB}" destId="{17E8FBB4-8430-425F-B238-B0A647772950}" srcOrd="0" destOrd="0" presId="urn:microsoft.com/office/officeart/2005/8/layout/pyramid1"/>
    <dgm:cxn modelId="{A1608244-C25B-470D-B1C5-E4411BF5985E}" srcId="{D9A66B79-07E1-4023-917A-DAFD3FB4C873}" destId="{B6F4BFD4-E433-475C-B3E0-5D8DA6587242}" srcOrd="2" destOrd="0" parTransId="{2E0838F2-6A59-4932-AE96-33B6A14DEF55}" sibTransId="{98687010-180D-42EF-B325-2E0D945D0DF0}"/>
    <dgm:cxn modelId="{9436D45C-BAD0-47FD-A3C1-D5BBCC275E9C}" srcId="{D9A66B79-07E1-4023-917A-DAFD3FB4C873}" destId="{05AB9FAB-0ED6-423A-93C7-ECDE94EA7422}" srcOrd="1" destOrd="0" parTransId="{4E580CD2-1660-4E23-A519-6148BD51BCB0}" sibTransId="{C3ADD89A-116A-49DE-8436-4C7C0F696C4C}"/>
    <dgm:cxn modelId="{A8B86060-C82B-4F71-A35D-67BBAF00ABDA}" type="presOf" srcId="{B6F4BFD4-E433-475C-B3E0-5D8DA6587242}" destId="{42124415-551A-4FCB-87C3-5450271758E9}" srcOrd="1" destOrd="0" presId="urn:microsoft.com/office/officeart/2005/8/layout/pyramid1"/>
    <dgm:cxn modelId="{B50F3AC5-7130-42E7-9EB4-C8877D95B648}" type="presOf" srcId="{05AB9FAB-0ED6-423A-93C7-ECDE94EA7422}" destId="{5F03C552-43C2-42F0-9ABB-0EE240490FAD}" srcOrd="1" destOrd="0" presId="urn:microsoft.com/office/officeart/2005/8/layout/pyramid1"/>
    <dgm:cxn modelId="{ADF6CDD2-F57B-44C3-85A4-555B10EEEA36}" srcId="{D9A66B79-07E1-4023-917A-DAFD3FB4C873}" destId="{6C230EA1-394B-4C38-87A9-80849354C5EB}" srcOrd="0" destOrd="0" parTransId="{B75A8D28-FEB7-47B9-B786-38223D86A06A}" sibTransId="{DC51BD46-AE09-4724-8B13-8B0D170C2097}"/>
    <dgm:cxn modelId="{D84780DA-F9F3-431D-A65C-25C10098A6A5}" type="presOf" srcId="{D9A66B79-07E1-4023-917A-DAFD3FB4C873}" destId="{B654BB25-8000-49CD-BD68-EA19867D3325}" srcOrd="0" destOrd="0" presId="urn:microsoft.com/office/officeart/2005/8/layout/pyramid1"/>
    <dgm:cxn modelId="{8D8F93ED-DCD7-4F12-B346-BD8623D9FC1C}" type="presOf" srcId="{05AB9FAB-0ED6-423A-93C7-ECDE94EA7422}" destId="{6EC2F868-F46A-436D-BCD4-9236219B010E}" srcOrd="0" destOrd="0" presId="urn:microsoft.com/office/officeart/2005/8/layout/pyramid1"/>
    <dgm:cxn modelId="{6AA1D18D-4CDC-4017-884C-63E1D4AA003F}" type="presParOf" srcId="{B654BB25-8000-49CD-BD68-EA19867D3325}" destId="{2C613D71-2CDE-426D-8DCC-73B4456A4978}" srcOrd="0" destOrd="0" presId="urn:microsoft.com/office/officeart/2005/8/layout/pyramid1"/>
    <dgm:cxn modelId="{492FE4F9-4FEB-4C9D-8A8D-5EF5914D08DB}" type="presParOf" srcId="{2C613D71-2CDE-426D-8DCC-73B4456A4978}" destId="{17E8FBB4-8430-425F-B238-B0A647772950}" srcOrd="0" destOrd="0" presId="urn:microsoft.com/office/officeart/2005/8/layout/pyramid1"/>
    <dgm:cxn modelId="{F48BA36B-4430-44EA-A244-BBF1FCD601DC}" type="presParOf" srcId="{2C613D71-2CDE-426D-8DCC-73B4456A4978}" destId="{7131E765-EE1A-4EA3-8E36-2B3625A40AA4}" srcOrd="1" destOrd="0" presId="urn:microsoft.com/office/officeart/2005/8/layout/pyramid1"/>
    <dgm:cxn modelId="{D94360CB-E8A1-4F71-86B1-764CF9A8FA32}" type="presParOf" srcId="{B654BB25-8000-49CD-BD68-EA19867D3325}" destId="{EBA2D375-E87A-497B-8893-DFE5A95D5C65}" srcOrd="1" destOrd="0" presId="urn:microsoft.com/office/officeart/2005/8/layout/pyramid1"/>
    <dgm:cxn modelId="{A664A957-6EF8-41F3-8BE9-8599C88F37F3}" type="presParOf" srcId="{EBA2D375-E87A-497B-8893-DFE5A95D5C65}" destId="{6EC2F868-F46A-436D-BCD4-9236219B010E}" srcOrd="0" destOrd="0" presId="urn:microsoft.com/office/officeart/2005/8/layout/pyramid1"/>
    <dgm:cxn modelId="{297BEA6E-6884-4C62-9C7F-3DA5C0453360}" type="presParOf" srcId="{EBA2D375-E87A-497B-8893-DFE5A95D5C65}" destId="{5F03C552-43C2-42F0-9ABB-0EE240490FAD}" srcOrd="1" destOrd="0" presId="urn:microsoft.com/office/officeart/2005/8/layout/pyramid1"/>
    <dgm:cxn modelId="{A5AEB866-0EA7-4EA4-BB0D-A1C4EF09A9E5}" type="presParOf" srcId="{B654BB25-8000-49CD-BD68-EA19867D3325}" destId="{24E31B8C-E10E-43D5-883D-FC3AF16C595C}" srcOrd="2" destOrd="0" presId="urn:microsoft.com/office/officeart/2005/8/layout/pyramid1"/>
    <dgm:cxn modelId="{D20E5EBD-BC7D-4F24-9872-48AAE62C05B9}" type="presParOf" srcId="{24E31B8C-E10E-43D5-883D-FC3AF16C595C}" destId="{DA8E2F90-3672-4FAD-9E99-9F6C299C8813}" srcOrd="0" destOrd="0" presId="urn:microsoft.com/office/officeart/2005/8/layout/pyramid1"/>
    <dgm:cxn modelId="{6C64C7D7-A367-47C0-BDF6-81FF921C23A4}" type="presParOf" srcId="{24E31B8C-E10E-43D5-883D-FC3AF16C595C}" destId="{42124415-551A-4FCB-87C3-5450271758E9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F385563-47CC-634E-994C-30A164972394}" type="doc">
      <dgm:prSet loTypeId="urn:microsoft.com/office/officeart/2005/8/layout/hProcess10#1" loCatId="" qsTypeId="urn:microsoft.com/office/officeart/2005/8/quickstyle/3d4" qsCatId="3D" csTypeId="urn:microsoft.com/office/officeart/2005/8/colors/colorful2" csCatId="colorful" phldr="1"/>
      <dgm:spPr/>
      <dgm:t>
        <a:bodyPr/>
        <a:lstStyle/>
        <a:p>
          <a:endParaRPr lang="es-ES"/>
        </a:p>
      </dgm:t>
    </dgm:pt>
    <dgm:pt modelId="{1E374E8B-AE0F-E549-81B7-2F8E7380B2DF}">
      <dgm:prSet phldrT="[Texto]" custT="1"/>
      <dgm:spPr/>
      <dgm:t>
        <a:bodyPr/>
        <a:lstStyle/>
        <a:p>
          <a:r>
            <a:rPr lang="es-ES" sz="1600" b="1" dirty="0">
              <a:solidFill>
                <a:schemeClr val="tx1"/>
              </a:solidFill>
            </a:rPr>
            <a:t>PRIMER NIVEL DE ATENCIÓN</a:t>
          </a:r>
        </a:p>
        <a:p>
          <a:endParaRPr lang="es-ES" sz="1100" b="1" dirty="0">
            <a:solidFill>
              <a:schemeClr val="tx1"/>
            </a:solidFill>
          </a:endParaRPr>
        </a:p>
      </dgm:t>
    </dgm:pt>
    <dgm:pt modelId="{BE802463-2CB3-D144-B397-F53EA14D6616}" type="parTrans" cxnId="{C1449445-4429-FB49-876A-EB92EE5A5B88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6C2AEC3A-8AD3-754D-B577-680F436E55A5}" type="sibTrans" cxnId="{C1449445-4429-FB49-876A-EB92EE5A5B88}">
      <dgm:prSet/>
      <dgm:spPr>
        <a:blipFill rotWithShape="1">
          <a:blip xmlns:r="http://schemas.openxmlformats.org/officeDocument/2006/relationships" r:embed="rId1"/>
          <a:srcRect/>
          <a:stretch>
            <a:fillRect l="-14000" r="-14000"/>
          </a:stretch>
        </a:blipFill>
      </dgm:spPr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E014FA6E-693D-C144-8EF4-732BDB87B2E4}">
      <dgm:prSet phldrT="[Texto]" custT="1"/>
      <dgm:spPr/>
      <dgm:t>
        <a:bodyPr/>
        <a:lstStyle/>
        <a:p>
          <a:r>
            <a:rPr lang="es-ES" sz="1200" dirty="0">
              <a:solidFill>
                <a:schemeClr val="tx1"/>
              </a:solidFill>
            </a:rPr>
            <a:t>CENTRO DE ATENCIÓN PROMOCIONAL Y PREVENTIVO EN SALUD</a:t>
          </a:r>
        </a:p>
      </dgm:t>
    </dgm:pt>
    <dgm:pt modelId="{C72C01E9-50DA-0E49-892A-EBD50ED4DB3C}" type="parTrans" cxnId="{9D9154BB-536F-6140-853E-ECDCE4979F73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71DC10D4-07B2-1C4E-AFFE-A449156C221B}" type="sibTrans" cxnId="{9D9154BB-536F-6140-853E-ECDCE4979F73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6D71BAFE-1205-6C4C-9D03-65EA5028751B}">
      <dgm:prSet phldrT="[Texto]" custT="1"/>
      <dgm:spPr/>
      <dgm:t>
        <a:bodyPr/>
        <a:lstStyle/>
        <a:p>
          <a:r>
            <a:rPr lang="es-ES" sz="1200" dirty="0">
              <a:solidFill>
                <a:schemeClr val="tx1"/>
              </a:solidFill>
            </a:rPr>
            <a:t>UNIDAD LOCAL DE ATENCIÓN PRIMARIA DE SALUD</a:t>
          </a:r>
        </a:p>
      </dgm:t>
    </dgm:pt>
    <dgm:pt modelId="{B96B6193-D575-9649-9D80-CEBFCA18CB47}" type="parTrans" cxnId="{BA59FCB5-ED07-964F-A585-739EC24742DD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A8E0876A-F10B-A94F-B916-ACD244A7A012}" type="sibTrans" cxnId="{BA59FCB5-ED07-964F-A585-739EC24742DD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C7F292A1-677A-364D-A736-6AB1271AB17A}">
      <dgm:prSet phldrT="[Texto]" custT="1"/>
      <dgm:spPr/>
      <dgm:t>
        <a:bodyPr/>
        <a:lstStyle/>
        <a:p>
          <a:endParaRPr lang="es-ES" sz="1200" dirty="0">
            <a:solidFill>
              <a:schemeClr val="tx1"/>
            </a:solidFill>
          </a:endParaRPr>
        </a:p>
      </dgm:t>
    </dgm:pt>
    <dgm:pt modelId="{5BBE3748-225B-224F-B9BE-F153F285F53D}" type="parTrans" cxnId="{09A37FF6-B3FC-7F4F-A5E0-3787489395AE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9108A741-414E-2B41-95B2-7E71BEC983E4}" type="sibTrans" cxnId="{09A37FF6-B3FC-7F4F-A5E0-3787489395AE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6CD8AB23-C6DA-8849-8F2A-C2340D124247}">
      <dgm:prSet phldrT="[Texto]" custT="1"/>
      <dgm:spPr/>
      <dgm:t>
        <a:bodyPr/>
        <a:lstStyle/>
        <a:p>
          <a:endParaRPr lang="es-ES" sz="1200" dirty="0">
            <a:solidFill>
              <a:schemeClr val="tx1"/>
            </a:solidFill>
          </a:endParaRPr>
        </a:p>
      </dgm:t>
    </dgm:pt>
    <dgm:pt modelId="{BFD1B8C1-FFF7-ED43-B85F-586BA4B3627D}" type="parTrans" cxnId="{D216F3FE-281E-DB4A-BAE4-C613263A8F5B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613C5D65-A519-174B-B9B1-BCF42ED3DE07}" type="sibTrans" cxnId="{D216F3FE-281E-DB4A-BAE4-C613263A8F5B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E4B1FF2A-001F-D14A-922F-B2F570261AEA}">
      <dgm:prSet phldrT="[Texto]"/>
      <dgm:spPr/>
      <dgm:t>
        <a:bodyPr/>
        <a:lstStyle/>
        <a:p>
          <a:r>
            <a:rPr lang="es-ES" b="1" dirty="0">
              <a:solidFill>
                <a:schemeClr val="tx1"/>
              </a:solidFill>
            </a:rPr>
            <a:t>TERCER NIVEL DE ATENCIÓN</a:t>
          </a:r>
        </a:p>
      </dgm:t>
    </dgm:pt>
    <dgm:pt modelId="{FAD4F1D9-F6C9-1C4B-B6B2-DE656D691F3C}" type="sibTrans" cxnId="{A9C68AF7-9566-6342-8157-ED8BE0ACE32A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4768C06E-59DA-BD46-80C1-82DA54CC4872}" type="parTrans" cxnId="{A9C68AF7-9566-6342-8157-ED8BE0ACE32A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938C78C5-833D-1E4D-830B-11103BAE8F94}">
      <dgm:prSet phldrT="[Texto]"/>
      <dgm:spPr/>
      <dgm:t>
        <a:bodyPr/>
        <a:lstStyle/>
        <a:p>
          <a:r>
            <a:rPr lang="es-ES" dirty="0">
              <a:solidFill>
                <a:schemeClr val="tx1"/>
              </a:solidFill>
            </a:rPr>
            <a:t>HOSPITALES SUPRA REGIONALES</a:t>
          </a:r>
        </a:p>
      </dgm:t>
    </dgm:pt>
    <dgm:pt modelId="{1122F38A-D1B0-7F44-B888-D42015198E6B}" type="sibTrans" cxnId="{64EE4448-8CEC-0D4D-B56D-2FA4DAC1B88F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0D3C6FCA-C3C8-2C46-A22F-E3A652EF7060}" type="parTrans" cxnId="{64EE4448-8CEC-0D4D-B56D-2FA4DAC1B88F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7E4C1533-B373-F04D-BBD7-0D2CA9916EAF}">
      <dgm:prSet phldrT="[Texto]"/>
      <dgm:spPr/>
      <dgm:t>
        <a:bodyPr/>
        <a:lstStyle/>
        <a:p>
          <a:r>
            <a:rPr lang="es-ES" dirty="0">
              <a:solidFill>
                <a:schemeClr val="tx1"/>
              </a:solidFill>
            </a:rPr>
            <a:t>HOSPITALES NACIONALES ESPECIALIZADOS</a:t>
          </a:r>
        </a:p>
      </dgm:t>
    </dgm:pt>
    <dgm:pt modelId="{0017AB8D-49D6-6347-892F-C32C70420271}" type="sibTrans" cxnId="{96B44B21-585D-E14D-B8D6-11860008F846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FFA726A1-7A73-A341-9CBB-654BBC0303FB}" type="parTrans" cxnId="{96B44B21-585D-E14D-B8D6-11860008F846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45A684F0-E181-B242-8E5C-DEB974ADE329}">
      <dgm:prSet phldrT="[Texto]"/>
      <dgm:spPr/>
      <dgm:t>
        <a:bodyPr/>
        <a:lstStyle/>
        <a:p>
          <a:endParaRPr lang="es-ES" dirty="0">
            <a:solidFill>
              <a:schemeClr val="tx1"/>
            </a:solidFill>
          </a:endParaRPr>
        </a:p>
      </dgm:t>
    </dgm:pt>
    <dgm:pt modelId="{58690ADA-46BA-6041-8624-A9F95ED7F1E3}" type="sibTrans" cxnId="{9575E00C-FC17-A448-A7BD-EAE7ADA80244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50BA42D5-DDFB-A44F-8484-0F42BE0B98D5}" type="parTrans" cxnId="{9575E00C-FC17-A448-A7BD-EAE7ADA80244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082D3372-99D5-0348-8E84-7A274C1240CC}">
      <dgm:prSet phldrT="[Texto]"/>
      <dgm:spPr/>
      <dgm:t>
        <a:bodyPr/>
        <a:lstStyle/>
        <a:p>
          <a:r>
            <a:rPr lang="es-ES" dirty="0">
              <a:solidFill>
                <a:schemeClr val="tx1"/>
              </a:solidFill>
            </a:rPr>
            <a:t>HOSPITAL NACIONAL   DE ALTA RESOLUCIÓN</a:t>
          </a:r>
        </a:p>
      </dgm:t>
    </dgm:pt>
    <dgm:pt modelId="{288A2535-0C94-0641-BACF-1FE4C5830BBD}" type="sibTrans" cxnId="{196A4726-C613-6F49-8AAE-E549E395C413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08A0B522-C952-B44E-9F76-F271576CF4DD}" type="parTrans" cxnId="{196A4726-C613-6F49-8AAE-E549E395C413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8458290F-5C0C-994E-B156-ACF339064F8A}">
      <dgm:prSet phldrT="[Texto]" custT="1"/>
      <dgm:spPr/>
      <dgm:t>
        <a:bodyPr/>
        <a:lstStyle/>
        <a:p>
          <a:r>
            <a:rPr lang="es-ES" sz="1200" dirty="0">
              <a:solidFill>
                <a:schemeClr val="tx1"/>
              </a:solidFill>
            </a:rPr>
            <a:t>POLICLÍNICAS BÁSICAS</a:t>
          </a:r>
        </a:p>
      </dgm:t>
    </dgm:pt>
    <dgm:pt modelId="{A73B504F-CEDD-EE4A-8D98-462E91D24DDC}" type="parTrans" cxnId="{E8611793-92BA-4148-803F-CDDB46C3A3BD}">
      <dgm:prSet/>
      <dgm:spPr/>
      <dgm:t>
        <a:bodyPr/>
        <a:lstStyle/>
        <a:p>
          <a:endParaRPr lang="es-ES"/>
        </a:p>
      </dgm:t>
    </dgm:pt>
    <dgm:pt modelId="{071CCB7A-C095-9D4B-9861-46CFE9D4BE9C}" type="sibTrans" cxnId="{E8611793-92BA-4148-803F-CDDB46C3A3BD}">
      <dgm:prSet/>
      <dgm:spPr/>
      <dgm:t>
        <a:bodyPr/>
        <a:lstStyle/>
        <a:p>
          <a:endParaRPr lang="es-ES"/>
        </a:p>
      </dgm:t>
    </dgm:pt>
    <dgm:pt modelId="{5FC032D7-7C48-2947-8992-8714E4EFB3FD}">
      <dgm:prSet phldrT="[Texto]" custT="1"/>
      <dgm:spPr/>
      <dgm:t>
        <a:bodyPr/>
        <a:lstStyle/>
        <a:p>
          <a:endParaRPr lang="es-ES" sz="1200" dirty="0">
            <a:solidFill>
              <a:schemeClr val="tx1"/>
            </a:solidFill>
          </a:endParaRPr>
        </a:p>
      </dgm:t>
    </dgm:pt>
    <dgm:pt modelId="{F680C6D5-A035-C64F-BD93-0DCE4FD96127}" type="parTrans" cxnId="{7612EAB2-ABC6-8646-8684-D488AFC1DB83}">
      <dgm:prSet/>
      <dgm:spPr/>
      <dgm:t>
        <a:bodyPr/>
        <a:lstStyle/>
        <a:p>
          <a:endParaRPr lang="es-ES"/>
        </a:p>
      </dgm:t>
    </dgm:pt>
    <dgm:pt modelId="{46466DE9-2DD9-E545-A550-5188609DB1DE}" type="sibTrans" cxnId="{7612EAB2-ABC6-8646-8684-D488AFC1DB83}">
      <dgm:prSet/>
      <dgm:spPr/>
      <dgm:t>
        <a:bodyPr/>
        <a:lstStyle/>
        <a:p>
          <a:endParaRPr lang="es-ES"/>
        </a:p>
      </dgm:t>
    </dgm:pt>
    <dgm:pt modelId="{019B306C-998A-EC48-9DA0-483D0F308844}">
      <dgm:prSet phldrT="[Texto]" custT="1"/>
      <dgm:spPr/>
      <dgm:t>
        <a:bodyPr/>
        <a:lstStyle/>
        <a:p>
          <a:r>
            <a:rPr lang="es-ES" sz="1600" b="1" dirty="0">
              <a:solidFill>
                <a:schemeClr val="tx1"/>
              </a:solidFill>
            </a:rPr>
            <a:t>SEGUNDO NIVEL DE ATENCIÓN</a:t>
          </a:r>
        </a:p>
      </dgm:t>
    </dgm:pt>
    <dgm:pt modelId="{3B1A7A71-F04A-2C40-964A-4A21DE30FFC6}" type="sibTrans" cxnId="{AA3D20F4-9D53-6C41-995C-0DBD26C6A3C1}">
      <dgm:prSet/>
      <dgm:spPr>
        <a:blipFill rotWithShape="1">
          <a:blip xmlns:r="http://schemas.openxmlformats.org/officeDocument/2006/relationships" r:embed="rId2"/>
          <a:srcRect/>
          <a:stretch>
            <a:fillRect l="-18000" r="-18000"/>
          </a:stretch>
        </a:blipFill>
      </dgm:spPr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E66A0BD6-0B43-BA46-9FED-CC93B2E5274E}" type="parTrans" cxnId="{AA3D20F4-9D53-6C41-995C-0DBD26C6A3C1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4B274F89-F80E-3F4D-9005-0D84511FAABA}">
      <dgm:prSet phldrT="[Texto]" custT="1"/>
      <dgm:spPr/>
      <dgm:t>
        <a:bodyPr/>
        <a:lstStyle/>
        <a:p>
          <a:r>
            <a:rPr lang="es-ES" sz="1100" dirty="0">
              <a:solidFill>
                <a:schemeClr val="tx1"/>
              </a:solidFill>
            </a:rPr>
            <a:t>POL.  ESPECIALIZADAS</a:t>
          </a:r>
        </a:p>
      </dgm:t>
    </dgm:pt>
    <dgm:pt modelId="{16F16453-E0CD-0647-9DF1-0C79C5396847}" type="sibTrans" cxnId="{87B77344-EA3F-554B-BC06-ADA563260DAA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15177A66-6C7B-6C42-A8F0-B8220AB0F7F5}" type="parTrans" cxnId="{87B77344-EA3F-554B-BC06-ADA563260DAA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A9206778-3F6F-3845-8DF4-CB96626D51B9}">
      <dgm:prSet phldrT="[Texto]" custT="1"/>
      <dgm:spPr/>
      <dgm:t>
        <a:bodyPr/>
        <a:lstStyle/>
        <a:p>
          <a:endParaRPr lang="es-ES" sz="1100" dirty="0">
            <a:solidFill>
              <a:schemeClr val="tx1"/>
            </a:solidFill>
          </a:endParaRPr>
        </a:p>
      </dgm:t>
    </dgm:pt>
    <dgm:pt modelId="{CBF29CC4-E067-124B-B99E-1BAE1CA43064}" type="sibTrans" cxnId="{CD2992F5-386B-4549-8E6E-AA09D0495541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3890E9EC-6614-9544-A0B8-6955E2EF8A8C}" type="parTrans" cxnId="{CD2992F5-386B-4549-8E6E-AA09D0495541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6FC5248D-FDB6-8E4C-B04B-544D4F09765C}">
      <dgm:prSet phldrT="[Texto]" custT="1"/>
      <dgm:spPr/>
      <dgm:t>
        <a:bodyPr/>
        <a:lstStyle/>
        <a:p>
          <a:endParaRPr lang="es-ES" sz="1100" dirty="0">
            <a:solidFill>
              <a:schemeClr val="tx1"/>
            </a:solidFill>
          </a:endParaRPr>
        </a:p>
      </dgm:t>
    </dgm:pt>
    <dgm:pt modelId="{B4A5331F-A709-184A-8621-5308F70FAC27}" type="sibTrans" cxnId="{3A392891-514B-F54F-8904-394B9F65949D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05046482-AAF8-334A-A92B-CE7FA63DD9B4}" type="parTrans" cxnId="{3A392891-514B-F54F-8904-394B9F65949D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509FA8D3-52F9-9348-859C-8B149E9CF751}">
      <dgm:prSet custT="1"/>
      <dgm:spPr/>
      <dgm:t>
        <a:bodyPr/>
        <a:lstStyle/>
        <a:p>
          <a:r>
            <a:rPr lang="es-ES" sz="1100" dirty="0">
              <a:solidFill>
                <a:schemeClr val="tx1"/>
              </a:solidFill>
            </a:rPr>
            <a:t>HOSPITALES DE ESTANCIA PROLONGADA</a:t>
          </a:r>
        </a:p>
      </dgm:t>
    </dgm:pt>
    <dgm:pt modelId="{35644E19-B932-124C-BE37-F193E11E99F4}" type="sibTrans" cxnId="{E48CC82F-62FF-5A4B-B288-57E9418921D7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177CA683-BB8A-5B41-87B6-151D979E3EE7}" type="parTrans" cxnId="{E48CC82F-62FF-5A4B-B288-57E9418921D7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5A567B63-1F44-684B-87DE-813E48D2721B}">
      <dgm:prSet custT="1"/>
      <dgm:spPr/>
      <dgm:t>
        <a:bodyPr/>
        <a:lstStyle/>
        <a:p>
          <a:endParaRPr lang="es-ES" sz="1100" dirty="0">
            <a:solidFill>
              <a:schemeClr val="tx1"/>
            </a:solidFill>
          </a:endParaRPr>
        </a:p>
      </dgm:t>
    </dgm:pt>
    <dgm:pt modelId="{278147FC-D820-FF4F-B6F5-CA7C61ED96CA}" type="sibTrans" cxnId="{6A637761-FCF0-9640-A51C-4633AE016212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D2F4949D-0BA7-EC48-95F8-F3FFD106F7CF}" type="parTrans" cxnId="{6A637761-FCF0-9640-A51C-4633AE016212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CB464110-23C5-E24D-B710-45379DC3253F}">
      <dgm:prSet custT="1"/>
      <dgm:spPr/>
      <dgm:t>
        <a:bodyPr/>
        <a:lstStyle/>
        <a:p>
          <a:r>
            <a:rPr lang="es-ES" sz="1100" dirty="0">
              <a:solidFill>
                <a:schemeClr val="tx1"/>
              </a:solidFill>
            </a:rPr>
            <a:t>HOSPITALES SECTORIALES</a:t>
          </a:r>
        </a:p>
      </dgm:t>
    </dgm:pt>
    <dgm:pt modelId="{AEB0310B-4A7B-FD49-BA5D-E38D10BF50B5}" type="sibTrans" cxnId="{6B11FA6A-1755-344D-B6B5-D62F2712945D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01BAED6E-AC4C-E54B-BD32-051F0E030AA0}" type="parTrans" cxnId="{6B11FA6A-1755-344D-B6B5-D62F2712945D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6A5A85D9-D535-B54B-9B16-9ECEFCD6E3FC}">
      <dgm:prSet custT="1"/>
      <dgm:spPr/>
      <dgm:t>
        <a:bodyPr/>
        <a:lstStyle/>
        <a:p>
          <a:endParaRPr lang="es-ES" sz="1100" dirty="0">
            <a:solidFill>
              <a:schemeClr val="tx1"/>
            </a:solidFill>
          </a:endParaRPr>
        </a:p>
      </dgm:t>
    </dgm:pt>
    <dgm:pt modelId="{C8E2C8DA-E829-3544-BF2C-91DB3579859F}" type="sibTrans" cxnId="{0D7C6370-6C84-964D-BEBA-F71D5D969A8C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6EE4F34D-139F-614C-BCE9-506D2F1A422C}" type="parTrans" cxnId="{0D7C6370-6C84-964D-BEBA-F71D5D969A8C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3BEE4984-F754-D144-8068-E706231E0A71}">
      <dgm:prSet custT="1"/>
      <dgm:spPr/>
      <dgm:t>
        <a:bodyPr/>
        <a:lstStyle/>
        <a:p>
          <a:r>
            <a:rPr lang="es-ES" sz="1100" dirty="0">
              <a:solidFill>
                <a:schemeClr val="tx1"/>
              </a:solidFill>
            </a:rPr>
            <a:t>HOSPITALES REGIONALES</a:t>
          </a:r>
        </a:p>
      </dgm:t>
    </dgm:pt>
    <dgm:pt modelId="{EDC8FC96-FBAD-7C40-A01F-E42E0CDB5EB5}" type="sibTrans" cxnId="{B1A2677C-7F22-F942-A685-231FB40AA562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B075716C-BC69-C147-B006-769D989C3C1F}" type="parTrans" cxnId="{B1A2677C-7F22-F942-A685-231FB40AA562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A47CA1F3-AF90-FD4F-9E0F-829F93A92222}">
      <dgm:prSet phldrT="[Texto]"/>
      <dgm:spPr/>
      <dgm:t>
        <a:bodyPr/>
        <a:lstStyle/>
        <a:p>
          <a:endParaRPr lang="es-ES" dirty="0">
            <a:solidFill>
              <a:schemeClr val="tx1"/>
            </a:solidFill>
          </a:endParaRPr>
        </a:p>
      </dgm:t>
    </dgm:pt>
    <dgm:pt modelId="{CB13DE92-14D4-AE41-81BD-28F41DAED2CE}" type="parTrans" cxnId="{7C3C061D-B860-B041-B0B3-E5018BEBDD31}">
      <dgm:prSet/>
      <dgm:spPr/>
      <dgm:t>
        <a:bodyPr/>
        <a:lstStyle/>
        <a:p>
          <a:endParaRPr lang="es-ES"/>
        </a:p>
      </dgm:t>
    </dgm:pt>
    <dgm:pt modelId="{5840D67C-7C5C-B547-B221-8F3A0E906D01}" type="sibTrans" cxnId="{7C3C061D-B860-B041-B0B3-E5018BEBDD31}">
      <dgm:prSet/>
      <dgm:spPr/>
      <dgm:t>
        <a:bodyPr/>
        <a:lstStyle/>
        <a:p>
          <a:endParaRPr lang="es-ES"/>
        </a:p>
      </dgm:t>
    </dgm:pt>
    <dgm:pt modelId="{B50816AF-9E6F-4E4B-AE86-D359BB36708C}" type="pres">
      <dgm:prSet presAssocID="{0F385563-47CC-634E-994C-30A164972394}" presName="Name0" presStyleCnt="0">
        <dgm:presLayoutVars>
          <dgm:dir/>
          <dgm:resizeHandles val="exact"/>
        </dgm:presLayoutVars>
      </dgm:prSet>
      <dgm:spPr/>
    </dgm:pt>
    <dgm:pt modelId="{D4FF168E-09E7-8047-A266-79CE8163058E}" type="pres">
      <dgm:prSet presAssocID="{1E374E8B-AE0F-E549-81B7-2F8E7380B2DF}" presName="composite" presStyleCnt="0"/>
      <dgm:spPr/>
    </dgm:pt>
    <dgm:pt modelId="{7EF472D0-55C4-624A-91F3-E9E708061D67}" type="pres">
      <dgm:prSet presAssocID="{1E374E8B-AE0F-E549-81B7-2F8E7380B2DF}" presName="imagSh" presStyleLbl="bgImgPlace1" presStyleIdx="0" presStyleCnt="3" custLinFactNeighborY="-22016"/>
      <dgm:spPr>
        <a:blipFill rotWithShape="1">
          <a:blip xmlns:r="http://schemas.openxmlformats.org/officeDocument/2006/relationships" r:embed="rId1"/>
          <a:srcRect/>
          <a:stretch>
            <a:fillRect l="-14000" r="-14000"/>
          </a:stretch>
        </a:blipFill>
      </dgm:spPr>
    </dgm:pt>
    <dgm:pt modelId="{6C962EE4-87C6-BF4F-9062-04298D4E86D2}" type="pres">
      <dgm:prSet presAssocID="{1E374E8B-AE0F-E549-81B7-2F8E7380B2DF}" presName="txNode" presStyleLbl="node1" presStyleIdx="0" presStyleCnt="3" custScaleY="133171" custLinFactNeighborY="27007">
        <dgm:presLayoutVars>
          <dgm:bulletEnabled val="1"/>
        </dgm:presLayoutVars>
      </dgm:prSet>
      <dgm:spPr/>
    </dgm:pt>
    <dgm:pt modelId="{4316655B-F13A-1845-83CD-A2AF940361D1}" type="pres">
      <dgm:prSet presAssocID="{6C2AEC3A-8AD3-754D-B577-680F436E55A5}" presName="sibTrans" presStyleLbl="sibTrans2D1" presStyleIdx="0" presStyleCnt="2"/>
      <dgm:spPr/>
    </dgm:pt>
    <dgm:pt modelId="{ADC0EAFC-1639-A040-A3FD-356E1E8B1C95}" type="pres">
      <dgm:prSet presAssocID="{6C2AEC3A-8AD3-754D-B577-680F436E55A5}" presName="connTx" presStyleLbl="sibTrans2D1" presStyleIdx="0" presStyleCnt="2"/>
      <dgm:spPr/>
    </dgm:pt>
    <dgm:pt modelId="{7F030A0E-1ECC-1B40-9C37-7DE8D19485C3}" type="pres">
      <dgm:prSet presAssocID="{019B306C-998A-EC48-9DA0-483D0F308844}" presName="composite" presStyleCnt="0"/>
      <dgm:spPr/>
    </dgm:pt>
    <dgm:pt modelId="{3ECA872D-8C1F-6E4E-AD39-1990B1560638}" type="pres">
      <dgm:prSet presAssocID="{019B306C-998A-EC48-9DA0-483D0F308844}" presName="imagSh" presStyleLbl="bgImgPlace1" presStyleIdx="1" presStyleCnt="3" custLinFactNeighborY="-22016"/>
      <dgm:spPr>
        <a:blipFill rotWithShape="1">
          <a:blip xmlns:r="http://schemas.openxmlformats.org/officeDocument/2006/relationships" r:embed="rId2"/>
          <a:srcRect/>
          <a:stretch>
            <a:fillRect l="-18000" r="-18000"/>
          </a:stretch>
        </a:blipFill>
      </dgm:spPr>
    </dgm:pt>
    <dgm:pt modelId="{DDAB7716-0B06-374B-ADA5-DB0286503C1F}" type="pres">
      <dgm:prSet presAssocID="{019B306C-998A-EC48-9DA0-483D0F308844}" presName="txNode" presStyleLbl="node1" presStyleIdx="1" presStyleCnt="3" custScaleY="134749" custLinFactNeighborX="-998" custLinFactNeighborY="26875">
        <dgm:presLayoutVars>
          <dgm:bulletEnabled val="1"/>
        </dgm:presLayoutVars>
      </dgm:prSet>
      <dgm:spPr/>
    </dgm:pt>
    <dgm:pt modelId="{B82BA99B-171C-8044-91DA-DD19B0DD7C64}" type="pres">
      <dgm:prSet presAssocID="{3B1A7A71-F04A-2C40-964A-4A21DE30FFC6}" presName="sibTrans" presStyleLbl="sibTrans2D1" presStyleIdx="1" presStyleCnt="2"/>
      <dgm:spPr/>
    </dgm:pt>
    <dgm:pt modelId="{21A9073F-7492-4147-AC06-EAF0823A686E}" type="pres">
      <dgm:prSet presAssocID="{3B1A7A71-F04A-2C40-964A-4A21DE30FFC6}" presName="connTx" presStyleLbl="sibTrans2D1" presStyleIdx="1" presStyleCnt="2"/>
      <dgm:spPr/>
    </dgm:pt>
    <dgm:pt modelId="{5E1E4701-D613-4444-B896-4D627E4A5228}" type="pres">
      <dgm:prSet presAssocID="{E4B1FF2A-001F-D14A-922F-B2F570261AEA}" presName="composite" presStyleCnt="0"/>
      <dgm:spPr/>
    </dgm:pt>
    <dgm:pt modelId="{3DF0960C-1319-CF46-B2D1-36ECE01A5BBE}" type="pres">
      <dgm:prSet presAssocID="{E4B1FF2A-001F-D14A-922F-B2F570261AEA}" presName="imagSh" presStyleLbl="bgImgPlace1" presStyleIdx="2" presStyleCnt="3" custLinFactNeighborY="-22016"/>
      <dgm:spPr>
        <a:blipFill rotWithShape="1">
          <a:blip xmlns:r="http://schemas.openxmlformats.org/officeDocument/2006/relationships" r:embed="rId3"/>
          <a:srcRect/>
          <a:stretch>
            <a:fillRect l="-15000" r="-15000"/>
          </a:stretch>
        </a:blipFill>
      </dgm:spPr>
    </dgm:pt>
    <dgm:pt modelId="{14EF7B10-73FB-A340-AD9C-E551282BCDC1}" type="pres">
      <dgm:prSet presAssocID="{E4B1FF2A-001F-D14A-922F-B2F570261AEA}" presName="txNode" presStyleLbl="node1" presStyleIdx="2" presStyleCnt="3" custScaleY="134749" custLinFactNeighborX="-799" custLinFactNeighborY="24868">
        <dgm:presLayoutVars>
          <dgm:bulletEnabled val="1"/>
        </dgm:presLayoutVars>
      </dgm:prSet>
      <dgm:spPr/>
    </dgm:pt>
  </dgm:ptLst>
  <dgm:cxnLst>
    <dgm:cxn modelId="{7368F302-61F7-4CEC-AAB7-C7A5C8AFB9BB}" type="presOf" srcId="{E4B1FF2A-001F-D14A-922F-B2F570261AEA}" destId="{14EF7B10-73FB-A340-AD9C-E551282BCDC1}" srcOrd="0" destOrd="0" presId="urn:microsoft.com/office/officeart/2005/8/layout/hProcess10#1"/>
    <dgm:cxn modelId="{D5C4CF04-E290-4D68-A2CB-32F2968563C3}" type="presOf" srcId="{6D71BAFE-1205-6C4C-9D03-65EA5028751B}" destId="{6C962EE4-87C6-BF4F-9062-04298D4E86D2}" srcOrd="0" destOrd="4" presId="urn:microsoft.com/office/officeart/2005/8/layout/hProcess10#1"/>
    <dgm:cxn modelId="{9CA4EC09-50C0-4D1C-94EC-A7A06ADA61FD}" type="presOf" srcId="{6CD8AB23-C6DA-8849-8F2A-C2340D124247}" destId="{6C962EE4-87C6-BF4F-9062-04298D4E86D2}" srcOrd="0" destOrd="2" presId="urn:microsoft.com/office/officeart/2005/8/layout/hProcess10#1"/>
    <dgm:cxn modelId="{9575E00C-FC17-A448-A7BD-EAE7ADA80244}" srcId="{E4B1FF2A-001F-D14A-922F-B2F570261AEA}" destId="{45A684F0-E181-B242-8E5C-DEB974ADE329}" srcOrd="3" destOrd="0" parTransId="{50BA42D5-DDFB-A44F-8484-0F42BE0B98D5}" sibTransId="{58690ADA-46BA-6041-8624-A9F95ED7F1E3}"/>
    <dgm:cxn modelId="{4316F11C-8209-45F0-B7C5-6FDB4B204D11}" type="presOf" srcId="{5FC032D7-7C48-2947-8992-8714E4EFB3FD}" destId="{6C962EE4-87C6-BF4F-9062-04298D4E86D2}" srcOrd="0" destOrd="5" presId="urn:microsoft.com/office/officeart/2005/8/layout/hProcess10#1"/>
    <dgm:cxn modelId="{7C3C061D-B860-B041-B0B3-E5018BEBDD31}" srcId="{E4B1FF2A-001F-D14A-922F-B2F570261AEA}" destId="{A47CA1F3-AF90-FD4F-9E0F-829F93A92222}" srcOrd="1" destOrd="0" parTransId="{CB13DE92-14D4-AE41-81BD-28F41DAED2CE}" sibTransId="{5840D67C-7C5C-B547-B221-8F3A0E906D01}"/>
    <dgm:cxn modelId="{96B44B21-585D-E14D-B8D6-11860008F846}" srcId="{E4B1FF2A-001F-D14A-922F-B2F570261AEA}" destId="{7E4C1533-B373-F04D-BBD7-0D2CA9916EAF}" srcOrd="2" destOrd="0" parTransId="{FFA726A1-7A73-A341-9CBB-654BBC0303FB}" sibTransId="{0017AB8D-49D6-6347-892F-C32C70420271}"/>
    <dgm:cxn modelId="{0B416824-C2FD-4035-8CB0-DCEB1A22EFAC}" type="presOf" srcId="{509FA8D3-52F9-9348-859C-8B149E9CF751}" destId="{DDAB7716-0B06-374B-ADA5-DB0286503C1F}" srcOrd="0" destOrd="4" presId="urn:microsoft.com/office/officeart/2005/8/layout/hProcess10#1"/>
    <dgm:cxn modelId="{196A4726-C613-6F49-8AAE-E549E395C413}" srcId="{E4B1FF2A-001F-D14A-922F-B2F570261AEA}" destId="{082D3372-99D5-0348-8E84-7A274C1240CC}" srcOrd="4" destOrd="0" parTransId="{08A0B522-C952-B44E-9F76-F271576CF4DD}" sibTransId="{288A2535-0C94-0641-BACF-1FE4C5830BBD}"/>
    <dgm:cxn modelId="{E48CC82F-62FF-5A4B-B288-57E9418921D7}" srcId="{019B306C-998A-EC48-9DA0-483D0F308844}" destId="{509FA8D3-52F9-9348-859C-8B149E9CF751}" srcOrd="3" destOrd="0" parTransId="{177CA683-BB8A-5B41-87B6-151D979E3EE7}" sibTransId="{35644E19-B932-124C-BE37-F193E11E99F4}"/>
    <dgm:cxn modelId="{4341003C-5C02-4003-80FE-024D14C19086}" type="presOf" srcId="{082D3372-99D5-0348-8E84-7A274C1240CC}" destId="{14EF7B10-73FB-A340-AD9C-E551282BCDC1}" srcOrd="0" destOrd="5" presId="urn:microsoft.com/office/officeart/2005/8/layout/hProcess10#1"/>
    <dgm:cxn modelId="{87B77344-EA3F-554B-BC06-ADA563260DAA}" srcId="{019B306C-998A-EC48-9DA0-483D0F308844}" destId="{4B274F89-F80E-3F4D-9005-0D84511FAABA}" srcOrd="0" destOrd="0" parTransId="{15177A66-6C7B-6C42-A8F0-B8220AB0F7F5}" sibTransId="{16F16453-E0CD-0647-9DF1-0C79C5396847}"/>
    <dgm:cxn modelId="{C1449445-4429-FB49-876A-EB92EE5A5B88}" srcId="{0F385563-47CC-634E-994C-30A164972394}" destId="{1E374E8B-AE0F-E549-81B7-2F8E7380B2DF}" srcOrd="0" destOrd="0" parTransId="{BE802463-2CB3-D144-B397-F53EA14D6616}" sibTransId="{6C2AEC3A-8AD3-754D-B577-680F436E55A5}"/>
    <dgm:cxn modelId="{38BA3D47-84DD-4E22-930F-724E6472B331}" type="presOf" srcId="{3B1A7A71-F04A-2C40-964A-4A21DE30FFC6}" destId="{21A9073F-7492-4147-AC06-EAF0823A686E}" srcOrd="1" destOrd="0" presId="urn:microsoft.com/office/officeart/2005/8/layout/hProcess10#1"/>
    <dgm:cxn modelId="{64EE4448-8CEC-0D4D-B56D-2FA4DAC1B88F}" srcId="{E4B1FF2A-001F-D14A-922F-B2F570261AEA}" destId="{938C78C5-833D-1E4D-830B-11103BAE8F94}" srcOrd="0" destOrd="0" parTransId="{0D3C6FCA-C3C8-2C46-A22F-E3A652EF7060}" sibTransId="{1122F38A-D1B0-7F44-B888-D42015198E6B}"/>
    <dgm:cxn modelId="{A2F1184B-C67D-489D-AA28-A24D7E4B08DB}" type="presOf" srcId="{6FC5248D-FDB6-8E4C-B04B-544D4F09765C}" destId="{DDAB7716-0B06-374B-ADA5-DB0286503C1F}" srcOrd="0" destOrd="3" presId="urn:microsoft.com/office/officeart/2005/8/layout/hProcess10#1"/>
    <dgm:cxn modelId="{DB56304B-0AF5-4161-888A-11E394AA099D}" type="presOf" srcId="{019B306C-998A-EC48-9DA0-483D0F308844}" destId="{DDAB7716-0B06-374B-ADA5-DB0286503C1F}" srcOrd="0" destOrd="0" presId="urn:microsoft.com/office/officeart/2005/8/layout/hProcess10#1"/>
    <dgm:cxn modelId="{9F321957-9A8A-4418-9006-077D931159FC}" type="presOf" srcId="{A47CA1F3-AF90-FD4F-9E0F-829F93A92222}" destId="{14EF7B10-73FB-A340-AD9C-E551282BCDC1}" srcOrd="0" destOrd="2" presId="urn:microsoft.com/office/officeart/2005/8/layout/hProcess10#1"/>
    <dgm:cxn modelId="{6A637761-FCF0-9640-A51C-4633AE016212}" srcId="{019B306C-998A-EC48-9DA0-483D0F308844}" destId="{5A567B63-1F44-684B-87DE-813E48D2721B}" srcOrd="4" destOrd="0" parTransId="{D2F4949D-0BA7-EC48-95F8-F3FFD106F7CF}" sibTransId="{278147FC-D820-FF4F-B6F5-CA7C61ED96CA}"/>
    <dgm:cxn modelId="{0A36FF64-8178-4321-AA1E-BF6FF222F184}" type="presOf" srcId="{6A5A85D9-D535-B54B-9B16-9ECEFCD6E3FC}" destId="{DDAB7716-0B06-374B-ADA5-DB0286503C1F}" srcOrd="0" destOrd="7" presId="urn:microsoft.com/office/officeart/2005/8/layout/hProcess10#1"/>
    <dgm:cxn modelId="{6B11FA6A-1755-344D-B6B5-D62F2712945D}" srcId="{019B306C-998A-EC48-9DA0-483D0F308844}" destId="{CB464110-23C5-E24D-B710-45379DC3253F}" srcOrd="5" destOrd="0" parTransId="{01BAED6E-AC4C-E54B-BD32-051F0E030AA0}" sibTransId="{AEB0310B-4A7B-FD49-BA5D-E38D10BF50B5}"/>
    <dgm:cxn modelId="{0D7C6370-6C84-964D-BEBA-F71D5D969A8C}" srcId="{019B306C-998A-EC48-9DA0-483D0F308844}" destId="{6A5A85D9-D535-B54B-9B16-9ECEFCD6E3FC}" srcOrd="6" destOrd="0" parTransId="{6EE4F34D-139F-614C-BCE9-506D2F1A422C}" sibTransId="{C8E2C8DA-E829-3544-BF2C-91DB3579859F}"/>
    <dgm:cxn modelId="{97DC2D7A-1603-466D-8FB3-962D0F46D147}" type="presOf" srcId="{1E374E8B-AE0F-E549-81B7-2F8E7380B2DF}" destId="{6C962EE4-87C6-BF4F-9062-04298D4E86D2}" srcOrd="0" destOrd="0" presId="urn:microsoft.com/office/officeart/2005/8/layout/hProcess10#1"/>
    <dgm:cxn modelId="{B1A2677C-7F22-F942-A685-231FB40AA562}" srcId="{019B306C-998A-EC48-9DA0-483D0F308844}" destId="{3BEE4984-F754-D144-8068-E706231E0A71}" srcOrd="7" destOrd="0" parTransId="{B075716C-BC69-C147-B006-769D989C3C1F}" sibTransId="{EDC8FC96-FBAD-7C40-A01F-E42E0CDB5EB5}"/>
    <dgm:cxn modelId="{B79B7F82-0F06-480C-B25D-08508DEC6287}" type="presOf" srcId="{45A684F0-E181-B242-8E5C-DEB974ADE329}" destId="{14EF7B10-73FB-A340-AD9C-E551282BCDC1}" srcOrd="0" destOrd="4" presId="urn:microsoft.com/office/officeart/2005/8/layout/hProcess10#1"/>
    <dgm:cxn modelId="{AB719C87-F7FF-470C-891C-DC181D51E0E8}" type="presOf" srcId="{6C2AEC3A-8AD3-754D-B577-680F436E55A5}" destId="{ADC0EAFC-1639-A040-A3FD-356E1E8B1C95}" srcOrd="1" destOrd="0" presId="urn:microsoft.com/office/officeart/2005/8/layout/hProcess10#1"/>
    <dgm:cxn modelId="{8B98408E-29A7-4CD9-8188-850AA3B7FBCD}" type="presOf" srcId="{938C78C5-833D-1E4D-830B-11103BAE8F94}" destId="{14EF7B10-73FB-A340-AD9C-E551282BCDC1}" srcOrd="0" destOrd="1" presId="urn:microsoft.com/office/officeart/2005/8/layout/hProcess10#1"/>
    <dgm:cxn modelId="{3A392891-514B-F54F-8904-394B9F65949D}" srcId="{019B306C-998A-EC48-9DA0-483D0F308844}" destId="{6FC5248D-FDB6-8E4C-B04B-544D4F09765C}" srcOrd="2" destOrd="0" parTransId="{05046482-AAF8-334A-A92B-CE7FA63DD9B4}" sibTransId="{B4A5331F-A709-184A-8621-5308F70FAC27}"/>
    <dgm:cxn modelId="{E8611793-92BA-4148-803F-CDDB46C3A3BD}" srcId="{1E374E8B-AE0F-E549-81B7-2F8E7380B2DF}" destId="{8458290F-5C0C-994E-B156-ACF339064F8A}" srcOrd="5" destOrd="0" parTransId="{A73B504F-CEDD-EE4A-8D98-462E91D24DDC}" sibTransId="{071CCB7A-C095-9D4B-9861-46CFE9D4BE9C}"/>
    <dgm:cxn modelId="{BE14D9B0-C0DD-44F1-BDD8-59AB85E84750}" type="presOf" srcId="{0F385563-47CC-634E-994C-30A164972394}" destId="{B50816AF-9E6F-4E4B-AE86-D359BB36708C}" srcOrd="0" destOrd="0" presId="urn:microsoft.com/office/officeart/2005/8/layout/hProcess10#1"/>
    <dgm:cxn modelId="{AE657BB1-EEA8-46E0-B6F5-F4D6BBBE0BE1}" type="presOf" srcId="{A9206778-3F6F-3845-8DF4-CB96626D51B9}" destId="{DDAB7716-0B06-374B-ADA5-DB0286503C1F}" srcOrd="0" destOrd="2" presId="urn:microsoft.com/office/officeart/2005/8/layout/hProcess10#1"/>
    <dgm:cxn modelId="{7612EAB2-ABC6-8646-8684-D488AFC1DB83}" srcId="{1E374E8B-AE0F-E549-81B7-2F8E7380B2DF}" destId="{5FC032D7-7C48-2947-8992-8714E4EFB3FD}" srcOrd="4" destOrd="0" parTransId="{F680C6D5-A035-C64F-BD93-0DCE4FD96127}" sibTransId="{46466DE9-2DD9-E545-A550-5188609DB1DE}"/>
    <dgm:cxn modelId="{29CE2EB3-0285-479F-BAB1-3F7E8584B710}" type="presOf" srcId="{3B1A7A71-F04A-2C40-964A-4A21DE30FFC6}" destId="{B82BA99B-171C-8044-91DA-DD19B0DD7C64}" srcOrd="0" destOrd="0" presId="urn:microsoft.com/office/officeart/2005/8/layout/hProcess10#1"/>
    <dgm:cxn modelId="{BA59FCB5-ED07-964F-A585-739EC24742DD}" srcId="{1E374E8B-AE0F-E549-81B7-2F8E7380B2DF}" destId="{6D71BAFE-1205-6C4C-9D03-65EA5028751B}" srcOrd="3" destOrd="0" parTransId="{B96B6193-D575-9649-9D80-CEBFCA18CB47}" sibTransId="{A8E0876A-F10B-A94F-B916-ACD244A7A012}"/>
    <dgm:cxn modelId="{9D9154BB-536F-6140-853E-ECDCE4979F73}" srcId="{1E374E8B-AE0F-E549-81B7-2F8E7380B2DF}" destId="{E014FA6E-693D-C144-8EF4-732BDB87B2E4}" srcOrd="0" destOrd="0" parTransId="{C72C01E9-50DA-0E49-892A-EBD50ED4DB3C}" sibTransId="{71DC10D4-07B2-1C4E-AFFE-A449156C221B}"/>
    <dgm:cxn modelId="{116BD1BC-9597-445C-BA93-B33EFD3DD1E2}" type="presOf" srcId="{6C2AEC3A-8AD3-754D-B577-680F436E55A5}" destId="{4316655B-F13A-1845-83CD-A2AF940361D1}" srcOrd="0" destOrd="0" presId="urn:microsoft.com/office/officeart/2005/8/layout/hProcess10#1"/>
    <dgm:cxn modelId="{5E3C9BC1-3D3B-41DE-990A-7FD5E28F6566}" type="presOf" srcId="{5A567B63-1F44-684B-87DE-813E48D2721B}" destId="{DDAB7716-0B06-374B-ADA5-DB0286503C1F}" srcOrd="0" destOrd="5" presId="urn:microsoft.com/office/officeart/2005/8/layout/hProcess10#1"/>
    <dgm:cxn modelId="{6BAB9EC7-C600-4031-821F-A2804F6784E0}" type="presOf" srcId="{4B274F89-F80E-3F4D-9005-0D84511FAABA}" destId="{DDAB7716-0B06-374B-ADA5-DB0286503C1F}" srcOrd="0" destOrd="1" presId="urn:microsoft.com/office/officeart/2005/8/layout/hProcess10#1"/>
    <dgm:cxn modelId="{BC0ACED4-B4AA-412F-8684-B7FC1134B95E}" type="presOf" srcId="{E014FA6E-693D-C144-8EF4-732BDB87B2E4}" destId="{6C962EE4-87C6-BF4F-9062-04298D4E86D2}" srcOrd="0" destOrd="1" presId="urn:microsoft.com/office/officeart/2005/8/layout/hProcess10#1"/>
    <dgm:cxn modelId="{C1F606E0-F8E4-4EA6-A786-56051AA35588}" type="presOf" srcId="{C7F292A1-677A-364D-A736-6AB1271AB17A}" destId="{6C962EE4-87C6-BF4F-9062-04298D4E86D2}" srcOrd="0" destOrd="3" presId="urn:microsoft.com/office/officeart/2005/8/layout/hProcess10#1"/>
    <dgm:cxn modelId="{C36182E6-9184-47DF-8F31-4BE95F093EAB}" type="presOf" srcId="{8458290F-5C0C-994E-B156-ACF339064F8A}" destId="{6C962EE4-87C6-BF4F-9062-04298D4E86D2}" srcOrd="0" destOrd="6" presId="urn:microsoft.com/office/officeart/2005/8/layout/hProcess10#1"/>
    <dgm:cxn modelId="{A54925EA-0B55-49FB-856D-438AB5B8AFAD}" type="presOf" srcId="{7E4C1533-B373-F04D-BBD7-0D2CA9916EAF}" destId="{14EF7B10-73FB-A340-AD9C-E551282BCDC1}" srcOrd="0" destOrd="3" presId="urn:microsoft.com/office/officeart/2005/8/layout/hProcess10#1"/>
    <dgm:cxn modelId="{AA3D20F4-9D53-6C41-995C-0DBD26C6A3C1}" srcId="{0F385563-47CC-634E-994C-30A164972394}" destId="{019B306C-998A-EC48-9DA0-483D0F308844}" srcOrd="1" destOrd="0" parTransId="{E66A0BD6-0B43-BA46-9FED-CC93B2E5274E}" sibTransId="{3B1A7A71-F04A-2C40-964A-4A21DE30FFC6}"/>
    <dgm:cxn modelId="{347D6BF4-6DDC-45F1-9822-9F60121D82A7}" type="presOf" srcId="{CB464110-23C5-E24D-B710-45379DC3253F}" destId="{DDAB7716-0B06-374B-ADA5-DB0286503C1F}" srcOrd="0" destOrd="6" presId="urn:microsoft.com/office/officeart/2005/8/layout/hProcess10#1"/>
    <dgm:cxn modelId="{CD2992F5-386B-4549-8E6E-AA09D0495541}" srcId="{019B306C-998A-EC48-9DA0-483D0F308844}" destId="{A9206778-3F6F-3845-8DF4-CB96626D51B9}" srcOrd="1" destOrd="0" parTransId="{3890E9EC-6614-9544-A0B8-6955E2EF8A8C}" sibTransId="{CBF29CC4-E067-124B-B99E-1BAE1CA43064}"/>
    <dgm:cxn modelId="{09A37FF6-B3FC-7F4F-A5E0-3787489395AE}" srcId="{1E374E8B-AE0F-E549-81B7-2F8E7380B2DF}" destId="{C7F292A1-677A-364D-A736-6AB1271AB17A}" srcOrd="2" destOrd="0" parTransId="{5BBE3748-225B-224F-B9BE-F153F285F53D}" sibTransId="{9108A741-414E-2B41-95B2-7E71BEC983E4}"/>
    <dgm:cxn modelId="{A9C68AF7-9566-6342-8157-ED8BE0ACE32A}" srcId="{0F385563-47CC-634E-994C-30A164972394}" destId="{E4B1FF2A-001F-D14A-922F-B2F570261AEA}" srcOrd="2" destOrd="0" parTransId="{4768C06E-59DA-BD46-80C1-82DA54CC4872}" sibTransId="{FAD4F1D9-F6C9-1C4B-B6B2-DE656D691F3C}"/>
    <dgm:cxn modelId="{FDBEE9F8-BD60-46A6-8FDF-5446B3FACED9}" type="presOf" srcId="{3BEE4984-F754-D144-8068-E706231E0A71}" destId="{DDAB7716-0B06-374B-ADA5-DB0286503C1F}" srcOrd="0" destOrd="8" presId="urn:microsoft.com/office/officeart/2005/8/layout/hProcess10#1"/>
    <dgm:cxn modelId="{D216F3FE-281E-DB4A-BAE4-C613263A8F5B}" srcId="{1E374E8B-AE0F-E549-81B7-2F8E7380B2DF}" destId="{6CD8AB23-C6DA-8849-8F2A-C2340D124247}" srcOrd="1" destOrd="0" parTransId="{BFD1B8C1-FFF7-ED43-B85F-586BA4B3627D}" sibTransId="{613C5D65-A519-174B-B9B1-BCF42ED3DE07}"/>
    <dgm:cxn modelId="{FE4FFE22-E939-44C5-81F6-96826D4B43EF}" type="presParOf" srcId="{B50816AF-9E6F-4E4B-AE86-D359BB36708C}" destId="{D4FF168E-09E7-8047-A266-79CE8163058E}" srcOrd="0" destOrd="0" presId="urn:microsoft.com/office/officeart/2005/8/layout/hProcess10#1"/>
    <dgm:cxn modelId="{1C67B1AB-28C7-4B66-AB27-54CB150E95FA}" type="presParOf" srcId="{D4FF168E-09E7-8047-A266-79CE8163058E}" destId="{7EF472D0-55C4-624A-91F3-E9E708061D67}" srcOrd="0" destOrd="0" presId="urn:microsoft.com/office/officeart/2005/8/layout/hProcess10#1"/>
    <dgm:cxn modelId="{6F396766-82F3-4A60-8AA9-50894D526A3D}" type="presParOf" srcId="{D4FF168E-09E7-8047-A266-79CE8163058E}" destId="{6C962EE4-87C6-BF4F-9062-04298D4E86D2}" srcOrd="1" destOrd="0" presId="urn:microsoft.com/office/officeart/2005/8/layout/hProcess10#1"/>
    <dgm:cxn modelId="{52DD67B1-DE28-4F97-832A-1A40368DEC85}" type="presParOf" srcId="{B50816AF-9E6F-4E4B-AE86-D359BB36708C}" destId="{4316655B-F13A-1845-83CD-A2AF940361D1}" srcOrd="1" destOrd="0" presId="urn:microsoft.com/office/officeart/2005/8/layout/hProcess10#1"/>
    <dgm:cxn modelId="{85D1E773-C65E-435C-9F9D-E3AB3B58A4A9}" type="presParOf" srcId="{4316655B-F13A-1845-83CD-A2AF940361D1}" destId="{ADC0EAFC-1639-A040-A3FD-356E1E8B1C95}" srcOrd="0" destOrd="0" presId="urn:microsoft.com/office/officeart/2005/8/layout/hProcess10#1"/>
    <dgm:cxn modelId="{F0483B03-2805-4383-896B-CBD6F328B967}" type="presParOf" srcId="{B50816AF-9E6F-4E4B-AE86-D359BB36708C}" destId="{7F030A0E-1ECC-1B40-9C37-7DE8D19485C3}" srcOrd="2" destOrd="0" presId="urn:microsoft.com/office/officeart/2005/8/layout/hProcess10#1"/>
    <dgm:cxn modelId="{08534E00-045D-4AF0-A18B-702DB0B9EC65}" type="presParOf" srcId="{7F030A0E-1ECC-1B40-9C37-7DE8D19485C3}" destId="{3ECA872D-8C1F-6E4E-AD39-1990B1560638}" srcOrd="0" destOrd="0" presId="urn:microsoft.com/office/officeart/2005/8/layout/hProcess10#1"/>
    <dgm:cxn modelId="{BBEE828C-272E-4F71-A6C5-CB77EF695070}" type="presParOf" srcId="{7F030A0E-1ECC-1B40-9C37-7DE8D19485C3}" destId="{DDAB7716-0B06-374B-ADA5-DB0286503C1F}" srcOrd="1" destOrd="0" presId="urn:microsoft.com/office/officeart/2005/8/layout/hProcess10#1"/>
    <dgm:cxn modelId="{936A7924-5D55-48F2-88E2-27BCC29DC2C7}" type="presParOf" srcId="{B50816AF-9E6F-4E4B-AE86-D359BB36708C}" destId="{B82BA99B-171C-8044-91DA-DD19B0DD7C64}" srcOrd="3" destOrd="0" presId="urn:microsoft.com/office/officeart/2005/8/layout/hProcess10#1"/>
    <dgm:cxn modelId="{720F0CE5-EFC6-4912-AB6D-DBA0241C862A}" type="presParOf" srcId="{B82BA99B-171C-8044-91DA-DD19B0DD7C64}" destId="{21A9073F-7492-4147-AC06-EAF0823A686E}" srcOrd="0" destOrd="0" presId="urn:microsoft.com/office/officeart/2005/8/layout/hProcess10#1"/>
    <dgm:cxn modelId="{C9A35C90-5EAF-4CED-81A2-4C62657FD5F9}" type="presParOf" srcId="{B50816AF-9E6F-4E4B-AE86-D359BB36708C}" destId="{5E1E4701-D613-4444-B896-4D627E4A5228}" srcOrd="4" destOrd="0" presId="urn:microsoft.com/office/officeart/2005/8/layout/hProcess10#1"/>
    <dgm:cxn modelId="{09C41308-9C26-4211-A7E6-5BABDCD016D0}" type="presParOf" srcId="{5E1E4701-D613-4444-B896-4D627E4A5228}" destId="{3DF0960C-1319-CF46-B2D1-36ECE01A5BBE}" srcOrd="0" destOrd="0" presId="urn:microsoft.com/office/officeart/2005/8/layout/hProcess10#1"/>
    <dgm:cxn modelId="{39FCFA58-BC6C-4BDF-B614-3B891D3D2ABF}" type="presParOf" srcId="{5E1E4701-D613-4444-B896-4D627E4A5228}" destId="{14EF7B10-73FB-A340-AD9C-E551282BCDC1}" srcOrd="1" destOrd="0" presId="urn:microsoft.com/office/officeart/2005/8/layout/hProcess10#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77352EC-D38C-F84F-BDE0-B5345E254BD5}" type="doc">
      <dgm:prSet loTypeId="urn:microsoft.com/office/officeart/2008/layout/VerticalCurvedList" loCatId="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DF3938ED-382D-0E4C-9FAC-A73EC161315F}">
      <dgm:prSet phldrT="[Texto]" custT="1"/>
      <dgm:spPr/>
      <dgm:t>
        <a:bodyPr/>
        <a:lstStyle/>
        <a:p>
          <a:r>
            <a:rPr lang="es-ES" sz="1600" dirty="0"/>
            <a:t>HOSPITALES NACIONALES   ESPECIALIZADOS           HOSPITAL NACIONAL DE              </a:t>
          </a:r>
        </a:p>
        <a:p>
          <a:r>
            <a:rPr lang="es-ES" sz="1600" dirty="0"/>
            <a:t>                                                                                          ALTA RESOLUCIÓN</a:t>
          </a:r>
          <a:endParaRPr lang="es-PA" sz="1600" dirty="0"/>
        </a:p>
        <a:p>
          <a:r>
            <a:rPr lang="es-PA" sz="1600" dirty="0"/>
            <a:t>                                                                                       </a:t>
          </a:r>
          <a:endParaRPr lang="es-ES" sz="1600" dirty="0"/>
        </a:p>
      </dgm:t>
    </dgm:pt>
    <dgm:pt modelId="{B769D004-91D4-9E4B-9A6C-DB18688499AD}" type="parTrans" cxnId="{5CECB5F9-E0AB-D445-B54E-40A459816947}">
      <dgm:prSet/>
      <dgm:spPr/>
      <dgm:t>
        <a:bodyPr/>
        <a:lstStyle/>
        <a:p>
          <a:endParaRPr lang="es-ES" sz="2400"/>
        </a:p>
      </dgm:t>
    </dgm:pt>
    <dgm:pt modelId="{2440F8D4-A774-D349-AAAB-A6548664825F}" type="sibTrans" cxnId="{5CECB5F9-E0AB-D445-B54E-40A459816947}">
      <dgm:prSet/>
      <dgm:spPr/>
      <dgm:t>
        <a:bodyPr/>
        <a:lstStyle/>
        <a:p>
          <a:endParaRPr lang="es-ES" sz="2400"/>
        </a:p>
      </dgm:t>
    </dgm:pt>
    <dgm:pt modelId="{4CB24174-A637-D140-82D4-1D62D3382AFE}">
      <dgm:prSet phldrT="[Texto]" custT="1"/>
      <dgm:spPr/>
      <dgm:t>
        <a:bodyPr/>
        <a:lstStyle/>
        <a:p>
          <a:r>
            <a:rPr lang="es-ES" sz="1600" dirty="0"/>
            <a:t>   		HOSPITALES SUPRAREGIONALES</a:t>
          </a:r>
        </a:p>
      </dgm:t>
    </dgm:pt>
    <dgm:pt modelId="{AC7583FC-74F3-0B4C-B1BD-D6CAADAE9D61}" type="parTrans" cxnId="{1C68869F-DBC3-2845-AE79-6B5E1CF2AD2B}">
      <dgm:prSet/>
      <dgm:spPr/>
      <dgm:t>
        <a:bodyPr/>
        <a:lstStyle/>
        <a:p>
          <a:endParaRPr lang="es-ES" sz="2400"/>
        </a:p>
      </dgm:t>
    </dgm:pt>
    <dgm:pt modelId="{62A77900-9B63-5D43-AEDD-68D75384CA0D}" type="sibTrans" cxnId="{1C68869F-DBC3-2845-AE79-6B5E1CF2AD2B}">
      <dgm:prSet/>
      <dgm:spPr/>
      <dgm:t>
        <a:bodyPr/>
        <a:lstStyle/>
        <a:p>
          <a:endParaRPr lang="es-ES" sz="2400"/>
        </a:p>
      </dgm:t>
    </dgm:pt>
    <dgm:pt modelId="{65813FFE-81FC-CF40-9FCE-DE7F30D2E9E1}">
      <dgm:prSet phldrT="[Texto]" custT="1"/>
      <dgm:spPr/>
      <dgm:t>
        <a:bodyPr anchor="t"/>
        <a:lstStyle/>
        <a:p>
          <a:r>
            <a:rPr lang="es-ES" sz="1600" dirty="0"/>
            <a:t>    HOSPITALES DE ESTANCIA PROLONGADA      HOSPITALES SECTORIALES </a:t>
          </a:r>
        </a:p>
      </dgm:t>
    </dgm:pt>
    <dgm:pt modelId="{F41C72DF-BC4D-8E43-BC52-E47DC15D11C2}" type="parTrans" cxnId="{7CD2D742-1FDC-9743-8BB5-DE0421AF4ED9}">
      <dgm:prSet/>
      <dgm:spPr/>
      <dgm:t>
        <a:bodyPr/>
        <a:lstStyle/>
        <a:p>
          <a:endParaRPr lang="es-ES" sz="2400"/>
        </a:p>
      </dgm:t>
    </dgm:pt>
    <dgm:pt modelId="{D6DCFC60-8D22-BC4B-9F89-5F7165BACF7A}" type="sibTrans" cxnId="{7CD2D742-1FDC-9743-8BB5-DE0421AF4ED9}">
      <dgm:prSet/>
      <dgm:spPr/>
      <dgm:t>
        <a:bodyPr/>
        <a:lstStyle/>
        <a:p>
          <a:endParaRPr lang="es-ES" sz="2400"/>
        </a:p>
      </dgm:t>
    </dgm:pt>
    <dgm:pt modelId="{3EB3D128-1351-AC4E-AD8E-99E5954462A2}" type="pres">
      <dgm:prSet presAssocID="{177352EC-D38C-F84F-BDE0-B5345E254BD5}" presName="Name0" presStyleCnt="0">
        <dgm:presLayoutVars>
          <dgm:chMax val="7"/>
          <dgm:chPref val="7"/>
          <dgm:dir/>
        </dgm:presLayoutVars>
      </dgm:prSet>
      <dgm:spPr/>
    </dgm:pt>
    <dgm:pt modelId="{F146749A-9623-5741-93D5-12B7FD392878}" type="pres">
      <dgm:prSet presAssocID="{177352EC-D38C-F84F-BDE0-B5345E254BD5}" presName="Name1" presStyleCnt="0"/>
      <dgm:spPr/>
    </dgm:pt>
    <dgm:pt modelId="{612BE965-2356-E841-A620-988A3494CA5A}" type="pres">
      <dgm:prSet presAssocID="{177352EC-D38C-F84F-BDE0-B5345E254BD5}" presName="cycle" presStyleCnt="0"/>
      <dgm:spPr/>
    </dgm:pt>
    <dgm:pt modelId="{FC245B14-BBFE-3A48-B49D-96086E98FEF0}" type="pres">
      <dgm:prSet presAssocID="{177352EC-D38C-F84F-BDE0-B5345E254BD5}" presName="srcNode" presStyleLbl="node1" presStyleIdx="0" presStyleCnt="3"/>
      <dgm:spPr/>
    </dgm:pt>
    <dgm:pt modelId="{0995123C-25DC-9E4F-B279-5D83E2B6012E}" type="pres">
      <dgm:prSet presAssocID="{177352EC-D38C-F84F-BDE0-B5345E254BD5}" presName="conn" presStyleLbl="parChTrans1D2" presStyleIdx="0" presStyleCnt="1"/>
      <dgm:spPr/>
    </dgm:pt>
    <dgm:pt modelId="{8F538DE5-98CF-B849-BB4E-A6E54C805A66}" type="pres">
      <dgm:prSet presAssocID="{177352EC-D38C-F84F-BDE0-B5345E254BD5}" presName="extraNode" presStyleLbl="node1" presStyleIdx="0" presStyleCnt="3"/>
      <dgm:spPr/>
    </dgm:pt>
    <dgm:pt modelId="{9EB3CE7D-97B3-C846-AD78-3E2B47ECAF8B}" type="pres">
      <dgm:prSet presAssocID="{177352EC-D38C-F84F-BDE0-B5345E254BD5}" presName="dstNode" presStyleLbl="node1" presStyleIdx="0" presStyleCnt="3"/>
      <dgm:spPr/>
    </dgm:pt>
    <dgm:pt modelId="{CCAF4284-F15C-8F4F-A166-E1103BEBB6FE}" type="pres">
      <dgm:prSet presAssocID="{DF3938ED-382D-0E4C-9FAC-A73EC161315F}" presName="text_1" presStyleLbl="node1" presStyleIdx="0" presStyleCnt="3">
        <dgm:presLayoutVars>
          <dgm:bulletEnabled val="1"/>
        </dgm:presLayoutVars>
      </dgm:prSet>
      <dgm:spPr/>
    </dgm:pt>
    <dgm:pt modelId="{21130633-FE88-1A4F-B6A4-D8B70ADB43CD}" type="pres">
      <dgm:prSet presAssocID="{DF3938ED-382D-0E4C-9FAC-A73EC161315F}" presName="accent_1" presStyleCnt="0"/>
      <dgm:spPr/>
    </dgm:pt>
    <dgm:pt modelId="{7F47910F-BD75-274F-8283-7598E0B45ED1}" type="pres">
      <dgm:prSet presAssocID="{DF3938ED-382D-0E4C-9FAC-A73EC161315F}" presName="accentRepeatNode" presStyleLbl="solidFgAcc1" presStyleIdx="0" presStyleCnt="3"/>
      <dgm:spPr/>
    </dgm:pt>
    <dgm:pt modelId="{B0049A5C-BAF0-954A-B02B-7AA6D1F2580E}" type="pres">
      <dgm:prSet presAssocID="{4CB24174-A637-D140-82D4-1D62D3382AFE}" presName="text_2" presStyleLbl="node1" presStyleIdx="1" presStyleCnt="3" custScaleY="40632" custLinFactNeighborX="-86" custLinFactNeighborY="-41765">
        <dgm:presLayoutVars>
          <dgm:bulletEnabled val="1"/>
        </dgm:presLayoutVars>
      </dgm:prSet>
      <dgm:spPr/>
    </dgm:pt>
    <dgm:pt modelId="{096DFE27-C67D-2D46-A31F-B58DCC25ADE6}" type="pres">
      <dgm:prSet presAssocID="{4CB24174-A637-D140-82D4-1D62D3382AFE}" presName="accent_2" presStyleCnt="0"/>
      <dgm:spPr/>
    </dgm:pt>
    <dgm:pt modelId="{490D3EB9-F1D9-BC42-81A6-9FEAB0804FAA}" type="pres">
      <dgm:prSet presAssocID="{4CB24174-A637-D140-82D4-1D62D3382AFE}" presName="accentRepeatNode" presStyleLbl="solidFgAcc1" presStyleIdx="1" presStyleCnt="3"/>
      <dgm:spPr/>
    </dgm:pt>
    <dgm:pt modelId="{E457D9E0-50F4-D24F-9BAA-19DBB01D3495}" type="pres">
      <dgm:prSet presAssocID="{65813FFE-81FC-CF40-9FCE-DE7F30D2E9E1}" presName="text_3" presStyleLbl="node1" presStyleIdx="2" presStyleCnt="3">
        <dgm:presLayoutVars>
          <dgm:bulletEnabled val="1"/>
        </dgm:presLayoutVars>
      </dgm:prSet>
      <dgm:spPr/>
    </dgm:pt>
    <dgm:pt modelId="{46E9CA7E-D03A-F644-AC41-D87E3E1DB2B3}" type="pres">
      <dgm:prSet presAssocID="{65813FFE-81FC-CF40-9FCE-DE7F30D2E9E1}" presName="accent_3" presStyleCnt="0"/>
      <dgm:spPr/>
    </dgm:pt>
    <dgm:pt modelId="{C73BD66E-CCF2-604E-8FBD-1996EC5FAEE9}" type="pres">
      <dgm:prSet presAssocID="{65813FFE-81FC-CF40-9FCE-DE7F30D2E9E1}" presName="accentRepeatNode" presStyleLbl="solidFgAcc1" presStyleIdx="2" presStyleCnt="3" custLinFactNeighborX="-23495" custLinFactNeighborY="56714"/>
      <dgm:spPr/>
    </dgm:pt>
  </dgm:ptLst>
  <dgm:cxnLst>
    <dgm:cxn modelId="{7CD2D742-1FDC-9743-8BB5-DE0421AF4ED9}" srcId="{177352EC-D38C-F84F-BDE0-B5345E254BD5}" destId="{65813FFE-81FC-CF40-9FCE-DE7F30D2E9E1}" srcOrd="2" destOrd="0" parTransId="{F41C72DF-BC4D-8E43-BC52-E47DC15D11C2}" sibTransId="{D6DCFC60-8D22-BC4B-9F89-5F7165BACF7A}"/>
    <dgm:cxn modelId="{65CE8E67-F1C8-4682-A20C-5BB764CF5E5B}" type="presOf" srcId="{DF3938ED-382D-0E4C-9FAC-A73EC161315F}" destId="{CCAF4284-F15C-8F4F-A166-E1103BEBB6FE}" srcOrd="0" destOrd="0" presId="urn:microsoft.com/office/officeart/2008/layout/VerticalCurvedList"/>
    <dgm:cxn modelId="{8ED0FA96-46E9-4A0B-BCE0-BFC54E18431B}" type="presOf" srcId="{4CB24174-A637-D140-82D4-1D62D3382AFE}" destId="{B0049A5C-BAF0-954A-B02B-7AA6D1F2580E}" srcOrd="0" destOrd="0" presId="urn:microsoft.com/office/officeart/2008/layout/VerticalCurvedList"/>
    <dgm:cxn modelId="{1C68869F-DBC3-2845-AE79-6B5E1CF2AD2B}" srcId="{177352EC-D38C-F84F-BDE0-B5345E254BD5}" destId="{4CB24174-A637-D140-82D4-1D62D3382AFE}" srcOrd="1" destOrd="0" parTransId="{AC7583FC-74F3-0B4C-B1BD-D6CAADAE9D61}" sibTransId="{62A77900-9B63-5D43-AEDD-68D75384CA0D}"/>
    <dgm:cxn modelId="{8A0D74A2-356F-4361-9CFA-8481D31D53A0}" type="presOf" srcId="{177352EC-D38C-F84F-BDE0-B5345E254BD5}" destId="{3EB3D128-1351-AC4E-AD8E-99E5954462A2}" srcOrd="0" destOrd="0" presId="urn:microsoft.com/office/officeart/2008/layout/VerticalCurvedList"/>
    <dgm:cxn modelId="{94D739A8-2D0B-49EE-B649-8557B9CEB54C}" type="presOf" srcId="{2440F8D4-A774-D349-AAAB-A6548664825F}" destId="{0995123C-25DC-9E4F-B279-5D83E2B6012E}" srcOrd="0" destOrd="0" presId="urn:microsoft.com/office/officeart/2008/layout/VerticalCurvedList"/>
    <dgm:cxn modelId="{5CECB5F9-E0AB-D445-B54E-40A459816947}" srcId="{177352EC-D38C-F84F-BDE0-B5345E254BD5}" destId="{DF3938ED-382D-0E4C-9FAC-A73EC161315F}" srcOrd="0" destOrd="0" parTransId="{B769D004-91D4-9E4B-9A6C-DB18688499AD}" sibTransId="{2440F8D4-A774-D349-AAAB-A6548664825F}"/>
    <dgm:cxn modelId="{9E2C30FB-6D7C-4E5D-8EB8-9D58D3FD8274}" type="presOf" srcId="{65813FFE-81FC-CF40-9FCE-DE7F30D2E9E1}" destId="{E457D9E0-50F4-D24F-9BAA-19DBB01D3495}" srcOrd="0" destOrd="0" presId="urn:microsoft.com/office/officeart/2008/layout/VerticalCurvedList"/>
    <dgm:cxn modelId="{BCD5DDEC-DA44-4C65-9BDD-A87B405D62EB}" type="presParOf" srcId="{3EB3D128-1351-AC4E-AD8E-99E5954462A2}" destId="{F146749A-9623-5741-93D5-12B7FD392878}" srcOrd="0" destOrd="0" presId="urn:microsoft.com/office/officeart/2008/layout/VerticalCurvedList"/>
    <dgm:cxn modelId="{C2DD3A14-45D5-4A0C-929B-A088DAC93DBD}" type="presParOf" srcId="{F146749A-9623-5741-93D5-12B7FD392878}" destId="{612BE965-2356-E841-A620-988A3494CA5A}" srcOrd="0" destOrd="0" presId="urn:microsoft.com/office/officeart/2008/layout/VerticalCurvedList"/>
    <dgm:cxn modelId="{0EBE95C0-BED1-4328-98A0-2475D1676A19}" type="presParOf" srcId="{612BE965-2356-E841-A620-988A3494CA5A}" destId="{FC245B14-BBFE-3A48-B49D-96086E98FEF0}" srcOrd="0" destOrd="0" presId="urn:microsoft.com/office/officeart/2008/layout/VerticalCurvedList"/>
    <dgm:cxn modelId="{59E6ED00-B585-4DAE-96DA-59FAC6F1DE8F}" type="presParOf" srcId="{612BE965-2356-E841-A620-988A3494CA5A}" destId="{0995123C-25DC-9E4F-B279-5D83E2B6012E}" srcOrd="1" destOrd="0" presId="urn:microsoft.com/office/officeart/2008/layout/VerticalCurvedList"/>
    <dgm:cxn modelId="{79E19E2E-AA8A-48EB-8CD6-43EAD4FFB000}" type="presParOf" srcId="{612BE965-2356-E841-A620-988A3494CA5A}" destId="{8F538DE5-98CF-B849-BB4E-A6E54C805A66}" srcOrd="2" destOrd="0" presId="urn:microsoft.com/office/officeart/2008/layout/VerticalCurvedList"/>
    <dgm:cxn modelId="{720157DD-8E34-48F5-8944-5CBCD5B76667}" type="presParOf" srcId="{612BE965-2356-E841-A620-988A3494CA5A}" destId="{9EB3CE7D-97B3-C846-AD78-3E2B47ECAF8B}" srcOrd="3" destOrd="0" presId="urn:microsoft.com/office/officeart/2008/layout/VerticalCurvedList"/>
    <dgm:cxn modelId="{1F0A5D93-B3ED-42D4-9BE4-6F2C2049B92A}" type="presParOf" srcId="{F146749A-9623-5741-93D5-12B7FD392878}" destId="{CCAF4284-F15C-8F4F-A166-E1103BEBB6FE}" srcOrd="1" destOrd="0" presId="urn:microsoft.com/office/officeart/2008/layout/VerticalCurvedList"/>
    <dgm:cxn modelId="{E469C337-1588-4768-8BEB-F6355476022B}" type="presParOf" srcId="{F146749A-9623-5741-93D5-12B7FD392878}" destId="{21130633-FE88-1A4F-B6A4-D8B70ADB43CD}" srcOrd="2" destOrd="0" presId="urn:microsoft.com/office/officeart/2008/layout/VerticalCurvedList"/>
    <dgm:cxn modelId="{C94E4C5B-7F02-4016-BCE2-A92D024FA796}" type="presParOf" srcId="{21130633-FE88-1A4F-B6A4-D8B70ADB43CD}" destId="{7F47910F-BD75-274F-8283-7598E0B45ED1}" srcOrd="0" destOrd="0" presId="urn:microsoft.com/office/officeart/2008/layout/VerticalCurvedList"/>
    <dgm:cxn modelId="{A175EE34-E7F9-442D-B681-EE9D7CF1EA03}" type="presParOf" srcId="{F146749A-9623-5741-93D5-12B7FD392878}" destId="{B0049A5C-BAF0-954A-B02B-7AA6D1F2580E}" srcOrd="3" destOrd="0" presId="urn:microsoft.com/office/officeart/2008/layout/VerticalCurvedList"/>
    <dgm:cxn modelId="{CA47C74B-AFCC-46BE-9277-836849AFD871}" type="presParOf" srcId="{F146749A-9623-5741-93D5-12B7FD392878}" destId="{096DFE27-C67D-2D46-A31F-B58DCC25ADE6}" srcOrd="4" destOrd="0" presId="urn:microsoft.com/office/officeart/2008/layout/VerticalCurvedList"/>
    <dgm:cxn modelId="{09A67358-CD1D-42B7-8606-77EADD1FCD14}" type="presParOf" srcId="{096DFE27-C67D-2D46-A31F-B58DCC25ADE6}" destId="{490D3EB9-F1D9-BC42-81A6-9FEAB0804FAA}" srcOrd="0" destOrd="0" presId="urn:microsoft.com/office/officeart/2008/layout/VerticalCurvedList"/>
    <dgm:cxn modelId="{14FA49E6-4A39-4EB9-9561-CFE3497E83EE}" type="presParOf" srcId="{F146749A-9623-5741-93D5-12B7FD392878}" destId="{E457D9E0-50F4-D24F-9BAA-19DBB01D3495}" srcOrd="5" destOrd="0" presId="urn:microsoft.com/office/officeart/2008/layout/VerticalCurvedList"/>
    <dgm:cxn modelId="{A6FE9552-86D9-4DC2-9FB5-CE2D1F553398}" type="presParOf" srcId="{F146749A-9623-5741-93D5-12B7FD392878}" destId="{46E9CA7E-D03A-F644-AC41-D87E3E1DB2B3}" srcOrd="6" destOrd="0" presId="urn:microsoft.com/office/officeart/2008/layout/VerticalCurvedList"/>
    <dgm:cxn modelId="{29C90E96-B851-4F98-A0C7-E637D24FA637}" type="presParOf" srcId="{46E9CA7E-D03A-F644-AC41-D87E3E1DB2B3}" destId="{C73BD66E-CCF2-604E-8FBD-1996EC5FAEE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E85D1F0-CEB8-407F-ADAA-BEC5548E0EBA}" type="doc">
      <dgm:prSet loTypeId="urn:microsoft.com/office/officeart/2008/layout/SquareAccentList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s-ES"/>
        </a:p>
      </dgm:t>
    </dgm:pt>
    <dgm:pt modelId="{9D98CE1C-D0ED-4D0B-B839-50BAB3BE003F}">
      <dgm:prSet phldrT="[Texto]"/>
      <dgm:spPr/>
      <dgm:t>
        <a:bodyPr/>
        <a:lstStyle/>
        <a:p>
          <a:r>
            <a:rPr lang="es-PA" dirty="0"/>
            <a:t>Hipertensión Arterial</a:t>
          </a:r>
          <a:endParaRPr lang="es-ES" dirty="0"/>
        </a:p>
      </dgm:t>
    </dgm:pt>
    <dgm:pt modelId="{1A385E58-938E-41C5-A2FB-E8B93416421F}" type="parTrans" cxnId="{FD2252E4-116B-432C-8938-4055C85449CD}">
      <dgm:prSet/>
      <dgm:spPr/>
      <dgm:t>
        <a:bodyPr/>
        <a:lstStyle/>
        <a:p>
          <a:endParaRPr lang="es-ES"/>
        </a:p>
      </dgm:t>
    </dgm:pt>
    <dgm:pt modelId="{64D03FB3-47BA-4403-B65C-A7CD3FDBCEAE}" type="sibTrans" cxnId="{FD2252E4-116B-432C-8938-4055C85449CD}">
      <dgm:prSet/>
      <dgm:spPr/>
      <dgm:t>
        <a:bodyPr/>
        <a:lstStyle/>
        <a:p>
          <a:endParaRPr lang="es-ES"/>
        </a:p>
      </dgm:t>
    </dgm:pt>
    <dgm:pt modelId="{88B4E902-94CE-4E6C-ABCB-84CDB6C6B768}">
      <dgm:prSet phldrT="[Texto]" custT="1"/>
      <dgm:spPr/>
      <dgm:t>
        <a:bodyPr/>
        <a:lstStyle/>
        <a:p>
          <a:r>
            <a:rPr lang="es-PA" sz="2000" dirty="0"/>
            <a:t>Número de Pacientes </a:t>
          </a:r>
          <a:endParaRPr lang="es-ES" sz="2000" dirty="0"/>
        </a:p>
      </dgm:t>
    </dgm:pt>
    <dgm:pt modelId="{BF5A2361-B278-4E79-8AF8-910962971DBD}" type="parTrans" cxnId="{53AF188A-2D0D-432F-8660-1BD2D7675A2B}">
      <dgm:prSet/>
      <dgm:spPr/>
      <dgm:t>
        <a:bodyPr/>
        <a:lstStyle/>
        <a:p>
          <a:endParaRPr lang="es-ES"/>
        </a:p>
      </dgm:t>
    </dgm:pt>
    <dgm:pt modelId="{E1E87CC1-FD0C-4642-A3BA-21F121C2ABB5}" type="sibTrans" cxnId="{53AF188A-2D0D-432F-8660-1BD2D7675A2B}">
      <dgm:prSet/>
      <dgm:spPr/>
      <dgm:t>
        <a:bodyPr/>
        <a:lstStyle/>
        <a:p>
          <a:endParaRPr lang="es-ES"/>
        </a:p>
      </dgm:t>
    </dgm:pt>
    <dgm:pt modelId="{F92E0173-C8B2-4059-8131-BCF8D256A169}">
      <dgm:prSet phldrT="[Texto]" custT="1"/>
      <dgm:spPr/>
      <dgm:t>
        <a:bodyPr/>
        <a:lstStyle/>
        <a:p>
          <a:r>
            <a:rPr lang="es-PA" sz="2000" dirty="0"/>
            <a:t>Costo Anual por Paciente</a:t>
          </a:r>
          <a:endParaRPr lang="es-ES" sz="2000" dirty="0"/>
        </a:p>
      </dgm:t>
    </dgm:pt>
    <dgm:pt modelId="{7F8BAD2A-D296-4D00-96CA-E320C10F5F30}" type="parTrans" cxnId="{11F4C4D2-66C5-4BAA-B0FD-4981029795C2}">
      <dgm:prSet/>
      <dgm:spPr/>
      <dgm:t>
        <a:bodyPr/>
        <a:lstStyle/>
        <a:p>
          <a:endParaRPr lang="es-ES"/>
        </a:p>
      </dgm:t>
    </dgm:pt>
    <dgm:pt modelId="{95FE865C-2CF4-4BEA-B282-3BE377C09DF0}" type="sibTrans" cxnId="{11F4C4D2-66C5-4BAA-B0FD-4981029795C2}">
      <dgm:prSet/>
      <dgm:spPr/>
      <dgm:t>
        <a:bodyPr/>
        <a:lstStyle/>
        <a:p>
          <a:endParaRPr lang="es-ES"/>
        </a:p>
      </dgm:t>
    </dgm:pt>
    <dgm:pt modelId="{1C727968-754F-4172-A7B2-AC63026ED3CE}">
      <dgm:prSet phldrT="[Texto]" custT="1"/>
      <dgm:spPr/>
      <dgm:t>
        <a:bodyPr/>
        <a:lstStyle/>
        <a:p>
          <a:r>
            <a:rPr lang="es-PA" sz="2000" dirty="0"/>
            <a:t>Costo Anual Aproximado</a:t>
          </a:r>
          <a:endParaRPr lang="es-ES" sz="2000" dirty="0"/>
        </a:p>
      </dgm:t>
    </dgm:pt>
    <dgm:pt modelId="{8F103762-BD28-4D10-AB5C-D1287ADDE911}" type="parTrans" cxnId="{5DF7D3B5-BD6F-4B17-8C12-0E213C0849DF}">
      <dgm:prSet/>
      <dgm:spPr/>
      <dgm:t>
        <a:bodyPr/>
        <a:lstStyle/>
        <a:p>
          <a:endParaRPr lang="es-ES"/>
        </a:p>
      </dgm:t>
    </dgm:pt>
    <dgm:pt modelId="{C2F33173-CF21-4A5A-B681-7BB0DC30A2C2}" type="sibTrans" cxnId="{5DF7D3B5-BD6F-4B17-8C12-0E213C0849DF}">
      <dgm:prSet/>
      <dgm:spPr/>
      <dgm:t>
        <a:bodyPr/>
        <a:lstStyle/>
        <a:p>
          <a:endParaRPr lang="es-ES"/>
        </a:p>
      </dgm:t>
    </dgm:pt>
    <dgm:pt modelId="{2B6E3925-41EC-412A-AF58-BB9F11003FFC}">
      <dgm:prSet phldrT="[Texto]"/>
      <dgm:spPr/>
      <dgm:t>
        <a:bodyPr/>
        <a:lstStyle/>
        <a:p>
          <a:r>
            <a:rPr lang="es-PA" dirty="0"/>
            <a:t>Diabetes Mellitus</a:t>
          </a:r>
          <a:endParaRPr lang="es-ES" dirty="0"/>
        </a:p>
      </dgm:t>
    </dgm:pt>
    <dgm:pt modelId="{3B4D45D2-7064-4B84-ADD2-78B62D80CC4C}" type="parTrans" cxnId="{7AFFC1C5-15FF-4EF2-BCF6-1FC1B0BA6218}">
      <dgm:prSet/>
      <dgm:spPr/>
      <dgm:t>
        <a:bodyPr/>
        <a:lstStyle/>
        <a:p>
          <a:endParaRPr lang="es-ES"/>
        </a:p>
      </dgm:t>
    </dgm:pt>
    <dgm:pt modelId="{53097027-D19C-4491-AF0A-370BD34477E8}" type="sibTrans" cxnId="{7AFFC1C5-15FF-4EF2-BCF6-1FC1B0BA6218}">
      <dgm:prSet/>
      <dgm:spPr/>
      <dgm:t>
        <a:bodyPr/>
        <a:lstStyle/>
        <a:p>
          <a:endParaRPr lang="es-ES"/>
        </a:p>
      </dgm:t>
    </dgm:pt>
    <dgm:pt modelId="{02C9EEA8-E054-4E8A-B810-20AE7DA05553}">
      <dgm:prSet phldrT="[Texto]" custT="1"/>
      <dgm:spPr/>
      <dgm:t>
        <a:bodyPr/>
        <a:lstStyle/>
        <a:p>
          <a:r>
            <a:rPr lang="es-PA" sz="2000" dirty="0"/>
            <a:t>Número de Pacientes </a:t>
          </a:r>
          <a:endParaRPr lang="es-ES" sz="2000" dirty="0"/>
        </a:p>
      </dgm:t>
    </dgm:pt>
    <dgm:pt modelId="{14EFF0AC-8B14-40E1-8ADA-D031888433E8}" type="parTrans" cxnId="{DD9D3E72-6F7F-4B19-B53A-199205A05286}">
      <dgm:prSet/>
      <dgm:spPr/>
      <dgm:t>
        <a:bodyPr/>
        <a:lstStyle/>
        <a:p>
          <a:endParaRPr lang="es-ES"/>
        </a:p>
      </dgm:t>
    </dgm:pt>
    <dgm:pt modelId="{F46AAD64-C589-423F-B8C4-FA4CBF4AE338}" type="sibTrans" cxnId="{DD9D3E72-6F7F-4B19-B53A-199205A05286}">
      <dgm:prSet/>
      <dgm:spPr/>
      <dgm:t>
        <a:bodyPr/>
        <a:lstStyle/>
        <a:p>
          <a:endParaRPr lang="es-ES"/>
        </a:p>
      </dgm:t>
    </dgm:pt>
    <dgm:pt modelId="{B75CB459-596A-4E69-9163-A8F259ED3264}">
      <dgm:prSet phldrT="[Texto]" custT="1"/>
      <dgm:spPr/>
      <dgm:t>
        <a:bodyPr/>
        <a:lstStyle/>
        <a:p>
          <a:r>
            <a:rPr lang="es-PA" sz="1800" dirty="0"/>
            <a:t>273,143</a:t>
          </a:r>
          <a:endParaRPr lang="es-ES" sz="1800" dirty="0"/>
        </a:p>
      </dgm:t>
    </dgm:pt>
    <dgm:pt modelId="{475062B2-76CD-4456-9ECC-2E2C74CEB332}" type="parTrans" cxnId="{D5A380D6-C193-49C3-8075-40EA8119CDF4}">
      <dgm:prSet/>
      <dgm:spPr/>
      <dgm:t>
        <a:bodyPr/>
        <a:lstStyle/>
        <a:p>
          <a:endParaRPr lang="es-ES"/>
        </a:p>
      </dgm:t>
    </dgm:pt>
    <dgm:pt modelId="{6F9E281D-BF81-45A4-98BB-D7FAE858A850}" type="sibTrans" cxnId="{D5A380D6-C193-49C3-8075-40EA8119CDF4}">
      <dgm:prSet/>
      <dgm:spPr/>
      <dgm:t>
        <a:bodyPr/>
        <a:lstStyle/>
        <a:p>
          <a:endParaRPr lang="es-ES"/>
        </a:p>
      </dgm:t>
    </dgm:pt>
    <dgm:pt modelId="{6D2A8DCE-5FF4-4CFF-A88A-7282D4347DBE}">
      <dgm:prSet phldrT="[Texto]" custT="1"/>
      <dgm:spPr/>
      <dgm:t>
        <a:bodyPr/>
        <a:lstStyle/>
        <a:p>
          <a:r>
            <a:rPr lang="es-PA" sz="1800" dirty="0"/>
            <a:t>B/. 419.00 a B/. 515.00</a:t>
          </a:r>
          <a:endParaRPr lang="es-ES" sz="1800" dirty="0"/>
        </a:p>
      </dgm:t>
    </dgm:pt>
    <dgm:pt modelId="{15676229-C5F6-47E9-BDB0-A4C5F0761175}" type="parTrans" cxnId="{FE2C3D19-E48F-421A-BC2B-CAB3F45F91CE}">
      <dgm:prSet/>
      <dgm:spPr/>
      <dgm:t>
        <a:bodyPr/>
        <a:lstStyle/>
        <a:p>
          <a:endParaRPr lang="es-ES"/>
        </a:p>
      </dgm:t>
    </dgm:pt>
    <dgm:pt modelId="{4C822421-4B8A-49DC-91CD-966A4A5BB433}" type="sibTrans" cxnId="{FE2C3D19-E48F-421A-BC2B-CAB3F45F91CE}">
      <dgm:prSet/>
      <dgm:spPr/>
      <dgm:t>
        <a:bodyPr/>
        <a:lstStyle/>
        <a:p>
          <a:endParaRPr lang="es-ES"/>
        </a:p>
      </dgm:t>
    </dgm:pt>
    <dgm:pt modelId="{B21AC6AF-7DF8-40F5-A414-854EBB4B58FF}">
      <dgm:prSet phldrT="[Texto]" custT="1"/>
      <dgm:spPr/>
      <dgm:t>
        <a:bodyPr/>
        <a:lstStyle/>
        <a:p>
          <a:r>
            <a:rPr lang="es-PA" sz="1800" dirty="0"/>
            <a:t>B/150 Millones</a:t>
          </a:r>
          <a:endParaRPr lang="es-ES" sz="1800" dirty="0"/>
        </a:p>
      </dgm:t>
    </dgm:pt>
    <dgm:pt modelId="{17AEB6FA-A22B-4F3E-BCE9-6DEC9F1AA382}" type="parTrans" cxnId="{8D97792C-DD78-4743-B59C-678539827BB5}">
      <dgm:prSet/>
      <dgm:spPr/>
      <dgm:t>
        <a:bodyPr/>
        <a:lstStyle/>
        <a:p>
          <a:endParaRPr lang="es-ES"/>
        </a:p>
      </dgm:t>
    </dgm:pt>
    <dgm:pt modelId="{E8DD01C2-3C26-4375-9A5E-D05823E2FEB0}" type="sibTrans" cxnId="{8D97792C-DD78-4743-B59C-678539827BB5}">
      <dgm:prSet/>
      <dgm:spPr/>
      <dgm:t>
        <a:bodyPr/>
        <a:lstStyle/>
        <a:p>
          <a:endParaRPr lang="es-ES"/>
        </a:p>
      </dgm:t>
    </dgm:pt>
    <dgm:pt modelId="{29D60766-BAD4-4A38-B819-1144EC0D7AA9}">
      <dgm:prSet phldrT="[Texto]" custT="1"/>
      <dgm:spPr/>
      <dgm:t>
        <a:bodyPr/>
        <a:lstStyle/>
        <a:p>
          <a:r>
            <a:rPr lang="es-PA" sz="1800" dirty="0"/>
            <a:t>105,355</a:t>
          </a:r>
          <a:endParaRPr lang="es-ES" sz="1800" dirty="0"/>
        </a:p>
      </dgm:t>
    </dgm:pt>
    <dgm:pt modelId="{00A43018-86E9-437C-81FA-022B26C04630}" type="parTrans" cxnId="{F2733536-2270-45BC-9478-0511C7763761}">
      <dgm:prSet/>
      <dgm:spPr/>
      <dgm:t>
        <a:bodyPr/>
        <a:lstStyle/>
        <a:p>
          <a:endParaRPr lang="es-ES"/>
        </a:p>
      </dgm:t>
    </dgm:pt>
    <dgm:pt modelId="{3C9EB664-9583-458A-8C8E-F5F5638B2797}" type="sibTrans" cxnId="{F2733536-2270-45BC-9478-0511C7763761}">
      <dgm:prSet/>
      <dgm:spPr/>
      <dgm:t>
        <a:bodyPr/>
        <a:lstStyle/>
        <a:p>
          <a:endParaRPr lang="es-ES"/>
        </a:p>
      </dgm:t>
    </dgm:pt>
    <dgm:pt modelId="{BCABB0AE-0608-47F9-8971-6FF4AF2B3627}">
      <dgm:prSet phldrT="[Texto]" custT="1"/>
      <dgm:spPr/>
      <dgm:t>
        <a:bodyPr/>
        <a:lstStyle/>
        <a:p>
          <a:r>
            <a:rPr lang="es-PA" sz="2000" dirty="0"/>
            <a:t>Costo Anual por Paciente</a:t>
          </a:r>
          <a:endParaRPr lang="es-ES" sz="2000" dirty="0"/>
        </a:p>
      </dgm:t>
    </dgm:pt>
    <dgm:pt modelId="{C20D78D8-97FA-437A-A71F-FA314C25AC81}" type="parTrans" cxnId="{C536265D-6F78-47F6-8973-EDC88D8731C1}">
      <dgm:prSet/>
      <dgm:spPr/>
      <dgm:t>
        <a:bodyPr/>
        <a:lstStyle/>
        <a:p>
          <a:endParaRPr lang="es-ES"/>
        </a:p>
      </dgm:t>
    </dgm:pt>
    <dgm:pt modelId="{A2C029CA-2BAF-41C1-B610-CCD90449E0F2}" type="sibTrans" cxnId="{C536265D-6F78-47F6-8973-EDC88D8731C1}">
      <dgm:prSet/>
      <dgm:spPr/>
      <dgm:t>
        <a:bodyPr/>
        <a:lstStyle/>
        <a:p>
          <a:endParaRPr lang="es-ES"/>
        </a:p>
      </dgm:t>
    </dgm:pt>
    <dgm:pt modelId="{0C02B623-4186-4D6C-A5D4-438B82705C4E}">
      <dgm:prSet phldrT="[Texto]" custT="1"/>
      <dgm:spPr/>
      <dgm:t>
        <a:bodyPr/>
        <a:lstStyle/>
        <a:p>
          <a:r>
            <a:rPr lang="es-PA" sz="1800" dirty="0"/>
            <a:t>B/. 788.00 a B/. 1,320..00</a:t>
          </a:r>
          <a:endParaRPr lang="es-ES" sz="1800" dirty="0"/>
        </a:p>
      </dgm:t>
    </dgm:pt>
    <dgm:pt modelId="{695A816A-E0FE-44C3-8A1F-17D41F376DCE}" type="parTrans" cxnId="{AD85E65F-EEAD-4E9E-AD36-FB771C966015}">
      <dgm:prSet/>
      <dgm:spPr/>
      <dgm:t>
        <a:bodyPr/>
        <a:lstStyle/>
        <a:p>
          <a:endParaRPr lang="es-ES"/>
        </a:p>
      </dgm:t>
    </dgm:pt>
    <dgm:pt modelId="{6CC89B58-1CCC-4AB4-92C2-3DE037B1C98F}" type="sibTrans" cxnId="{AD85E65F-EEAD-4E9E-AD36-FB771C966015}">
      <dgm:prSet/>
      <dgm:spPr/>
      <dgm:t>
        <a:bodyPr/>
        <a:lstStyle/>
        <a:p>
          <a:endParaRPr lang="es-ES"/>
        </a:p>
      </dgm:t>
    </dgm:pt>
    <dgm:pt modelId="{F47C2BF3-A860-4B60-9BED-947CC6C06516}">
      <dgm:prSet phldrT="[Texto]" custT="1"/>
      <dgm:spPr/>
      <dgm:t>
        <a:bodyPr/>
        <a:lstStyle/>
        <a:p>
          <a:r>
            <a:rPr lang="es-PA" sz="2000" dirty="0"/>
            <a:t>Costo Anual Aproximado</a:t>
          </a:r>
          <a:endParaRPr lang="es-ES" sz="2000" dirty="0"/>
        </a:p>
      </dgm:t>
    </dgm:pt>
    <dgm:pt modelId="{84E1FEBC-E053-4818-99DB-23959D4B8AAD}" type="parTrans" cxnId="{88BB5493-7C70-418F-ACC7-26E6747C2F6E}">
      <dgm:prSet/>
      <dgm:spPr/>
      <dgm:t>
        <a:bodyPr/>
        <a:lstStyle/>
        <a:p>
          <a:endParaRPr lang="es-ES"/>
        </a:p>
      </dgm:t>
    </dgm:pt>
    <dgm:pt modelId="{FE49F035-4370-4884-BE2C-FA01404C8D45}" type="sibTrans" cxnId="{88BB5493-7C70-418F-ACC7-26E6747C2F6E}">
      <dgm:prSet/>
      <dgm:spPr/>
      <dgm:t>
        <a:bodyPr/>
        <a:lstStyle/>
        <a:p>
          <a:endParaRPr lang="es-ES"/>
        </a:p>
      </dgm:t>
    </dgm:pt>
    <dgm:pt modelId="{3F11EA5A-90B4-4FEE-BC0D-3EDC974A6EBE}">
      <dgm:prSet phldrT="[Texto]" custT="1"/>
      <dgm:spPr/>
      <dgm:t>
        <a:bodyPr/>
        <a:lstStyle/>
        <a:p>
          <a:r>
            <a:rPr lang="es-PA" sz="1800" dirty="0"/>
            <a:t>B/110 Millones</a:t>
          </a:r>
          <a:endParaRPr lang="es-ES" sz="1800" dirty="0"/>
        </a:p>
      </dgm:t>
    </dgm:pt>
    <dgm:pt modelId="{594658AE-DAD5-4D12-BD7D-9CC9C539C195}" type="parTrans" cxnId="{353DE557-B950-44D6-AAA4-804A01CF0BB4}">
      <dgm:prSet/>
      <dgm:spPr/>
      <dgm:t>
        <a:bodyPr/>
        <a:lstStyle/>
        <a:p>
          <a:endParaRPr lang="es-ES"/>
        </a:p>
      </dgm:t>
    </dgm:pt>
    <dgm:pt modelId="{657418E1-9940-456D-A767-12C9CD5C3FED}" type="sibTrans" cxnId="{353DE557-B950-44D6-AAA4-804A01CF0BB4}">
      <dgm:prSet/>
      <dgm:spPr/>
      <dgm:t>
        <a:bodyPr/>
        <a:lstStyle/>
        <a:p>
          <a:endParaRPr lang="es-ES"/>
        </a:p>
      </dgm:t>
    </dgm:pt>
    <dgm:pt modelId="{98580EC6-08EE-4DF9-9B09-E52D82089A55}" type="pres">
      <dgm:prSet presAssocID="{FE85D1F0-CEB8-407F-ADAA-BEC5548E0EBA}" presName="layout" presStyleCnt="0">
        <dgm:presLayoutVars>
          <dgm:chMax/>
          <dgm:chPref/>
          <dgm:dir/>
          <dgm:resizeHandles/>
        </dgm:presLayoutVars>
      </dgm:prSet>
      <dgm:spPr/>
    </dgm:pt>
    <dgm:pt modelId="{D2B4B85D-6194-4DE0-A427-236C0430EBFD}" type="pres">
      <dgm:prSet presAssocID="{9D98CE1C-D0ED-4D0B-B839-50BAB3BE003F}" presName="root" presStyleCnt="0">
        <dgm:presLayoutVars>
          <dgm:chMax/>
          <dgm:chPref/>
        </dgm:presLayoutVars>
      </dgm:prSet>
      <dgm:spPr/>
    </dgm:pt>
    <dgm:pt modelId="{9F2748F4-734A-4197-8ED8-CDE71E221FA3}" type="pres">
      <dgm:prSet presAssocID="{9D98CE1C-D0ED-4D0B-B839-50BAB3BE003F}" presName="rootComposite" presStyleCnt="0">
        <dgm:presLayoutVars/>
      </dgm:prSet>
      <dgm:spPr/>
    </dgm:pt>
    <dgm:pt modelId="{34582280-94C6-45C7-A44D-173F351167EC}" type="pres">
      <dgm:prSet presAssocID="{9D98CE1C-D0ED-4D0B-B839-50BAB3BE003F}" presName="ParentAccent" presStyleLbl="alignNode1" presStyleIdx="0" presStyleCnt="2"/>
      <dgm:spPr/>
    </dgm:pt>
    <dgm:pt modelId="{4DA83A53-AA99-4535-9B2E-D4F0CE19AEB1}" type="pres">
      <dgm:prSet presAssocID="{9D98CE1C-D0ED-4D0B-B839-50BAB3BE003F}" presName="ParentSmallAccent" presStyleLbl="fgAcc1" presStyleIdx="0" presStyleCnt="2"/>
      <dgm:spPr/>
    </dgm:pt>
    <dgm:pt modelId="{3314DD53-B743-4F88-B6CE-6B8AC3D240CF}" type="pres">
      <dgm:prSet presAssocID="{9D98CE1C-D0ED-4D0B-B839-50BAB3BE003F}" presName="Parent" presStyleLbl="revTx" presStyleIdx="0" presStyleCnt="8">
        <dgm:presLayoutVars>
          <dgm:chMax/>
          <dgm:chPref val="4"/>
          <dgm:bulletEnabled val="1"/>
        </dgm:presLayoutVars>
      </dgm:prSet>
      <dgm:spPr/>
    </dgm:pt>
    <dgm:pt modelId="{CD208454-E082-442F-B5CE-423903EA3B55}" type="pres">
      <dgm:prSet presAssocID="{9D98CE1C-D0ED-4D0B-B839-50BAB3BE003F}" presName="childShape" presStyleCnt="0">
        <dgm:presLayoutVars>
          <dgm:chMax val="0"/>
          <dgm:chPref val="0"/>
        </dgm:presLayoutVars>
      </dgm:prSet>
      <dgm:spPr/>
    </dgm:pt>
    <dgm:pt modelId="{F3632182-023C-49AF-8927-5CD28A0E2912}" type="pres">
      <dgm:prSet presAssocID="{88B4E902-94CE-4E6C-ABCB-84CDB6C6B768}" presName="childComposite" presStyleCnt="0">
        <dgm:presLayoutVars>
          <dgm:chMax val="0"/>
          <dgm:chPref val="0"/>
        </dgm:presLayoutVars>
      </dgm:prSet>
      <dgm:spPr/>
    </dgm:pt>
    <dgm:pt modelId="{97AF82FE-4F0F-41E3-8355-431DED60F06B}" type="pres">
      <dgm:prSet presAssocID="{88B4E902-94CE-4E6C-ABCB-84CDB6C6B768}" presName="ChildAccent" presStyleLbl="solidFgAcc1" presStyleIdx="0" presStyleCnt="6"/>
      <dgm:spPr/>
    </dgm:pt>
    <dgm:pt modelId="{49D9449E-34C3-4A4E-83B9-93DA931CF027}" type="pres">
      <dgm:prSet presAssocID="{88B4E902-94CE-4E6C-ABCB-84CDB6C6B768}" presName="Child" presStyleLbl="revTx" presStyleIdx="1" presStyleCnt="8">
        <dgm:presLayoutVars>
          <dgm:chMax val="0"/>
          <dgm:chPref val="0"/>
          <dgm:bulletEnabled val="1"/>
        </dgm:presLayoutVars>
      </dgm:prSet>
      <dgm:spPr/>
    </dgm:pt>
    <dgm:pt modelId="{9807B200-5E4D-45DE-AA43-AAE41CB2BD3B}" type="pres">
      <dgm:prSet presAssocID="{F92E0173-C8B2-4059-8131-BCF8D256A169}" presName="childComposite" presStyleCnt="0">
        <dgm:presLayoutVars>
          <dgm:chMax val="0"/>
          <dgm:chPref val="0"/>
        </dgm:presLayoutVars>
      </dgm:prSet>
      <dgm:spPr/>
    </dgm:pt>
    <dgm:pt modelId="{DAB323A3-8CF7-40BC-8FD9-7F0E1552BDD7}" type="pres">
      <dgm:prSet presAssocID="{F92E0173-C8B2-4059-8131-BCF8D256A169}" presName="ChildAccent" presStyleLbl="solidFgAcc1" presStyleIdx="1" presStyleCnt="6"/>
      <dgm:spPr/>
    </dgm:pt>
    <dgm:pt modelId="{22EBED4D-F49C-4A81-AE33-EF0D82DE626B}" type="pres">
      <dgm:prSet presAssocID="{F92E0173-C8B2-4059-8131-BCF8D256A169}" presName="Child" presStyleLbl="revTx" presStyleIdx="2" presStyleCnt="8">
        <dgm:presLayoutVars>
          <dgm:chMax val="0"/>
          <dgm:chPref val="0"/>
          <dgm:bulletEnabled val="1"/>
        </dgm:presLayoutVars>
      </dgm:prSet>
      <dgm:spPr/>
    </dgm:pt>
    <dgm:pt modelId="{9F0ACC7F-0149-4037-BBBE-EC0990CB0946}" type="pres">
      <dgm:prSet presAssocID="{1C727968-754F-4172-A7B2-AC63026ED3CE}" presName="childComposite" presStyleCnt="0">
        <dgm:presLayoutVars>
          <dgm:chMax val="0"/>
          <dgm:chPref val="0"/>
        </dgm:presLayoutVars>
      </dgm:prSet>
      <dgm:spPr/>
    </dgm:pt>
    <dgm:pt modelId="{C3FA94B8-0BB6-4B6C-B909-5C563FE13D7E}" type="pres">
      <dgm:prSet presAssocID="{1C727968-754F-4172-A7B2-AC63026ED3CE}" presName="ChildAccent" presStyleLbl="solidFgAcc1" presStyleIdx="2" presStyleCnt="6"/>
      <dgm:spPr/>
    </dgm:pt>
    <dgm:pt modelId="{0723F5FF-C521-4F54-9F92-BD090495689F}" type="pres">
      <dgm:prSet presAssocID="{1C727968-754F-4172-A7B2-AC63026ED3CE}" presName="Child" presStyleLbl="revTx" presStyleIdx="3" presStyleCnt="8">
        <dgm:presLayoutVars>
          <dgm:chMax val="0"/>
          <dgm:chPref val="0"/>
          <dgm:bulletEnabled val="1"/>
        </dgm:presLayoutVars>
      </dgm:prSet>
      <dgm:spPr/>
    </dgm:pt>
    <dgm:pt modelId="{5EAF052F-FCA7-4FCF-900A-9DEC744295AA}" type="pres">
      <dgm:prSet presAssocID="{2B6E3925-41EC-412A-AF58-BB9F11003FFC}" presName="root" presStyleCnt="0">
        <dgm:presLayoutVars>
          <dgm:chMax/>
          <dgm:chPref/>
        </dgm:presLayoutVars>
      </dgm:prSet>
      <dgm:spPr/>
    </dgm:pt>
    <dgm:pt modelId="{E96928BC-B34C-4E2D-AA12-12225C59F8F1}" type="pres">
      <dgm:prSet presAssocID="{2B6E3925-41EC-412A-AF58-BB9F11003FFC}" presName="rootComposite" presStyleCnt="0">
        <dgm:presLayoutVars/>
      </dgm:prSet>
      <dgm:spPr/>
    </dgm:pt>
    <dgm:pt modelId="{72524A3B-9174-4595-9E42-B63E97417DA9}" type="pres">
      <dgm:prSet presAssocID="{2B6E3925-41EC-412A-AF58-BB9F11003FFC}" presName="ParentAccent" presStyleLbl="alignNode1" presStyleIdx="1" presStyleCnt="2"/>
      <dgm:spPr/>
    </dgm:pt>
    <dgm:pt modelId="{11B64027-E9B9-4784-AC91-3852BBE3ED7D}" type="pres">
      <dgm:prSet presAssocID="{2B6E3925-41EC-412A-AF58-BB9F11003FFC}" presName="ParentSmallAccent" presStyleLbl="fgAcc1" presStyleIdx="1" presStyleCnt="2"/>
      <dgm:spPr/>
    </dgm:pt>
    <dgm:pt modelId="{0B7761CE-180F-40E0-A847-1889D9DEC288}" type="pres">
      <dgm:prSet presAssocID="{2B6E3925-41EC-412A-AF58-BB9F11003FFC}" presName="Parent" presStyleLbl="revTx" presStyleIdx="4" presStyleCnt="8">
        <dgm:presLayoutVars>
          <dgm:chMax/>
          <dgm:chPref val="4"/>
          <dgm:bulletEnabled val="1"/>
        </dgm:presLayoutVars>
      </dgm:prSet>
      <dgm:spPr/>
    </dgm:pt>
    <dgm:pt modelId="{7D3AE349-3850-44EF-9782-966401A41660}" type="pres">
      <dgm:prSet presAssocID="{2B6E3925-41EC-412A-AF58-BB9F11003FFC}" presName="childShape" presStyleCnt="0">
        <dgm:presLayoutVars>
          <dgm:chMax val="0"/>
          <dgm:chPref val="0"/>
        </dgm:presLayoutVars>
      </dgm:prSet>
      <dgm:spPr/>
    </dgm:pt>
    <dgm:pt modelId="{BD9BB3AA-366E-46D6-B5D2-B98358C07731}" type="pres">
      <dgm:prSet presAssocID="{02C9EEA8-E054-4E8A-B810-20AE7DA05553}" presName="childComposite" presStyleCnt="0">
        <dgm:presLayoutVars>
          <dgm:chMax val="0"/>
          <dgm:chPref val="0"/>
        </dgm:presLayoutVars>
      </dgm:prSet>
      <dgm:spPr/>
    </dgm:pt>
    <dgm:pt modelId="{7D8D9786-2AD0-4C3D-8D14-3B8404AC8C9E}" type="pres">
      <dgm:prSet presAssocID="{02C9EEA8-E054-4E8A-B810-20AE7DA05553}" presName="ChildAccent" presStyleLbl="solidFgAcc1" presStyleIdx="3" presStyleCnt="6"/>
      <dgm:spPr/>
    </dgm:pt>
    <dgm:pt modelId="{F5E6160C-A9ED-4492-AC17-BCAB6599509A}" type="pres">
      <dgm:prSet presAssocID="{02C9EEA8-E054-4E8A-B810-20AE7DA05553}" presName="Child" presStyleLbl="revTx" presStyleIdx="5" presStyleCnt="8">
        <dgm:presLayoutVars>
          <dgm:chMax val="0"/>
          <dgm:chPref val="0"/>
          <dgm:bulletEnabled val="1"/>
        </dgm:presLayoutVars>
      </dgm:prSet>
      <dgm:spPr/>
    </dgm:pt>
    <dgm:pt modelId="{26FE0007-036E-4DFA-9AD5-500C843FB7DA}" type="pres">
      <dgm:prSet presAssocID="{BCABB0AE-0608-47F9-8971-6FF4AF2B3627}" presName="childComposite" presStyleCnt="0">
        <dgm:presLayoutVars>
          <dgm:chMax val="0"/>
          <dgm:chPref val="0"/>
        </dgm:presLayoutVars>
      </dgm:prSet>
      <dgm:spPr/>
    </dgm:pt>
    <dgm:pt modelId="{268EC3C7-AC1D-4AD3-B3B7-1955117001D1}" type="pres">
      <dgm:prSet presAssocID="{BCABB0AE-0608-47F9-8971-6FF4AF2B3627}" presName="ChildAccent" presStyleLbl="solidFgAcc1" presStyleIdx="4" presStyleCnt="6"/>
      <dgm:spPr/>
    </dgm:pt>
    <dgm:pt modelId="{7DB34887-A37A-4E03-B723-CA6FA1D59AC9}" type="pres">
      <dgm:prSet presAssocID="{BCABB0AE-0608-47F9-8971-6FF4AF2B3627}" presName="Child" presStyleLbl="revTx" presStyleIdx="6" presStyleCnt="8">
        <dgm:presLayoutVars>
          <dgm:chMax val="0"/>
          <dgm:chPref val="0"/>
          <dgm:bulletEnabled val="1"/>
        </dgm:presLayoutVars>
      </dgm:prSet>
      <dgm:spPr/>
    </dgm:pt>
    <dgm:pt modelId="{0FD77974-7D91-49CA-9D0C-EA3E5D84DC2A}" type="pres">
      <dgm:prSet presAssocID="{F47C2BF3-A860-4B60-9BED-947CC6C06516}" presName="childComposite" presStyleCnt="0">
        <dgm:presLayoutVars>
          <dgm:chMax val="0"/>
          <dgm:chPref val="0"/>
        </dgm:presLayoutVars>
      </dgm:prSet>
      <dgm:spPr/>
    </dgm:pt>
    <dgm:pt modelId="{5E8E021C-00F8-4ADB-B754-D9D67364B925}" type="pres">
      <dgm:prSet presAssocID="{F47C2BF3-A860-4B60-9BED-947CC6C06516}" presName="ChildAccent" presStyleLbl="solidFgAcc1" presStyleIdx="5" presStyleCnt="6"/>
      <dgm:spPr/>
    </dgm:pt>
    <dgm:pt modelId="{13C97A81-E972-4F72-A520-CCAFCBDA0303}" type="pres">
      <dgm:prSet presAssocID="{F47C2BF3-A860-4B60-9BED-947CC6C06516}" presName="Child" presStyleLbl="revTx" presStyleIdx="7" presStyleCnt="8">
        <dgm:presLayoutVars>
          <dgm:chMax val="0"/>
          <dgm:chPref val="0"/>
          <dgm:bulletEnabled val="1"/>
        </dgm:presLayoutVars>
      </dgm:prSet>
      <dgm:spPr/>
    </dgm:pt>
  </dgm:ptLst>
  <dgm:cxnLst>
    <dgm:cxn modelId="{72471B11-95A0-4D29-AD98-006198ECECD5}" type="presOf" srcId="{B75CB459-596A-4E69-9163-A8F259ED3264}" destId="{49D9449E-34C3-4A4E-83B9-93DA931CF027}" srcOrd="0" destOrd="1" presId="urn:microsoft.com/office/officeart/2008/layout/SquareAccentList"/>
    <dgm:cxn modelId="{FE2C3D19-E48F-421A-BC2B-CAB3F45F91CE}" srcId="{F92E0173-C8B2-4059-8131-BCF8D256A169}" destId="{6D2A8DCE-5FF4-4CFF-A88A-7282D4347DBE}" srcOrd="0" destOrd="0" parTransId="{15676229-C5F6-47E9-BDB0-A4C5F0761175}" sibTransId="{4C822421-4B8A-49DC-91CD-966A4A5BB433}"/>
    <dgm:cxn modelId="{7EEDC323-AC1B-4BF8-8D3E-F5DEE2DAF3C9}" type="presOf" srcId="{F47C2BF3-A860-4B60-9BED-947CC6C06516}" destId="{13C97A81-E972-4F72-A520-CCAFCBDA0303}" srcOrd="0" destOrd="0" presId="urn:microsoft.com/office/officeart/2008/layout/SquareAccentList"/>
    <dgm:cxn modelId="{8D97792C-DD78-4743-B59C-678539827BB5}" srcId="{1C727968-754F-4172-A7B2-AC63026ED3CE}" destId="{B21AC6AF-7DF8-40F5-A414-854EBB4B58FF}" srcOrd="0" destOrd="0" parTransId="{17AEB6FA-A22B-4F3E-BCE9-6DEC9F1AA382}" sibTransId="{E8DD01C2-3C26-4375-9A5E-D05823E2FEB0}"/>
    <dgm:cxn modelId="{F2733536-2270-45BC-9478-0511C7763761}" srcId="{02C9EEA8-E054-4E8A-B810-20AE7DA05553}" destId="{29D60766-BAD4-4A38-B819-1144EC0D7AA9}" srcOrd="0" destOrd="0" parTransId="{00A43018-86E9-437C-81FA-022B26C04630}" sibTransId="{3C9EB664-9583-458A-8C8E-F5F5638B2797}"/>
    <dgm:cxn modelId="{A236BD46-462A-4C31-BC8A-5AA5268C1262}" type="presOf" srcId="{1C727968-754F-4172-A7B2-AC63026ED3CE}" destId="{0723F5FF-C521-4F54-9F92-BD090495689F}" srcOrd="0" destOrd="0" presId="urn:microsoft.com/office/officeart/2008/layout/SquareAccentList"/>
    <dgm:cxn modelId="{353DE557-B950-44D6-AAA4-804A01CF0BB4}" srcId="{F47C2BF3-A860-4B60-9BED-947CC6C06516}" destId="{3F11EA5A-90B4-4FEE-BC0D-3EDC974A6EBE}" srcOrd="0" destOrd="0" parTransId="{594658AE-DAD5-4D12-BD7D-9CC9C539C195}" sibTransId="{657418E1-9940-456D-A767-12C9CD5C3FED}"/>
    <dgm:cxn modelId="{C536265D-6F78-47F6-8973-EDC88D8731C1}" srcId="{2B6E3925-41EC-412A-AF58-BB9F11003FFC}" destId="{BCABB0AE-0608-47F9-8971-6FF4AF2B3627}" srcOrd="1" destOrd="0" parTransId="{C20D78D8-97FA-437A-A71F-FA314C25AC81}" sibTransId="{A2C029CA-2BAF-41C1-B610-CCD90449E0F2}"/>
    <dgm:cxn modelId="{AD85E65F-EEAD-4E9E-AD36-FB771C966015}" srcId="{BCABB0AE-0608-47F9-8971-6FF4AF2B3627}" destId="{0C02B623-4186-4D6C-A5D4-438B82705C4E}" srcOrd="0" destOrd="0" parTransId="{695A816A-E0FE-44C3-8A1F-17D41F376DCE}" sibTransId="{6CC89B58-1CCC-4AB4-92C2-3DE037B1C98F}"/>
    <dgm:cxn modelId="{AB3AD761-EF55-4A97-AA0C-F4DDA99D5A7C}" type="presOf" srcId="{02C9EEA8-E054-4E8A-B810-20AE7DA05553}" destId="{F5E6160C-A9ED-4492-AC17-BCAB6599509A}" srcOrd="0" destOrd="0" presId="urn:microsoft.com/office/officeart/2008/layout/SquareAccentList"/>
    <dgm:cxn modelId="{BC6FAB65-E9B1-4BC0-99DC-38C5B82B52AC}" type="presOf" srcId="{B21AC6AF-7DF8-40F5-A414-854EBB4B58FF}" destId="{0723F5FF-C521-4F54-9F92-BD090495689F}" srcOrd="0" destOrd="1" presId="urn:microsoft.com/office/officeart/2008/layout/SquareAccentList"/>
    <dgm:cxn modelId="{DD9D3E72-6F7F-4B19-B53A-199205A05286}" srcId="{2B6E3925-41EC-412A-AF58-BB9F11003FFC}" destId="{02C9EEA8-E054-4E8A-B810-20AE7DA05553}" srcOrd="0" destOrd="0" parTransId="{14EFF0AC-8B14-40E1-8ADA-D031888433E8}" sibTransId="{F46AAD64-C589-423F-B8C4-FA4CBF4AE338}"/>
    <dgm:cxn modelId="{34B79278-CDEB-44F8-9B78-9C3360530D75}" type="presOf" srcId="{F92E0173-C8B2-4059-8131-BCF8D256A169}" destId="{22EBED4D-F49C-4A81-AE33-EF0D82DE626B}" srcOrd="0" destOrd="0" presId="urn:microsoft.com/office/officeart/2008/layout/SquareAccentList"/>
    <dgm:cxn modelId="{5372727F-98A6-40BF-A111-0F8AC3A7E0B1}" type="presOf" srcId="{2B6E3925-41EC-412A-AF58-BB9F11003FFC}" destId="{0B7761CE-180F-40E0-A847-1889D9DEC288}" srcOrd="0" destOrd="0" presId="urn:microsoft.com/office/officeart/2008/layout/SquareAccentList"/>
    <dgm:cxn modelId="{53AF188A-2D0D-432F-8660-1BD2D7675A2B}" srcId="{9D98CE1C-D0ED-4D0B-B839-50BAB3BE003F}" destId="{88B4E902-94CE-4E6C-ABCB-84CDB6C6B768}" srcOrd="0" destOrd="0" parTransId="{BF5A2361-B278-4E79-8AF8-910962971DBD}" sibTransId="{E1E87CC1-FD0C-4642-A3BA-21F121C2ABB5}"/>
    <dgm:cxn modelId="{96802D8E-CEA8-4845-859D-20932D2D53DB}" type="presOf" srcId="{BCABB0AE-0608-47F9-8971-6FF4AF2B3627}" destId="{7DB34887-A37A-4E03-B723-CA6FA1D59AC9}" srcOrd="0" destOrd="0" presId="urn:microsoft.com/office/officeart/2008/layout/SquareAccentList"/>
    <dgm:cxn modelId="{EFAE758F-3AA7-47C5-9FD0-ADF92FD9B624}" type="presOf" srcId="{6D2A8DCE-5FF4-4CFF-A88A-7282D4347DBE}" destId="{22EBED4D-F49C-4A81-AE33-EF0D82DE626B}" srcOrd="0" destOrd="1" presId="urn:microsoft.com/office/officeart/2008/layout/SquareAccentList"/>
    <dgm:cxn modelId="{88BB5493-7C70-418F-ACC7-26E6747C2F6E}" srcId="{2B6E3925-41EC-412A-AF58-BB9F11003FFC}" destId="{F47C2BF3-A860-4B60-9BED-947CC6C06516}" srcOrd="2" destOrd="0" parTransId="{84E1FEBC-E053-4818-99DB-23959D4B8AAD}" sibTransId="{FE49F035-4370-4884-BE2C-FA01404C8D45}"/>
    <dgm:cxn modelId="{C702049A-7ACD-4707-A336-31CC17DC9A88}" type="presOf" srcId="{9D98CE1C-D0ED-4D0B-B839-50BAB3BE003F}" destId="{3314DD53-B743-4F88-B6CE-6B8AC3D240CF}" srcOrd="0" destOrd="0" presId="urn:microsoft.com/office/officeart/2008/layout/SquareAccentList"/>
    <dgm:cxn modelId="{5DF7D3B5-BD6F-4B17-8C12-0E213C0849DF}" srcId="{9D98CE1C-D0ED-4D0B-B839-50BAB3BE003F}" destId="{1C727968-754F-4172-A7B2-AC63026ED3CE}" srcOrd="2" destOrd="0" parTransId="{8F103762-BD28-4D10-AB5C-D1287ADDE911}" sibTransId="{C2F33173-CF21-4A5A-B681-7BB0DC30A2C2}"/>
    <dgm:cxn modelId="{98250EBA-0C05-4944-BCF1-92EF5286F6E8}" type="presOf" srcId="{3F11EA5A-90B4-4FEE-BC0D-3EDC974A6EBE}" destId="{13C97A81-E972-4F72-A520-CCAFCBDA0303}" srcOrd="0" destOrd="1" presId="urn:microsoft.com/office/officeart/2008/layout/SquareAccentList"/>
    <dgm:cxn modelId="{7AFFC1C5-15FF-4EF2-BCF6-1FC1B0BA6218}" srcId="{FE85D1F0-CEB8-407F-ADAA-BEC5548E0EBA}" destId="{2B6E3925-41EC-412A-AF58-BB9F11003FFC}" srcOrd="1" destOrd="0" parTransId="{3B4D45D2-7064-4B84-ADD2-78B62D80CC4C}" sibTransId="{53097027-D19C-4491-AF0A-370BD34477E8}"/>
    <dgm:cxn modelId="{D5F509D0-96EE-43C0-BDCE-7BC328F4EF33}" type="presOf" srcId="{88B4E902-94CE-4E6C-ABCB-84CDB6C6B768}" destId="{49D9449E-34C3-4A4E-83B9-93DA931CF027}" srcOrd="0" destOrd="0" presId="urn:microsoft.com/office/officeart/2008/layout/SquareAccentList"/>
    <dgm:cxn modelId="{11F4C4D2-66C5-4BAA-B0FD-4981029795C2}" srcId="{9D98CE1C-D0ED-4D0B-B839-50BAB3BE003F}" destId="{F92E0173-C8B2-4059-8131-BCF8D256A169}" srcOrd="1" destOrd="0" parTransId="{7F8BAD2A-D296-4D00-96CA-E320C10F5F30}" sibTransId="{95FE865C-2CF4-4BEA-B282-3BE377C09DF0}"/>
    <dgm:cxn modelId="{D5A380D6-C193-49C3-8075-40EA8119CDF4}" srcId="{88B4E902-94CE-4E6C-ABCB-84CDB6C6B768}" destId="{B75CB459-596A-4E69-9163-A8F259ED3264}" srcOrd="0" destOrd="0" parTransId="{475062B2-76CD-4456-9ECC-2E2C74CEB332}" sibTransId="{6F9E281D-BF81-45A4-98BB-D7FAE858A850}"/>
    <dgm:cxn modelId="{37658BE0-43CB-4AA0-A031-9DD7A4EE93FC}" type="presOf" srcId="{29D60766-BAD4-4A38-B819-1144EC0D7AA9}" destId="{F5E6160C-A9ED-4492-AC17-BCAB6599509A}" srcOrd="0" destOrd="1" presId="urn:microsoft.com/office/officeart/2008/layout/SquareAccentList"/>
    <dgm:cxn modelId="{FD2252E4-116B-432C-8938-4055C85449CD}" srcId="{FE85D1F0-CEB8-407F-ADAA-BEC5548E0EBA}" destId="{9D98CE1C-D0ED-4D0B-B839-50BAB3BE003F}" srcOrd="0" destOrd="0" parTransId="{1A385E58-938E-41C5-A2FB-E8B93416421F}" sibTransId="{64D03FB3-47BA-4403-B65C-A7CD3FDBCEAE}"/>
    <dgm:cxn modelId="{B83B0CF2-B297-4AA0-B8AC-7670E916ED4A}" type="presOf" srcId="{0C02B623-4186-4D6C-A5D4-438B82705C4E}" destId="{7DB34887-A37A-4E03-B723-CA6FA1D59AC9}" srcOrd="0" destOrd="1" presId="urn:microsoft.com/office/officeart/2008/layout/SquareAccentList"/>
    <dgm:cxn modelId="{8EEA4AF5-FA2C-4E12-A157-9E9394D59B14}" type="presOf" srcId="{FE85D1F0-CEB8-407F-ADAA-BEC5548E0EBA}" destId="{98580EC6-08EE-4DF9-9B09-E52D82089A55}" srcOrd="0" destOrd="0" presId="urn:microsoft.com/office/officeart/2008/layout/SquareAccentList"/>
    <dgm:cxn modelId="{4A270AFC-8D28-4CC8-AE8D-D51969FEC990}" type="presParOf" srcId="{98580EC6-08EE-4DF9-9B09-E52D82089A55}" destId="{D2B4B85D-6194-4DE0-A427-236C0430EBFD}" srcOrd="0" destOrd="0" presId="urn:microsoft.com/office/officeart/2008/layout/SquareAccentList"/>
    <dgm:cxn modelId="{F257A631-5462-445B-9EFE-0E1C9CA0CAB3}" type="presParOf" srcId="{D2B4B85D-6194-4DE0-A427-236C0430EBFD}" destId="{9F2748F4-734A-4197-8ED8-CDE71E221FA3}" srcOrd="0" destOrd="0" presId="urn:microsoft.com/office/officeart/2008/layout/SquareAccentList"/>
    <dgm:cxn modelId="{41FD01E5-A1E7-436C-BBA8-A2C9B996B2E0}" type="presParOf" srcId="{9F2748F4-734A-4197-8ED8-CDE71E221FA3}" destId="{34582280-94C6-45C7-A44D-173F351167EC}" srcOrd="0" destOrd="0" presId="urn:microsoft.com/office/officeart/2008/layout/SquareAccentList"/>
    <dgm:cxn modelId="{7C87BC03-F34F-470E-9676-9A840B928BA8}" type="presParOf" srcId="{9F2748F4-734A-4197-8ED8-CDE71E221FA3}" destId="{4DA83A53-AA99-4535-9B2E-D4F0CE19AEB1}" srcOrd="1" destOrd="0" presId="urn:microsoft.com/office/officeart/2008/layout/SquareAccentList"/>
    <dgm:cxn modelId="{DDC41558-5EA4-4ADB-854B-C8D94B4B11A8}" type="presParOf" srcId="{9F2748F4-734A-4197-8ED8-CDE71E221FA3}" destId="{3314DD53-B743-4F88-B6CE-6B8AC3D240CF}" srcOrd="2" destOrd="0" presId="urn:microsoft.com/office/officeart/2008/layout/SquareAccentList"/>
    <dgm:cxn modelId="{4884046D-82A6-4595-A812-9C4468BF0458}" type="presParOf" srcId="{D2B4B85D-6194-4DE0-A427-236C0430EBFD}" destId="{CD208454-E082-442F-B5CE-423903EA3B55}" srcOrd="1" destOrd="0" presId="urn:microsoft.com/office/officeart/2008/layout/SquareAccentList"/>
    <dgm:cxn modelId="{0B51BB63-B10C-4C07-818A-24B46918B39A}" type="presParOf" srcId="{CD208454-E082-442F-B5CE-423903EA3B55}" destId="{F3632182-023C-49AF-8927-5CD28A0E2912}" srcOrd="0" destOrd="0" presId="urn:microsoft.com/office/officeart/2008/layout/SquareAccentList"/>
    <dgm:cxn modelId="{3D273B3B-F09D-4C50-B51A-152F9884B17E}" type="presParOf" srcId="{F3632182-023C-49AF-8927-5CD28A0E2912}" destId="{97AF82FE-4F0F-41E3-8355-431DED60F06B}" srcOrd="0" destOrd="0" presId="urn:microsoft.com/office/officeart/2008/layout/SquareAccentList"/>
    <dgm:cxn modelId="{93D88A34-DE8C-40AC-B35D-D41408660799}" type="presParOf" srcId="{F3632182-023C-49AF-8927-5CD28A0E2912}" destId="{49D9449E-34C3-4A4E-83B9-93DA931CF027}" srcOrd="1" destOrd="0" presId="urn:microsoft.com/office/officeart/2008/layout/SquareAccentList"/>
    <dgm:cxn modelId="{37DAA127-C8EB-43ED-B409-B2DC62BCAE29}" type="presParOf" srcId="{CD208454-E082-442F-B5CE-423903EA3B55}" destId="{9807B200-5E4D-45DE-AA43-AAE41CB2BD3B}" srcOrd="1" destOrd="0" presId="urn:microsoft.com/office/officeart/2008/layout/SquareAccentList"/>
    <dgm:cxn modelId="{73AD7891-8664-44D3-B090-289A7B4590CE}" type="presParOf" srcId="{9807B200-5E4D-45DE-AA43-AAE41CB2BD3B}" destId="{DAB323A3-8CF7-40BC-8FD9-7F0E1552BDD7}" srcOrd="0" destOrd="0" presId="urn:microsoft.com/office/officeart/2008/layout/SquareAccentList"/>
    <dgm:cxn modelId="{9076737E-4AF9-4B0E-AB70-ED4E8022D9A2}" type="presParOf" srcId="{9807B200-5E4D-45DE-AA43-AAE41CB2BD3B}" destId="{22EBED4D-F49C-4A81-AE33-EF0D82DE626B}" srcOrd="1" destOrd="0" presId="urn:microsoft.com/office/officeart/2008/layout/SquareAccentList"/>
    <dgm:cxn modelId="{85A6084C-2205-4D96-B2EB-8F2B6B039360}" type="presParOf" srcId="{CD208454-E082-442F-B5CE-423903EA3B55}" destId="{9F0ACC7F-0149-4037-BBBE-EC0990CB0946}" srcOrd="2" destOrd="0" presId="urn:microsoft.com/office/officeart/2008/layout/SquareAccentList"/>
    <dgm:cxn modelId="{8CA95C03-E17C-4DE6-A226-B33F822BD2B1}" type="presParOf" srcId="{9F0ACC7F-0149-4037-BBBE-EC0990CB0946}" destId="{C3FA94B8-0BB6-4B6C-B909-5C563FE13D7E}" srcOrd="0" destOrd="0" presId="urn:microsoft.com/office/officeart/2008/layout/SquareAccentList"/>
    <dgm:cxn modelId="{E592EA8A-2254-467B-96A0-E0B357D522B9}" type="presParOf" srcId="{9F0ACC7F-0149-4037-BBBE-EC0990CB0946}" destId="{0723F5FF-C521-4F54-9F92-BD090495689F}" srcOrd="1" destOrd="0" presId="urn:microsoft.com/office/officeart/2008/layout/SquareAccentList"/>
    <dgm:cxn modelId="{F47787C8-D18C-41E3-A659-08701DF2656E}" type="presParOf" srcId="{98580EC6-08EE-4DF9-9B09-E52D82089A55}" destId="{5EAF052F-FCA7-4FCF-900A-9DEC744295AA}" srcOrd="1" destOrd="0" presId="urn:microsoft.com/office/officeart/2008/layout/SquareAccentList"/>
    <dgm:cxn modelId="{0FCC8EFC-9C2A-427F-84D9-7B139D9A54B3}" type="presParOf" srcId="{5EAF052F-FCA7-4FCF-900A-9DEC744295AA}" destId="{E96928BC-B34C-4E2D-AA12-12225C59F8F1}" srcOrd="0" destOrd="0" presId="urn:microsoft.com/office/officeart/2008/layout/SquareAccentList"/>
    <dgm:cxn modelId="{A028F69E-9449-4C23-9563-EB563EB07FCD}" type="presParOf" srcId="{E96928BC-B34C-4E2D-AA12-12225C59F8F1}" destId="{72524A3B-9174-4595-9E42-B63E97417DA9}" srcOrd="0" destOrd="0" presId="urn:microsoft.com/office/officeart/2008/layout/SquareAccentList"/>
    <dgm:cxn modelId="{15982DC5-4B4A-447E-AEEB-1F6B3A97FDB5}" type="presParOf" srcId="{E96928BC-B34C-4E2D-AA12-12225C59F8F1}" destId="{11B64027-E9B9-4784-AC91-3852BBE3ED7D}" srcOrd="1" destOrd="0" presId="urn:microsoft.com/office/officeart/2008/layout/SquareAccentList"/>
    <dgm:cxn modelId="{AC9C8EDC-0617-43E3-8635-7E85D981DF1B}" type="presParOf" srcId="{E96928BC-B34C-4E2D-AA12-12225C59F8F1}" destId="{0B7761CE-180F-40E0-A847-1889D9DEC288}" srcOrd="2" destOrd="0" presId="urn:microsoft.com/office/officeart/2008/layout/SquareAccentList"/>
    <dgm:cxn modelId="{FF8FC4F5-7896-4865-9CDF-6298E84BEBD9}" type="presParOf" srcId="{5EAF052F-FCA7-4FCF-900A-9DEC744295AA}" destId="{7D3AE349-3850-44EF-9782-966401A41660}" srcOrd="1" destOrd="0" presId="urn:microsoft.com/office/officeart/2008/layout/SquareAccentList"/>
    <dgm:cxn modelId="{29F7C861-3334-46CF-90EF-35C2A974565D}" type="presParOf" srcId="{7D3AE349-3850-44EF-9782-966401A41660}" destId="{BD9BB3AA-366E-46D6-B5D2-B98358C07731}" srcOrd="0" destOrd="0" presId="urn:microsoft.com/office/officeart/2008/layout/SquareAccentList"/>
    <dgm:cxn modelId="{ECC47A45-35CD-4BAD-880C-40141BD55B14}" type="presParOf" srcId="{BD9BB3AA-366E-46D6-B5D2-B98358C07731}" destId="{7D8D9786-2AD0-4C3D-8D14-3B8404AC8C9E}" srcOrd="0" destOrd="0" presId="urn:microsoft.com/office/officeart/2008/layout/SquareAccentList"/>
    <dgm:cxn modelId="{F29E92F9-D6B1-41FD-B30E-3A4A7843560E}" type="presParOf" srcId="{BD9BB3AA-366E-46D6-B5D2-B98358C07731}" destId="{F5E6160C-A9ED-4492-AC17-BCAB6599509A}" srcOrd="1" destOrd="0" presId="urn:microsoft.com/office/officeart/2008/layout/SquareAccentList"/>
    <dgm:cxn modelId="{3CD9CB79-BB8B-46A9-AAED-CE114432BDA1}" type="presParOf" srcId="{7D3AE349-3850-44EF-9782-966401A41660}" destId="{26FE0007-036E-4DFA-9AD5-500C843FB7DA}" srcOrd="1" destOrd="0" presId="urn:microsoft.com/office/officeart/2008/layout/SquareAccentList"/>
    <dgm:cxn modelId="{C1234E3C-4AA3-4D60-B579-25035F2CD21D}" type="presParOf" srcId="{26FE0007-036E-4DFA-9AD5-500C843FB7DA}" destId="{268EC3C7-AC1D-4AD3-B3B7-1955117001D1}" srcOrd="0" destOrd="0" presId="urn:microsoft.com/office/officeart/2008/layout/SquareAccentList"/>
    <dgm:cxn modelId="{2D313D6A-D8E1-4A41-AEB3-520C976FA098}" type="presParOf" srcId="{26FE0007-036E-4DFA-9AD5-500C843FB7DA}" destId="{7DB34887-A37A-4E03-B723-CA6FA1D59AC9}" srcOrd="1" destOrd="0" presId="urn:microsoft.com/office/officeart/2008/layout/SquareAccentList"/>
    <dgm:cxn modelId="{BFDCAA42-36D9-459D-A2DD-ECA72A4AED74}" type="presParOf" srcId="{7D3AE349-3850-44EF-9782-966401A41660}" destId="{0FD77974-7D91-49CA-9D0C-EA3E5D84DC2A}" srcOrd="2" destOrd="0" presId="urn:microsoft.com/office/officeart/2008/layout/SquareAccentList"/>
    <dgm:cxn modelId="{230ABEDB-EF70-415C-9FAC-E510E3DC1CCE}" type="presParOf" srcId="{0FD77974-7D91-49CA-9D0C-EA3E5D84DC2A}" destId="{5E8E021C-00F8-4ADB-B754-D9D67364B925}" srcOrd="0" destOrd="0" presId="urn:microsoft.com/office/officeart/2008/layout/SquareAccentList"/>
    <dgm:cxn modelId="{624C1884-0E40-4552-B435-E196EE649413}" type="presParOf" srcId="{0FD77974-7D91-49CA-9D0C-EA3E5D84DC2A}" destId="{13C97A81-E972-4F72-A520-CCAFCBDA0303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1EF1A15-2BA2-4D5E-8083-9E0673DF00D3}" type="doc">
      <dgm:prSet loTypeId="urn:microsoft.com/office/officeart/2005/8/layout/vList2" loCatId="list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es-ES"/>
        </a:p>
      </dgm:t>
    </dgm:pt>
    <dgm:pt modelId="{6A2B82B7-B24E-4477-90B1-E70F157FE3E4}">
      <dgm:prSet custT="1"/>
      <dgm:spPr/>
      <dgm:t>
        <a:bodyPr/>
        <a:lstStyle/>
        <a:p>
          <a:pPr rtl="0"/>
          <a:r>
            <a:rPr lang="es-PA" sz="1800" dirty="0"/>
            <a:t>Modelo  actual  eminentemente  curativo</a:t>
          </a:r>
          <a:endParaRPr lang="es-ES" sz="1800" dirty="0"/>
        </a:p>
      </dgm:t>
    </dgm:pt>
    <dgm:pt modelId="{8F48ADE8-F40F-46B3-B725-AD12ACFC3EB0}" type="parTrans" cxnId="{87A794B5-D7EF-4A37-B14E-AE6C038D1670}">
      <dgm:prSet/>
      <dgm:spPr/>
      <dgm:t>
        <a:bodyPr/>
        <a:lstStyle/>
        <a:p>
          <a:endParaRPr lang="es-ES" sz="3200"/>
        </a:p>
      </dgm:t>
    </dgm:pt>
    <dgm:pt modelId="{DC54BCEB-3BB4-47FF-ADA7-2B7F0DED22D3}" type="sibTrans" cxnId="{87A794B5-D7EF-4A37-B14E-AE6C038D1670}">
      <dgm:prSet/>
      <dgm:spPr/>
      <dgm:t>
        <a:bodyPr/>
        <a:lstStyle/>
        <a:p>
          <a:endParaRPr lang="es-ES" sz="3200"/>
        </a:p>
      </dgm:t>
    </dgm:pt>
    <dgm:pt modelId="{A3F3CA5F-E5D3-41F9-A88C-AED6D4CADEF7}">
      <dgm:prSet custT="1"/>
      <dgm:spPr/>
      <dgm:t>
        <a:bodyPr/>
        <a:lstStyle/>
        <a:p>
          <a:pPr rtl="0"/>
          <a:r>
            <a:rPr lang="es-PA" sz="1800" dirty="0"/>
            <a:t>Coordinación  efectiva  entre el MINSA  y  la  CSS</a:t>
          </a:r>
          <a:endParaRPr lang="es-ES" sz="1800" dirty="0"/>
        </a:p>
      </dgm:t>
    </dgm:pt>
    <dgm:pt modelId="{4A5758D5-D968-40B9-8DD4-34774CB35CE4}" type="parTrans" cxnId="{3B700CE9-3EE6-4D08-9EF1-31F1B41A2079}">
      <dgm:prSet/>
      <dgm:spPr/>
      <dgm:t>
        <a:bodyPr/>
        <a:lstStyle/>
        <a:p>
          <a:endParaRPr lang="es-ES" sz="3200"/>
        </a:p>
      </dgm:t>
    </dgm:pt>
    <dgm:pt modelId="{75BE1429-E69A-4F4B-9915-B3ABE69EAAAC}" type="sibTrans" cxnId="{3B700CE9-3EE6-4D08-9EF1-31F1B41A2079}">
      <dgm:prSet/>
      <dgm:spPr/>
      <dgm:t>
        <a:bodyPr/>
        <a:lstStyle/>
        <a:p>
          <a:endParaRPr lang="es-ES" sz="3200"/>
        </a:p>
      </dgm:t>
    </dgm:pt>
    <dgm:pt modelId="{167D0DA0-5C95-43D0-8EB3-B7098919D24E}">
      <dgm:prSet custT="1"/>
      <dgm:spPr/>
      <dgm:t>
        <a:bodyPr/>
        <a:lstStyle/>
        <a:p>
          <a:pPr rtl="0"/>
          <a:r>
            <a:rPr lang="es-PA" sz="1800" dirty="0"/>
            <a:t>La capacidad instalada no adecuada  las  necesidades y demandas de los usuarios. </a:t>
          </a:r>
          <a:endParaRPr lang="es-ES" sz="1800" dirty="0"/>
        </a:p>
      </dgm:t>
    </dgm:pt>
    <dgm:pt modelId="{B0320A4B-37A0-43C5-8F55-18DFAB29B5BA}" type="parTrans" cxnId="{14877C63-31B7-4A4A-8F22-189283488D30}">
      <dgm:prSet/>
      <dgm:spPr/>
      <dgm:t>
        <a:bodyPr/>
        <a:lstStyle/>
        <a:p>
          <a:endParaRPr lang="es-ES" sz="3200"/>
        </a:p>
      </dgm:t>
    </dgm:pt>
    <dgm:pt modelId="{9783A64D-4DC4-4E20-AAC6-63F5C79A73C8}" type="sibTrans" cxnId="{14877C63-31B7-4A4A-8F22-189283488D30}">
      <dgm:prSet/>
      <dgm:spPr/>
      <dgm:t>
        <a:bodyPr/>
        <a:lstStyle/>
        <a:p>
          <a:endParaRPr lang="es-ES" sz="3200"/>
        </a:p>
      </dgm:t>
    </dgm:pt>
    <dgm:pt modelId="{800254FE-8588-4425-AD48-298E2DD0C04C}">
      <dgm:prSet custT="1"/>
      <dgm:spPr/>
      <dgm:t>
        <a:bodyPr/>
        <a:lstStyle/>
        <a:p>
          <a:pPr rtl="0"/>
          <a:r>
            <a:rPr lang="es-PA" sz="1800" dirty="0"/>
            <a:t>Oferta sanitaria  organizada no responde con eficiencia y eficacia  a los cambios demográficos y epidemiológicos.</a:t>
          </a:r>
          <a:endParaRPr lang="es-ES" sz="1800" dirty="0"/>
        </a:p>
      </dgm:t>
    </dgm:pt>
    <dgm:pt modelId="{861E89C6-70CC-45AD-AFED-09D8E56F8439}" type="parTrans" cxnId="{0BB2DB32-B59C-46C4-94B3-F2E4CD783AB9}">
      <dgm:prSet/>
      <dgm:spPr/>
      <dgm:t>
        <a:bodyPr/>
        <a:lstStyle/>
        <a:p>
          <a:endParaRPr lang="es-ES" sz="3200"/>
        </a:p>
      </dgm:t>
    </dgm:pt>
    <dgm:pt modelId="{DF1B93D4-BD9A-4797-849F-4F80BE675CFF}" type="sibTrans" cxnId="{0BB2DB32-B59C-46C4-94B3-F2E4CD783AB9}">
      <dgm:prSet/>
      <dgm:spPr/>
      <dgm:t>
        <a:bodyPr/>
        <a:lstStyle/>
        <a:p>
          <a:endParaRPr lang="es-ES" sz="3200"/>
        </a:p>
      </dgm:t>
    </dgm:pt>
    <dgm:pt modelId="{254B0448-E5C1-4A0C-B5DA-9999E5CBB272}">
      <dgm:prSet custT="1"/>
      <dgm:spPr/>
      <dgm:t>
        <a:bodyPr/>
        <a:lstStyle/>
        <a:p>
          <a:pPr rtl="0"/>
          <a:r>
            <a:rPr lang="es-PA" sz="1800" dirty="0"/>
            <a:t>La </a:t>
          </a:r>
          <a:r>
            <a:rPr lang="es-PA" sz="1800" b="1" dirty="0"/>
            <a:t>no sectorización </a:t>
          </a:r>
          <a:r>
            <a:rPr lang="es-PA" sz="1800" dirty="0"/>
            <a:t> dificulta  el diagnóstico  situacional de las áreas de responsabilidad  e  implementación de estrategias  comunitaria individualizadas para  las  necesidades y demandas de la población</a:t>
          </a:r>
          <a:endParaRPr lang="es-ES" sz="1800" dirty="0"/>
        </a:p>
      </dgm:t>
    </dgm:pt>
    <dgm:pt modelId="{AA90B834-FF81-44DC-AE66-4F3ED02CF95B}" type="parTrans" cxnId="{5398A1C8-BF69-454C-BFC7-0328F87937C8}">
      <dgm:prSet/>
      <dgm:spPr/>
      <dgm:t>
        <a:bodyPr/>
        <a:lstStyle/>
        <a:p>
          <a:endParaRPr lang="es-ES" sz="3200"/>
        </a:p>
      </dgm:t>
    </dgm:pt>
    <dgm:pt modelId="{DBF5216D-784F-4691-A312-E1F734C87CBA}" type="sibTrans" cxnId="{5398A1C8-BF69-454C-BFC7-0328F87937C8}">
      <dgm:prSet/>
      <dgm:spPr/>
      <dgm:t>
        <a:bodyPr/>
        <a:lstStyle/>
        <a:p>
          <a:endParaRPr lang="es-ES" sz="3200"/>
        </a:p>
      </dgm:t>
    </dgm:pt>
    <dgm:pt modelId="{66A41895-EDB3-40AB-9153-9C4EBC512169}" type="pres">
      <dgm:prSet presAssocID="{D1EF1A15-2BA2-4D5E-8083-9E0673DF00D3}" presName="linear" presStyleCnt="0">
        <dgm:presLayoutVars>
          <dgm:animLvl val="lvl"/>
          <dgm:resizeHandles val="exact"/>
        </dgm:presLayoutVars>
      </dgm:prSet>
      <dgm:spPr/>
    </dgm:pt>
    <dgm:pt modelId="{189F8531-E80C-4CE1-98B5-568DC8C70AEF}" type="pres">
      <dgm:prSet presAssocID="{6A2B82B7-B24E-4477-90B1-E70F157FE3E4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5A6EF5F0-F8F9-4FB5-9D58-2246888D5115}" type="pres">
      <dgm:prSet presAssocID="{DC54BCEB-3BB4-47FF-ADA7-2B7F0DED22D3}" presName="spacer" presStyleCnt="0"/>
      <dgm:spPr/>
    </dgm:pt>
    <dgm:pt modelId="{8F49C03D-8C26-4D79-BAB7-6079C5DFB9EA}" type="pres">
      <dgm:prSet presAssocID="{A3F3CA5F-E5D3-41F9-A88C-AED6D4CADEF7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BDA65C33-D5BF-4465-A200-2A4AA5E63589}" type="pres">
      <dgm:prSet presAssocID="{75BE1429-E69A-4F4B-9915-B3ABE69EAAAC}" presName="spacer" presStyleCnt="0"/>
      <dgm:spPr/>
    </dgm:pt>
    <dgm:pt modelId="{312AD60C-2625-4629-9693-41431AC13546}" type="pres">
      <dgm:prSet presAssocID="{167D0DA0-5C95-43D0-8EB3-B7098919D24E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CEBFB7F3-5107-4A01-A956-64E94A710C4B}" type="pres">
      <dgm:prSet presAssocID="{9783A64D-4DC4-4E20-AAC6-63F5C79A73C8}" presName="spacer" presStyleCnt="0"/>
      <dgm:spPr/>
    </dgm:pt>
    <dgm:pt modelId="{53C343A8-E1A7-4F77-8CBC-863BD6A5B655}" type="pres">
      <dgm:prSet presAssocID="{800254FE-8588-4425-AD48-298E2DD0C04C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F79621CA-C1AA-4D25-AAEC-F250861684DC}" type="pres">
      <dgm:prSet presAssocID="{DF1B93D4-BD9A-4797-849F-4F80BE675CFF}" presName="spacer" presStyleCnt="0"/>
      <dgm:spPr/>
    </dgm:pt>
    <dgm:pt modelId="{41220EE5-4CA8-49E7-82CD-FACDEC462F8A}" type="pres">
      <dgm:prSet presAssocID="{254B0448-E5C1-4A0C-B5DA-9999E5CBB272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F8D90D15-876D-4A64-BA34-C59E1BFF6A84}" type="presOf" srcId="{6A2B82B7-B24E-4477-90B1-E70F157FE3E4}" destId="{189F8531-E80C-4CE1-98B5-568DC8C70AEF}" srcOrd="0" destOrd="0" presId="urn:microsoft.com/office/officeart/2005/8/layout/vList2"/>
    <dgm:cxn modelId="{0BB2DB32-B59C-46C4-94B3-F2E4CD783AB9}" srcId="{D1EF1A15-2BA2-4D5E-8083-9E0673DF00D3}" destId="{800254FE-8588-4425-AD48-298E2DD0C04C}" srcOrd="3" destOrd="0" parTransId="{861E89C6-70CC-45AD-AFED-09D8E56F8439}" sibTransId="{DF1B93D4-BD9A-4797-849F-4F80BE675CFF}"/>
    <dgm:cxn modelId="{35AB9A58-3795-425B-B22F-F488259F4AA0}" type="presOf" srcId="{A3F3CA5F-E5D3-41F9-A88C-AED6D4CADEF7}" destId="{8F49C03D-8C26-4D79-BAB7-6079C5DFB9EA}" srcOrd="0" destOrd="0" presId="urn:microsoft.com/office/officeart/2005/8/layout/vList2"/>
    <dgm:cxn modelId="{C39CCB5F-944B-4C5D-8D07-BF5A7771EF40}" type="presOf" srcId="{167D0DA0-5C95-43D0-8EB3-B7098919D24E}" destId="{312AD60C-2625-4629-9693-41431AC13546}" srcOrd="0" destOrd="0" presId="urn:microsoft.com/office/officeart/2005/8/layout/vList2"/>
    <dgm:cxn modelId="{14877C63-31B7-4A4A-8F22-189283488D30}" srcId="{D1EF1A15-2BA2-4D5E-8083-9E0673DF00D3}" destId="{167D0DA0-5C95-43D0-8EB3-B7098919D24E}" srcOrd="2" destOrd="0" parTransId="{B0320A4B-37A0-43C5-8F55-18DFAB29B5BA}" sibTransId="{9783A64D-4DC4-4E20-AAC6-63F5C79A73C8}"/>
    <dgm:cxn modelId="{969C9C7F-A09A-4DBA-9141-10476CBF14EE}" type="presOf" srcId="{D1EF1A15-2BA2-4D5E-8083-9E0673DF00D3}" destId="{66A41895-EDB3-40AB-9153-9C4EBC512169}" srcOrd="0" destOrd="0" presId="urn:microsoft.com/office/officeart/2005/8/layout/vList2"/>
    <dgm:cxn modelId="{6396C28A-30D3-4246-8386-B6191ED76F10}" type="presOf" srcId="{800254FE-8588-4425-AD48-298E2DD0C04C}" destId="{53C343A8-E1A7-4F77-8CBC-863BD6A5B655}" srcOrd="0" destOrd="0" presId="urn:microsoft.com/office/officeart/2005/8/layout/vList2"/>
    <dgm:cxn modelId="{87A794B5-D7EF-4A37-B14E-AE6C038D1670}" srcId="{D1EF1A15-2BA2-4D5E-8083-9E0673DF00D3}" destId="{6A2B82B7-B24E-4477-90B1-E70F157FE3E4}" srcOrd="0" destOrd="0" parTransId="{8F48ADE8-F40F-46B3-B725-AD12ACFC3EB0}" sibTransId="{DC54BCEB-3BB4-47FF-ADA7-2B7F0DED22D3}"/>
    <dgm:cxn modelId="{5398A1C8-BF69-454C-BFC7-0328F87937C8}" srcId="{D1EF1A15-2BA2-4D5E-8083-9E0673DF00D3}" destId="{254B0448-E5C1-4A0C-B5DA-9999E5CBB272}" srcOrd="4" destOrd="0" parTransId="{AA90B834-FF81-44DC-AE66-4F3ED02CF95B}" sibTransId="{DBF5216D-784F-4691-A312-E1F734C87CBA}"/>
    <dgm:cxn modelId="{AE7EF5D7-6F04-456F-B248-5976C51C12CB}" type="presOf" srcId="{254B0448-E5C1-4A0C-B5DA-9999E5CBB272}" destId="{41220EE5-4CA8-49E7-82CD-FACDEC462F8A}" srcOrd="0" destOrd="0" presId="urn:microsoft.com/office/officeart/2005/8/layout/vList2"/>
    <dgm:cxn modelId="{3B700CE9-3EE6-4D08-9EF1-31F1B41A2079}" srcId="{D1EF1A15-2BA2-4D5E-8083-9E0673DF00D3}" destId="{A3F3CA5F-E5D3-41F9-A88C-AED6D4CADEF7}" srcOrd="1" destOrd="0" parTransId="{4A5758D5-D968-40B9-8DD4-34774CB35CE4}" sibTransId="{75BE1429-E69A-4F4B-9915-B3ABE69EAAAC}"/>
    <dgm:cxn modelId="{EC77DA3C-44C4-4C6F-B247-E5C0D1DA8362}" type="presParOf" srcId="{66A41895-EDB3-40AB-9153-9C4EBC512169}" destId="{189F8531-E80C-4CE1-98B5-568DC8C70AEF}" srcOrd="0" destOrd="0" presId="urn:microsoft.com/office/officeart/2005/8/layout/vList2"/>
    <dgm:cxn modelId="{69177B8C-6DF0-4340-8956-2A318D82670C}" type="presParOf" srcId="{66A41895-EDB3-40AB-9153-9C4EBC512169}" destId="{5A6EF5F0-F8F9-4FB5-9D58-2246888D5115}" srcOrd="1" destOrd="0" presId="urn:microsoft.com/office/officeart/2005/8/layout/vList2"/>
    <dgm:cxn modelId="{7E31514E-4416-46AC-B664-0684A5AEAD23}" type="presParOf" srcId="{66A41895-EDB3-40AB-9153-9C4EBC512169}" destId="{8F49C03D-8C26-4D79-BAB7-6079C5DFB9EA}" srcOrd="2" destOrd="0" presId="urn:microsoft.com/office/officeart/2005/8/layout/vList2"/>
    <dgm:cxn modelId="{6E3B3C4A-2622-491F-99B2-0747590ED060}" type="presParOf" srcId="{66A41895-EDB3-40AB-9153-9C4EBC512169}" destId="{BDA65C33-D5BF-4465-A200-2A4AA5E63589}" srcOrd="3" destOrd="0" presId="urn:microsoft.com/office/officeart/2005/8/layout/vList2"/>
    <dgm:cxn modelId="{E8CED41E-F614-47EA-A395-6281CF124DC3}" type="presParOf" srcId="{66A41895-EDB3-40AB-9153-9C4EBC512169}" destId="{312AD60C-2625-4629-9693-41431AC13546}" srcOrd="4" destOrd="0" presId="urn:microsoft.com/office/officeart/2005/8/layout/vList2"/>
    <dgm:cxn modelId="{0CF2A9BB-37C3-411F-8954-139BFD2007D3}" type="presParOf" srcId="{66A41895-EDB3-40AB-9153-9C4EBC512169}" destId="{CEBFB7F3-5107-4A01-A956-64E94A710C4B}" srcOrd="5" destOrd="0" presId="urn:microsoft.com/office/officeart/2005/8/layout/vList2"/>
    <dgm:cxn modelId="{8B20DB34-0E1D-49E4-A520-FFD7A138DE68}" type="presParOf" srcId="{66A41895-EDB3-40AB-9153-9C4EBC512169}" destId="{53C343A8-E1A7-4F77-8CBC-863BD6A5B655}" srcOrd="6" destOrd="0" presId="urn:microsoft.com/office/officeart/2005/8/layout/vList2"/>
    <dgm:cxn modelId="{B8A1DFF1-CF18-4E54-B3B5-3AA1D882187C}" type="presParOf" srcId="{66A41895-EDB3-40AB-9153-9C4EBC512169}" destId="{F79621CA-C1AA-4D25-AAEC-F250861684DC}" srcOrd="7" destOrd="0" presId="urn:microsoft.com/office/officeart/2005/8/layout/vList2"/>
    <dgm:cxn modelId="{DD3F60C8-4D97-4F9D-9B7A-8E1167E1297C}" type="presParOf" srcId="{66A41895-EDB3-40AB-9153-9C4EBC512169}" destId="{41220EE5-4CA8-49E7-82CD-FACDEC462F8A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1EF1A15-2BA2-4D5E-8083-9E0673DF00D3}" type="doc">
      <dgm:prSet loTypeId="urn:microsoft.com/office/officeart/2005/8/layout/vList2" loCatId="list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es-ES"/>
        </a:p>
      </dgm:t>
    </dgm:pt>
    <dgm:pt modelId="{6A2B82B7-B24E-4477-90B1-E70F157FE3E4}">
      <dgm:prSet custT="1"/>
      <dgm:spPr>
        <a:xfrm>
          <a:off x="0" y="13724"/>
          <a:ext cx="8476343" cy="839109"/>
        </a:xfr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 rtl="0"/>
          <a:r>
            <a:rPr lang="es-ES" sz="24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Cultura </a:t>
          </a:r>
          <a:r>
            <a:rPr lang="es-ES" sz="24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Patocéntrica</a:t>
          </a:r>
          <a:r>
            <a:rPr lang="es-ES" sz="24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en la población y un alto porcentaje del RRHH de salud. </a:t>
          </a:r>
        </a:p>
      </dgm:t>
    </dgm:pt>
    <dgm:pt modelId="{8F48ADE8-F40F-46B3-B725-AD12ACFC3EB0}" type="parTrans" cxnId="{87A794B5-D7EF-4A37-B14E-AE6C038D1670}">
      <dgm:prSet/>
      <dgm:spPr/>
      <dgm:t>
        <a:bodyPr/>
        <a:lstStyle/>
        <a:p>
          <a:endParaRPr lang="es-ES" sz="2800"/>
        </a:p>
      </dgm:t>
    </dgm:pt>
    <dgm:pt modelId="{DC54BCEB-3BB4-47FF-ADA7-2B7F0DED22D3}" type="sibTrans" cxnId="{87A794B5-D7EF-4A37-B14E-AE6C038D1670}">
      <dgm:prSet/>
      <dgm:spPr/>
      <dgm:t>
        <a:bodyPr/>
        <a:lstStyle/>
        <a:p>
          <a:endParaRPr lang="es-ES" sz="2800"/>
        </a:p>
      </dgm:t>
    </dgm:pt>
    <dgm:pt modelId="{138077DE-6668-431E-860A-CB534FF0B963}">
      <dgm:prSet custT="1"/>
      <dgm:spPr>
        <a:xfrm>
          <a:off x="0" y="1864742"/>
          <a:ext cx="8476343" cy="839109"/>
        </a:xfr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-26667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-26667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-26667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s-ES" sz="24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Falta de confianza  de la población en la capacidad resolutiva de las instalaciones de atención primaria.                                                                 </a:t>
          </a:r>
        </a:p>
      </dgm:t>
    </dgm:pt>
    <dgm:pt modelId="{6934607A-851A-4DAE-BC4B-650B7421F50E}" type="parTrans" cxnId="{AC76A6CB-B49A-4845-98B7-35CC8B21CD97}">
      <dgm:prSet/>
      <dgm:spPr/>
      <dgm:t>
        <a:bodyPr/>
        <a:lstStyle/>
        <a:p>
          <a:endParaRPr lang="es-ES" sz="2000"/>
        </a:p>
      </dgm:t>
    </dgm:pt>
    <dgm:pt modelId="{DB3EED34-BEB5-4F07-9079-4AD635580D11}" type="sibTrans" cxnId="{AC76A6CB-B49A-4845-98B7-35CC8B21CD97}">
      <dgm:prSet/>
      <dgm:spPr/>
      <dgm:t>
        <a:bodyPr/>
        <a:lstStyle/>
        <a:p>
          <a:endParaRPr lang="es-ES" sz="2000"/>
        </a:p>
      </dgm:t>
    </dgm:pt>
    <dgm:pt modelId="{E81ACD01-C284-4014-ACE0-3BD5D1396D40}">
      <dgm:prSet custT="1"/>
      <dgm:spPr>
        <a:xfrm>
          <a:off x="0" y="2790252"/>
          <a:ext cx="8476343" cy="839109"/>
        </a:xfr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-40000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-40000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-4000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s-ES" sz="24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Formación de Carreras de Salud con debilidades en las áreas de  promoción de la salud y prevención de enfermedad.</a:t>
          </a:r>
        </a:p>
      </dgm:t>
    </dgm:pt>
    <dgm:pt modelId="{A734AA81-D8AA-4C9D-A9F8-3F47FF328DA3}" type="parTrans" cxnId="{881A473D-2D38-492B-8048-ABB1CB184FC9}">
      <dgm:prSet/>
      <dgm:spPr/>
      <dgm:t>
        <a:bodyPr/>
        <a:lstStyle/>
        <a:p>
          <a:endParaRPr lang="es-ES" sz="2000"/>
        </a:p>
      </dgm:t>
    </dgm:pt>
    <dgm:pt modelId="{36A9A665-F053-431B-B87D-02261076CF23}" type="sibTrans" cxnId="{881A473D-2D38-492B-8048-ABB1CB184FC9}">
      <dgm:prSet/>
      <dgm:spPr/>
      <dgm:t>
        <a:bodyPr/>
        <a:lstStyle/>
        <a:p>
          <a:endParaRPr lang="es-ES" sz="2000"/>
        </a:p>
      </dgm:t>
    </dgm:pt>
    <dgm:pt modelId="{0D1533BD-D1F6-42FC-8C3F-CF603906443A}">
      <dgm:prSet custT="1"/>
      <dgm:spPr>
        <a:xfrm>
          <a:off x="0" y="939233"/>
          <a:ext cx="8476343" cy="839109"/>
        </a:xfr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-13333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-13333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-13333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 rtl="0"/>
          <a:r>
            <a:rPr lang="es-ES" sz="24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No existe corresponsabilidad  en el autocuidado de la salud por parte de la población. </a:t>
          </a:r>
        </a:p>
      </dgm:t>
    </dgm:pt>
    <dgm:pt modelId="{1E82CD86-2D09-4F56-8CE9-1C70FDDCCDE0}" type="parTrans" cxnId="{850CFEEF-5744-42FC-8A6B-DEE673A4E2DC}">
      <dgm:prSet/>
      <dgm:spPr/>
      <dgm:t>
        <a:bodyPr/>
        <a:lstStyle/>
        <a:p>
          <a:endParaRPr lang="es-ES" sz="2000"/>
        </a:p>
      </dgm:t>
    </dgm:pt>
    <dgm:pt modelId="{7DA988A5-9814-4744-9582-A6F3E5B23A69}" type="sibTrans" cxnId="{850CFEEF-5744-42FC-8A6B-DEE673A4E2DC}">
      <dgm:prSet/>
      <dgm:spPr/>
      <dgm:t>
        <a:bodyPr/>
        <a:lstStyle/>
        <a:p>
          <a:endParaRPr lang="es-ES" sz="2000"/>
        </a:p>
      </dgm:t>
    </dgm:pt>
    <dgm:pt modelId="{66A41895-EDB3-40AB-9153-9C4EBC512169}" type="pres">
      <dgm:prSet presAssocID="{D1EF1A15-2BA2-4D5E-8083-9E0673DF00D3}" presName="linear" presStyleCnt="0">
        <dgm:presLayoutVars>
          <dgm:animLvl val="lvl"/>
          <dgm:resizeHandles val="exact"/>
        </dgm:presLayoutVars>
      </dgm:prSet>
      <dgm:spPr/>
    </dgm:pt>
    <dgm:pt modelId="{189F8531-E80C-4CE1-98B5-568DC8C70AEF}" type="pres">
      <dgm:prSet presAssocID="{6A2B82B7-B24E-4477-90B1-E70F157FE3E4}" presName="parentText" presStyleLbl="node1" presStyleIdx="0" presStyleCnt="4" custLinFactNeighborX="171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5A6EF5F0-F8F9-4FB5-9D58-2246888D5115}" type="pres">
      <dgm:prSet presAssocID="{DC54BCEB-3BB4-47FF-ADA7-2B7F0DED22D3}" presName="spacer" presStyleCnt="0"/>
      <dgm:spPr/>
    </dgm:pt>
    <dgm:pt modelId="{F94620BD-0C5C-49CA-B28C-3B1324ED974D}" type="pres">
      <dgm:prSet presAssocID="{0D1533BD-D1F6-42FC-8C3F-CF603906443A}" presName="parentText" presStyleLbl="node1" presStyleIdx="1" presStyleCnt="4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3C3C2F35-3D3E-47B9-8776-5F2514CC8251}" type="pres">
      <dgm:prSet presAssocID="{7DA988A5-9814-4744-9582-A6F3E5B23A69}" presName="spacer" presStyleCnt="0"/>
      <dgm:spPr/>
    </dgm:pt>
    <dgm:pt modelId="{DA1519F1-DDC7-4484-8876-BA198EBFA96F}" type="pres">
      <dgm:prSet presAssocID="{138077DE-6668-431E-860A-CB534FF0B963}" presName="parentText" presStyleLbl="node1" presStyleIdx="2" presStyleCnt="4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63FE364F-3C56-4B2A-A02F-DA0DF07BC7E3}" type="pres">
      <dgm:prSet presAssocID="{DB3EED34-BEB5-4F07-9079-4AD635580D11}" presName="spacer" presStyleCnt="0"/>
      <dgm:spPr/>
    </dgm:pt>
    <dgm:pt modelId="{A9F56191-E16F-4630-AF7B-EFD25013C05F}" type="pres">
      <dgm:prSet presAssocID="{E81ACD01-C284-4014-ACE0-3BD5D1396D40}" presName="parentText" presStyleLbl="node1" presStyleIdx="3" presStyleCnt="4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</dgm:ptLst>
  <dgm:cxnLst>
    <dgm:cxn modelId="{86F77C11-10B8-486F-8BFF-02C00BC249BE}" type="presOf" srcId="{D1EF1A15-2BA2-4D5E-8083-9E0673DF00D3}" destId="{66A41895-EDB3-40AB-9153-9C4EBC512169}" srcOrd="0" destOrd="0" presId="urn:microsoft.com/office/officeart/2005/8/layout/vList2"/>
    <dgm:cxn modelId="{881A473D-2D38-492B-8048-ABB1CB184FC9}" srcId="{D1EF1A15-2BA2-4D5E-8083-9E0673DF00D3}" destId="{E81ACD01-C284-4014-ACE0-3BD5D1396D40}" srcOrd="3" destOrd="0" parTransId="{A734AA81-D8AA-4C9D-A9F8-3F47FF328DA3}" sibTransId="{36A9A665-F053-431B-B87D-02261076CF23}"/>
    <dgm:cxn modelId="{92E0F199-5B85-4144-A0A7-DE491294A6A3}" type="presOf" srcId="{6A2B82B7-B24E-4477-90B1-E70F157FE3E4}" destId="{189F8531-E80C-4CE1-98B5-568DC8C70AEF}" srcOrd="0" destOrd="0" presId="urn:microsoft.com/office/officeart/2005/8/layout/vList2"/>
    <dgm:cxn modelId="{87A794B5-D7EF-4A37-B14E-AE6C038D1670}" srcId="{D1EF1A15-2BA2-4D5E-8083-9E0673DF00D3}" destId="{6A2B82B7-B24E-4477-90B1-E70F157FE3E4}" srcOrd="0" destOrd="0" parTransId="{8F48ADE8-F40F-46B3-B725-AD12ACFC3EB0}" sibTransId="{DC54BCEB-3BB4-47FF-ADA7-2B7F0DED22D3}"/>
    <dgm:cxn modelId="{A3959BB5-7A23-47E3-8596-D3B164FDC933}" type="presOf" srcId="{0D1533BD-D1F6-42FC-8C3F-CF603906443A}" destId="{F94620BD-0C5C-49CA-B28C-3B1324ED974D}" srcOrd="0" destOrd="0" presId="urn:microsoft.com/office/officeart/2005/8/layout/vList2"/>
    <dgm:cxn modelId="{8F9B5EBE-328E-4F20-8899-7481836677C0}" type="presOf" srcId="{138077DE-6668-431E-860A-CB534FF0B963}" destId="{DA1519F1-DDC7-4484-8876-BA198EBFA96F}" srcOrd="0" destOrd="0" presId="urn:microsoft.com/office/officeart/2005/8/layout/vList2"/>
    <dgm:cxn modelId="{AC76A6CB-B49A-4845-98B7-35CC8B21CD97}" srcId="{D1EF1A15-2BA2-4D5E-8083-9E0673DF00D3}" destId="{138077DE-6668-431E-860A-CB534FF0B963}" srcOrd="2" destOrd="0" parTransId="{6934607A-851A-4DAE-BC4B-650B7421F50E}" sibTransId="{DB3EED34-BEB5-4F07-9079-4AD635580D11}"/>
    <dgm:cxn modelId="{850CFEEF-5744-42FC-8A6B-DEE673A4E2DC}" srcId="{D1EF1A15-2BA2-4D5E-8083-9E0673DF00D3}" destId="{0D1533BD-D1F6-42FC-8C3F-CF603906443A}" srcOrd="1" destOrd="0" parTransId="{1E82CD86-2D09-4F56-8CE9-1C70FDDCCDE0}" sibTransId="{7DA988A5-9814-4744-9582-A6F3E5B23A69}"/>
    <dgm:cxn modelId="{D0CA3FF2-4EA8-4236-83BE-98C6D994D345}" type="presOf" srcId="{E81ACD01-C284-4014-ACE0-3BD5D1396D40}" destId="{A9F56191-E16F-4630-AF7B-EFD25013C05F}" srcOrd="0" destOrd="0" presId="urn:microsoft.com/office/officeart/2005/8/layout/vList2"/>
    <dgm:cxn modelId="{93D3A23A-56CF-4127-A53B-B71D7EFFFCA6}" type="presParOf" srcId="{66A41895-EDB3-40AB-9153-9C4EBC512169}" destId="{189F8531-E80C-4CE1-98B5-568DC8C70AEF}" srcOrd="0" destOrd="0" presId="urn:microsoft.com/office/officeart/2005/8/layout/vList2"/>
    <dgm:cxn modelId="{D2EAE2B1-FCAC-44C1-B470-DD6D0C89FC0D}" type="presParOf" srcId="{66A41895-EDB3-40AB-9153-9C4EBC512169}" destId="{5A6EF5F0-F8F9-4FB5-9D58-2246888D5115}" srcOrd="1" destOrd="0" presId="urn:microsoft.com/office/officeart/2005/8/layout/vList2"/>
    <dgm:cxn modelId="{C01EB6B0-9D2B-4B55-A3D7-A90B10A285A4}" type="presParOf" srcId="{66A41895-EDB3-40AB-9153-9C4EBC512169}" destId="{F94620BD-0C5C-49CA-B28C-3B1324ED974D}" srcOrd="2" destOrd="0" presId="urn:microsoft.com/office/officeart/2005/8/layout/vList2"/>
    <dgm:cxn modelId="{BCC6670D-8ED2-4D38-9555-CFB8427DC613}" type="presParOf" srcId="{66A41895-EDB3-40AB-9153-9C4EBC512169}" destId="{3C3C2F35-3D3E-47B9-8776-5F2514CC8251}" srcOrd="3" destOrd="0" presId="urn:microsoft.com/office/officeart/2005/8/layout/vList2"/>
    <dgm:cxn modelId="{9559764B-B4D7-4F3F-9997-06EA6CC56EF1}" type="presParOf" srcId="{66A41895-EDB3-40AB-9153-9C4EBC512169}" destId="{DA1519F1-DDC7-4484-8876-BA198EBFA96F}" srcOrd="4" destOrd="0" presId="urn:microsoft.com/office/officeart/2005/8/layout/vList2"/>
    <dgm:cxn modelId="{6E5F0834-8B5D-492E-823B-8A17E7E6C994}" type="presParOf" srcId="{66A41895-EDB3-40AB-9153-9C4EBC512169}" destId="{63FE364F-3C56-4B2A-A02F-DA0DF07BC7E3}" srcOrd="5" destOrd="0" presId="urn:microsoft.com/office/officeart/2005/8/layout/vList2"/>
    <dgm:cxn modelId="{05481914-2B99-4DCD-9B28-406CB889FEA4}" type="presParOf" srcId="{66A41895-EDB3-40AB-9153-9C4EBC512169}" destId="{A9F56191-E16F-4630-AF7B-EFD25013C05F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1EF1A15-2BA2-4D5E-8083-9E0673DF00D3}" type="doc">
      <dgm:prSet loTypeId="urn:microsoft.com/office/officeart/2005/8/layout/vList2" loCatId="list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es-ES"/>
        </a:p>
      </dgm:t>
    </dgm:pt>
    <dgm:pt modelId="{D1582DBC-F4C3-45D4-BD96-9880B6B444BA}">
      <dgm:prSet/>
      <dgm:spPr/>
      <dgm:t>
        <a:bodyPr/>
        <a:lstStyle/>
        <a:p>
          <a:r>
            <a:rPr lang="es-PA"/>
            <a:t>Horario de funcionamiento en las instalaciones que limita el acceso a la morbilidad común.</a:t>
          </a:r>
          <a:endParaRPr lang="es-ES"/>
        </a:p>
      </dgm:t>
    </dgm:pt>
    <dgm:pt modelId="{DC907FEB-DBD4-43AC-89F0-246853B92267}" type="parTrans" cxnId="{E726E4FB-D4CC-4C10-BCDD-ED89D1AF1D0F}">
      <dgm:prSet/>
      <dgm:spPr/>
      <dgm:t>
        <a:bodyPr/>
        <a:lstStyle/>
        <a:p>
          <a:endParaRPr lang="es-ES"/>
        </a:p>
      </dgm:t>
    </dgm:pt>
    <dgm:pt modelId="{D83945DE-D6B1-40C0-8E20-8D57BEC9E4DC}" type="sibTrans" cxnId="{E726E4FB-D4CC-4C10-BCDD-ED89D1AF1D0F}">
      <dgm:prSet/>
      <dgm:spPr/>
      <dgm:t>
        <a:bodyPr/>
        <a:lstStyle/>
        <a:p>
          <a:endParaRPr lang="es-ES"/>
        </a:p>
      </dgm:t>
    </dgm:pt>
    <dgm:pt modelId="{884854C1-69F2-414B-ADD2-251366DB8C9F}">
      <dgm:prSet/>
      <dgm:spPr/>
      <dgm:t>
        <a:bodyPr/>
        <a:lstStyle/>
        <a:p>
          <a:r>
            <a:rPr lang="es-PA"/>
            <a:t>Falta de acceso oportuno a las consultas especializadas debido al déficit de especialistas para cubrir la demanda.</a:t>
          </a:r>
          <a:endParaRPr lang="es-ES"/>
        </a:p>
      </dgm:t>
    </dgm:pt>
    <dgm:pt modelId="{1D822A19-B4F8-477A-A51B-2BB15E29CE84}" type="parTrans" cxnId="{1488654E-7EC6-4D05-B60B-95701CBFFA82}">
      <dgm:prSet/>
      <dgm:spPr/>
      <dgm:t>
        <a:bodyPr/>
        <a:lstStyle/>
        <a:p>
          <a:endParaRPr lang="es-ES"/>
        </a:p>
      </dgm:t>
    </dgm:pt>
    <dgm:pt modelId="{487CCE39-FC12-49F9-B587-07FB4EDE250D}" type="sibTrans" cxnId="{1488654E-7EC6-4D05-B60B-95701CBFFA82}">
      <dgm:prSet/>
      <dgm:spPr/>
      <dgm:t>
        <a:bodyPr/>
        <a:lstStyle/>
        <a:p>
          <a:endParaRPr lang="es-ES"/>
        </a:p>
      </dgm:t>
    </dgm:pt>
    <dgm:pt modelId="{837A6FB4-747D-4D6F-A1B2-6CC8B9F56B95}">
      <dgm:prSet/>
      <dgm:spPr/>
      <dgm:t>
        <a:bodyPr/>
        <a:lstStyle/>
        <a:p>
          <a:r>
            <a:rPr lang="es-PA"/>
            <a:t>Falta de capacidad resolutiva del Médico General para dar continuidad al tratamiento indicado por el médico especialista y un sistema de referencia y contra referencia débil.       </a:t>
          </a:r>
          <a:endParaRPr lang="es-ES"/>
        </a:p>
      </dgm:t>
    </dgm:pt>
    <dgm:pt modelId="{DF613515-0E2E-4008-80E1-B576EA49D282}" type="parTrans" cxnId="{6159B7D9-380A-4237-BD58-AED7B3E07E0E}">
      <dgm:prSet/>
      <dgm:spPr/>
      <dgm:t>
        <a:bodyPr/>
        <a:lstStyle/>
        <a:p>
          <a:endParaRPr lang="es-ES"/>
        </a:p>
      </dgm:t>
    </dgm:pt>
    <dgm:pt modelId="{7003047B-2397-45D0-8661-D6D60A8848D3}" type="sibTrans" cxnId="{6159B7D9-380A-4237-BD58-AED7B3E07E0E}">
      <dgm:prSet/>
      <dgm:spPr/>
      <dgm:t>
        <a:bodyPr/>
        <a:lstStyle/>
        <a:p>
          <a:endParaRPr lang="es-ES"/>
        </a:p>
      </dgm:t>
    </dgm:pt>
    <dgm:pt modelId="{BDD0F1D3-CBBC-4F19-BB8F-C726E646A82F}">
      <dgm:prSet/>
      <dgm:spPr/>
      <dgm:t>
        <a:bodyPr/>
        <a:lstStyle/>
        <a:p>
          <a:r>
            <a:rPr lang="es-ES"/>
            <a:t>Sistemas electrónicos para el manejo de expediente clínico (ESIAP. xHIS, RISPACK,) que no se comunican fluidamente.      </a:t>
          </a:r>
        </a:p>
      </dgm:t>
    </dgm:pt>
    <dgm:pt modelId="{41EB2A84-7499-4A01-A215-2B71C9177B55}" type="parTrans" cxnId="{DAE95DBB-9149-47CF-A811-C5E831D08B4F}">
      <dgm:prSet/>
      <dgm:spPr/>
      <dgm:t>
        <a:bodyPr/>
        <a:lstStyle/>
        <a:p>
          <a:endParaRPr lang="es-ES"/>
        </a:p>
      </dgm:t>
    </dgm:pt>
    <dgm:pt modelId="{6B068AF4-6080-4EF7-A213-4EE396F40C09}" type="sibTrans" cxnId="{DAE95DBB-9149-47CF-A811-C5E831D08B4F}">
      <dgm:prSet/>
      <dgm:spPr/>
      <dgm:t>
        <a:bodyPr/>
        <a:lstStyle/>
        <a:p>
          <a:endParaRPr lang="es-ES"/>
        </a:p>
      </dgm:t>
    </dgm:pt>
    <dgm:pt modelId="{66A41895-EDB3-40AB-9153-9C4EBC512169}" type="pres">
      <dgm:prSet presAssocID="{D1EF1A15-2BA2-4D5E-8083-9E0673DF00D3}" presName="linear" presStyleCnt="0">
        <dgm:presLayoutVars>
          <dgm:animLvl val="lvl"/>
          <dgm:resizeHandles val="exact"/>
        </dgm:presLayoutVars>
      </dgm:prSet>
      <dgm:spPr/>
    </dgm:pt>
    <dgm:pt modelId="{84C287B8-C2B1-4D41-A85F-58EF1F78DD0D}" type="pres">
      <dgm:prSet presAssocID="{D1582DBC-F4C3-45D4-BD96-9880B6B444BA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BA587FE3-8369-4AAB-B0E8-2B2DEF922E6F}" type="pres">
      <dgm:prSet presAssocID="{D83945DE-D6B1-40C0-8E20-8D57BEC9E4DC}" presName="spacer" presStyleCnt="0"/>
      <dgm:spPr/>
    </dgm:pt>
    <dgm:pt modelId="{FF015298-B39A-4FF6-8676-35EB9FDA9376}" type="pres">
      <dgm:prSet presAssocID="{884854C1-69F2-414B-ADD2-251366DB8C9F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4E052E4F-5F73-4CC6-9EA5-48C9FCFB7502}" type="pres">
      <dgm:prSet presAssocID="{487CCE39-FC12-49F9-B587-07FB4EDE250D}" presName="spacer" presStyleCnt="0"/>
      <dgm:spPr/>
    </dgm:pt>
    <dgm:pt modelId="{D8EB7E3C-EF1C-4B80-A07B-5D3830668B97}" type="pres">
      <dgm:prSet presAssocID="{837A6FB4-747D-4D6F-A1B2-6CC8B9F56B95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F9849659-A1B9-425F-8BD9-8FDF792A5C73}" type="pres">
      <dgm:prSet presAssocID="{7003047B-2397-45D0-8661-D6D60A8848D3}" presName="spacer" presStyleCnt="0"/>
      <dgm:spPr/>
    </dgm:pt>
    <dgm:pt modelId="{FDBA2747-E38E-452A-99E3-2290080394B9}" type="pres">
      <dgm:prSet presAssocID="{BDD0F1D3-CBBC-4F19-BB8F-C726E646A82F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FC3AF21B-706B-47DE-9C03-E97A64757C61}" type="presOf" srcId="{D1582DBC-F4C3-45D4-BD96-9880B6B444BA}" destId="{84C287B8-C2B1-4D41-A85F-58EF1F78DD0D}" srcOrd="0" destOrd="0" presId="urn:microsoft.com/office/officeart/2005/8/layout/vList2"/>
    <dgm:cxn modelId="{1488654E-7EC6-4D05-B60B-95701CBFFA82}" srcId="{D1EF1A15-2BA2-4D5E-8083-9E0673DF00D3}" destId="{884854C1-69F2-414B-ADD2-251366DB8C9F}" srcOrd="1" destOrd="0" parTransId="{1D822A19-B4F8-477A-A51B-2BB15E29CE84}" sibTransId="{487CCE39-FC12-49F9-B587-07FB4EDE250D}"/>
    <dgm:cxn modelId="{B397A27F-57E1-48D4-9C6F-D02859E42143}" type="presOf" srcId="{BDD0F1D3-CBBC-4F19-BB8F-C726E646A82F}" destId="{FDBA2747-E38E-452A-99E3-2290080394B9}" srcOrd="0" destOrd="0" presId="urn:microsoft.com/office/officeart/2005/8/layout/vList2"/>
    <dgm:cxn modelId="{786A8E81-80E7-4307-A9A8-904F4381183F}" type="presOf" srcId="{884854C1-69F2-414B-ADD2-251366DB8C9F}" destId="{FF015298-B39A-4FF6-8676-35EB9FDA9376}" srcOrd="0" destOrd="0" presId="urn:microsoft.com/office/officeart/2005/8/layout/vList2"/>
    <dgm:cxn modelId="{DAE95DBB-9149-47CF-A811-C5E831D08B4F}" srcId="{D1EF1A15-2BA2-4D5E-8083-9E0673DF00D3}" destId="{BDD0F1D3-CBBC-4F19-BB8F-C726E646A82F}" srcOrd="3" destOrd="0" parTransId="{41EB2A84-7499-4A01-A215-2B71C9177B55}" sibTransId="{6B068AF4-6080-4EF7-A213-4EE396F40C09}"/>
    <dgm:cxn modelId="{6159B7D9-380A-4237-BD58-AED7B3E07E0E}" srcId="{D1EF1A15-2BA2-4D5E-8083-9E0673DF00D3}" destId="{837A6FB4-747D-4D6F-A1B2-6CC8B9F56B95}" srcOrd="2" destOrd="0" parTransId="{DF613515-0E2E-4008-80E1-B576EA49D282}" sibTransId="{7003047B-2397-45D0-8661-D6D60A8848D3}"/>
    <dgm:cxn modelId="{A878FFD9-FAE8-4611-B1B1-9F901834042F}" type="presOf" srcId="{D1EF1A15-2BA2-4D5E-8083-9E0673DF00D3}" destId="{66A41895-EDB3-40AB-9153-9C4EBC512169}" srcOrd="0" destOrd="0" presId="urn:microsoft.com/office/officeart/2005/8/layout/vList2"/>
    <dgm:cxn modelId="{92B072FA-BECC-4F39-B2A4-97D05213CD0B}" type="presOf" srcId="{837A6FB4-747D-4D6F-A1B2-6CC8B9F56B95}" destId="{D8EB7E3C-EF1C-4B80-A07B-5D3830668B97}" srcOrd="0" destOrd="0" presId="urn:microsoft.com/office/officeart/2005/8/layout/vList2"/>
    <dgm:cxn modelId="{E726E4FB-D4CC-4C10-BCDD-ED89D1AF1D0F}" srcId="{D1EF1A15-2BA2-4D5E-8083-9E0673DF00D3}" destId="{D1582DBC-F4C3-45D4-BD96-9880B6B444BA}" srcOrd="0" destOrd="0" parTransId="{DC907FEB-DBD4-43AC-89F0-246853B92267}" sibTransId="{D83945DE-D6B1-40C0-8E20-8D57BEC9E4DC}"/>
    <dgm:cxn modelId="{EA06FA74-E499-4B2D-BFF6-6CC3FC6C3AFF}" type="presParOf" srcId="{66A41895-EDB3-40AB-9153-9C4EBC512169}" destId="{84C287B8-C2B1-4D41-A85F-58EF1F78DD0D}" srcOrd="0" destOrd="0" presId="urn:microsoft.com/office/officeart/2005/8/layout/vList2"/>
    <dgm:cxn modelId="{F828B51B-C1E3-4D35-A793-8C0DD9178958}" type="presParOf" srcId="{66A41895-EDB3-40AB-9153-9C4EBC512169}" destId="{BA587FE3-8369-4AAB-B0E8-2B2DEF922E6F}" srcOrd="1" destOrd="0" presId="urn:microsoft.com/office/officeart/2005/8/layout/vList2"/>
    <dgm:cxn modelId="{F9EFDD1A-126D-4769-82B2-DE10C45E701E}" type="presParOf" srcId="{66A41895-EDB3-40AB-9153-9C4EBC512169}" destId="{FF015298-B39A-4FF6-8676-35EB9FDA9376}" srcOrd="2" destOrd="0" presId="urn:microsoft.com/office/officeart/2005/8/layout/vList2"/>
    <dgm:cxn modelId="{E7F9A9C9-3E2B-4C5B-8935-AE34B147DA78}" type="presParOf" srcId="{66A41895-EDB3-40AB-9153-9C4EBC512169}" destId="{4E052E4F-5F73-4CC6-9EA5-48C9FCFB7502}" srcOrd="3" destOrd="0" presId="urn:microsoft.com/office/officeart/2005/8/layout/vList2"/>
    <dgm:cxn modelId="{C8352AEF-D0F6-485F-BF27-4F0989255E6E}" type="presParOf" srcId="{66A41895-EDB3-40AB-9153-9C4EBC512169}" destId="{D8EB7E3C-EF1C-4B80-A07B-5D3830668B97}" srcOrd="4" destOrd="0" presId="urn:microsoft.com/office/officeart/2005/8/layout/vList2"/>
    <dgm:cxn modelId="{EB42719A-CA36-4C5D-B5D2-0B49D5CE0F7A}" type="presParOf" srcId="{66A41895-EDB3-40AB-9153-9C4EBC512169}" destId="{F9849659-A1B9-425F-8BD9-8FDF792A5C73}" srcOrd="5" destOrd="0" presId="urn:microsoft.com/office/officeart/2005/8/layout/vList2"/>
    <dgm:cxn modelId="{6896AC91-C55C-46D6-B6E2-1C6AFAEF2592}" type="presParOf" srcId="{66A41895-EDB3-40AB-9153-9C4EBC512169}" destId="{FDBA2747-E38E-452A-99E3-2290080394B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EAE1CA-3985-438F-9156-39D7B0C8AF8A}">
      <dsp:nvSpPr>
        <dsp:cNvPr id="0" name=""/>
        <dsp:cNvSpPr/>
      </dsp:nvSpPr>
      <dsp:spPr>
        <a:xfrm>
          <a:off x="0" y="63189"/>
          <a:ext cx="8461638" cy="2077919"/>
        </a:xfrm>
        <a:prstGeom prst="roundRect">
          <a:avLst/>
        </a:prstGeo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2400" kern="12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Consiste en la atención integral que incluye promoción, prevención,  atención  y rehabilitación. Brinda consulta externa, urgencias,  hospitalización, cirugías, odontología, además de  farmacia, laboratorio e imagenología y otros servicios de diagnóstico y tratamiento.</a:t>
          </a:r>
          <a:endParaRPr lang="es-ES" sz="2400" kern="120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101436" y="164625"/>
        <a:ext cx="8258766" cy="1875047"/>
      </dsp:txXfrm>
    </dsp:sp>
    <dsp:sp modelId="{FA825850-BCC3-457D-B80C-FAE4123436EF}">
      <dsp:nvSpPr>
        <dsp:cNvPr id="0" name=""/>
        <dsp:cNvSpPr/>
      </dsp:nvSpPr>
      <dsp:spPr>
        <a:xfrm>
          <a:off x="0" y="2210229"/>
          <a:ext cx="8461638" cy="2077919"/>
        </a:xfrm>
        <a:prstGeom prst="roundRect">
          <a:avLst/>
        </a:prstGeo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-40000"/>
                <a:satMod val="103000"/>
                <a:lumMod val="102000"/>
                <a:tint val="94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-40000"/>
                <a:satMod val="110000"/>
                <a:lumMod val="100000"/>
                <a:shade val="100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-4000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24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Durante el año 2020 este Programa tuvo que hacer frente a la Pandemia ocasionada por el virus SAR-COV2 que afectó un gran número de Panameños protegidos por la seguridad social .</a:t>
          </a:r>
          <a:endParaRPr lang="es-ES" sz="24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101436" y="2311665"/>
        <a:ext cx="8258766" cy="187504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C287B8-C2B1-4D41-A85F-58EF1F78DD0D}">
      <dsp:nvSpPr>
        <dsp:cNvPr id="0" name=""/>
        <dsp:cNvSpPr/>
      </dsp:nvSpPr>
      <dsp:spPr>
        <a:xfrm>
          <a:off x="0" y="701"/>
          <a:ext cx="6082117" cy="900728"/>
        </a:xfrm>
        <a:prstGeom prst="roundRect">
          <a:avLst/>
        </a:prstGeo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8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El Servicio de Urgencia recibe  demanda no resuelta oportunamente por la Consulta Externa.</a:t>
          </a:r>
          <a:endParaRPr lang="es-ES" sz="18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43970" y="44671"/>
        <a:ext cx="5994177" cy="812788"/>
      </dsp:txXfrm>
    </dsp:sp>
    <dsp:sp modelId="{1B34697B-A151-4F7D-AAE3-F040D6145B6E}">
      <dsp:nvSpPr>
        <dsp:cNvPr id="0" name=""/>
        <dsp:cNvSpPr/>
      </dsp:nvSpPr>
      <dsp:spPr>
        <a:xfrm>
          <a:off x="0" y="914353"/>
          <a:ext cx="6082117" cy="900728"/>
        </a:xfrm>
        <a:prstGeom prst="roundRect">
          <a:avLst/>
        </a:prstGeo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-13333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-13333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-13333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800" kern="12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Las policlínicas no cuentan con médicos especialistas para resolver las interconsultas.        </a:t>
          </a:r>
          <a:endParaRPr lang="es-ES" sz="18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43970" y="958323"/>
        <a:ext cx="5994177" cy="812788"/>
      </dsp:txXfrm>
    </dsp:sp>
    <dsp:sp modelId="{B90CF821-EE72-4E06-9A37-ED7FD4634097}">
      <dsp:nvSpPr>
        <dsp:cNvPr id="0" name=""/>
        <dsp:cNvSpPr/>
      </dsp:nvSpPr>
      <dsp:spPr>
        <a:xfrm>
          <a:off x="0" y="1828004"/>
          <a:ext cx="6082117" cy="900728"/>
        </a:xfrm>
        <a:prstGeom prst="roundRect">
          <a:avLst/>
        </a:prstGeo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-26667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-26667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-26667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8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En los hospitales  complejos, el paciente admitido en los diferentes servicios, no tiene acceso a cama en la sala de hospitalización  correspondiente.      </a:t>
          </a:r>
          <a:endParaRPr lang="es-ES" sz="18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43970" y="1871974"/>
        <a:ext cx="5994177" cy="812788"/>
      </dsp:txXfrm>
    </dsp:sp>
    <dsp:sp modelId="{367CBD06-AFB7-414E-B01A-1E3EB1BC7BB1}">
      <dsp:nvSpPr>
        <dsp:cNvPr id="0" name=""/>
        <dsp:cNvSpPr/>
      </dsp:nvSpPr>
      <dsp:spPr>
        <a:xfrm>
          <a:off x="0" y="2741656"/>
          <a:ext cx="6082117" cy="900728"/>
        </a:xfrm>
        <a:prstGeom prst="roundRect">
          <a:avLst/>
        </a:prstGeo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-40000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-40000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-4000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8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Demora en la respuesta de interconsultas y servicios diagnósticos. </a:t>
          </a:r>
          <a:endParaRPr lang="es-ES" sz="18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43970" y="2785626"/>
        <a:ext cx="5994177" cy="81278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5F7DF5-6DF0-4EE9-B232-EB3C6E71A5BD}">
      <dsp:nvSpPr>
        <dsp:cNvPr id="0" name=""/>
        <dsp:cNvSpPr/>
      </dsp:nvSpPr>
      <dsp:spPr>
        <a:xfrm>
          <a:off x="0" y="25863"/>
          <a:ext cx="6733280" cy="1085760"/>
        </a:xfrm>
        <a:prstGeom prst="roundRect">
          <a:avLst/>
        </a:prstGeo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8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Saturación de salas de Geriatría, Medicina Interna, Cardiología, Neurología y </a:t>
          </a:r>
          <a:r>
            <a:rPr lang="es-PA" sz="18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Gastro</a:t>
          </a:r>
          <a:r>
            <a:rPr lang="es-PA" sz="18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, entre otras, producto de enfermedades degenerativas propias de la transición demográfica y epidemiológica </a:t>
          </a:r>
          <a:endParaRPr lang="es-ES" sz="18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53002" y="78865"/>
        <a:ext cx="6627276" cy="979756"/>
      </dsp:txXfrm>
    </dsp:sp>
    <dsp:sp modelId="{84C287B8-C2B1-4D41-A85F-58EF1F78DD0D}">
      <dsp:nvSpPr>
        <dsp:cNvPr id="0" name=""/>
        <dsp:cNvSpPr/>
      </dsp:nvSpPr>
      <dsp:spPr>
        <a:xfrm>
          <a:off x="0" y="1278663"/>
          <a:ext cx="6733280" cy="1085760"/>
        </a:xfrm>
        <a:prstGeom prst="roundRect">
          <a:avLst/>
        </a:prstGeo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-20000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-20000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-2000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Ocupación de camas por pacientes esperando procedimientos diagnósticos y terapéuticos.   </a:t>
          </a:r>
        </a:p>
      </dsp:txBody>
      <dsp:txXfrm>
        <a:off x="53002" y="1331665"/>
        <a:ext cx="6627276" cy="979756"/>
      </dsp:txXfrm>
    </dsp:sp>
    <dsp:sp modelId="{E22332B2-E166-4FA4-BEE3-9FDBBD9BB757}">
      <dsp:nvSpPr>
        <dsp:cNvPr id="0" name=""/>
        <dsp:cNvSpPr/>
      </dsp:nvSpPr>
      <dsp:spPr>
        <a:xfrm>
          <a:off x="0" y="2531463"/>
          <a:ext cx="6733280" cy="1085760"/>
        </a:xfrm>
        <a:prstGeom prst="roundRect">
          <a:avLst/>
        </a:prstGeo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-40000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-40000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-4000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8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Deficiencias en la capacidad de respuesta de la  red de servicios lo que conlleva a la atención de diagnósticos de baja complejidad en hospitales de alta capacidad de respuesta.</a:t>
          </a:r>
          <a:endParaRPr lang="es-ES" sz="18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53002" y="2584465"/>
        <a:ext cx="6627276" cy="97975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3EEAF7-14DD-4F11-B75D-D064527FFE6A}">
      <dsp:nvSpPr>
        <dsp:cNvPr id="0" name=""/>
        <dsp:cNvSpPr/>
      </dsp:nvSpPr>
      <dsp:spPr>
        <a:xfrm>
          <a:off x="0" y="266705"/>
          <a:ext cx="6428508" cy="914940"/>
        </a:xfrm>
        <a:prstGeom prst="roundRect">
          <a:avLst/>
        </a:prstGeo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23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Manejo personalizado e inadecuado de las agendas quirúrgicas por parte de los especialistas.  </a:t>
          </a:r>
          <a:endParaRPr lang="es-ES" sz="23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44664" y="311369"/>
        <a:ext cx="6339180" cy="825612"/>
      </dsp:txXfrm>
    </dsp:sp>
    <dsp:sp modelId="{FB0229C3-CBB1-4FC3-A4FE-F14741AE3333}">
      <dsp:nvSpPr>
        <dsp:cNvPr id="0" name=""/>
        <dsp:cNvSpPr/>
      </dsp:nvSpPr>
      <dsp:spPr>
        <a:xfrm>
          <a:off x="0" y="1247885"/>
          <a:ext cx="6428508" cy="914940"/>
        </a:xfrm>
        <a:prstGeom prst="roundRect">
          <a:avLst/>
        </a:prstGeo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-13333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-13333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-13333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kern="12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Tiempos de espera prolongado para cirugías programadas.</a:t>
          </a:r>
        </a:p>
      </dsp:txBody>
      <dsp:txXfrm>
        <a:off x="44664" y="1292549"/>
        <a:ext cx="6339180" cy="825612"/>
      </dsp:txXfrm>
    </dsp:sp>
    <dsp:sp modelId="{356B3996-A9B8-4788-B4CC-5EBF8BFFF399}">
      <dsp:nvSpPr>
        <dsp:cNvPr id="0" name=""/>
        <dsp:cNvSpPr/>
      </dsp:nvSpPr>
      <dsp:spPr>
        <a:xfrm>
          <a:off x="0" y="2229065"/>
          <a:ext cx="6428508" cy="914940"/>
        </a:xfrm>
        <a:prstGeom prst="roundRect">
          <a:avLst/>
        </a:prstGeo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-26667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-26667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-26667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2300" kern="12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Gestión deficiente para el suministro  de insumos médico quirúrgicos para la realización de cirugías. </a:t>
          </a:r>
          <a:endParaRPr lang="es-ES" sz="2300" kern="120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44664" y="2273729"/>
        <a:ext cx="6339180" cy="825612"/>
      </dsp:txXfrm>
    </dsp:sp>
    <dsp:sp modelId="{95759C31-4B1B-40F1-8896-EA701D5D6D34}">
      <dsp:nvSpPr>
        <dsp:cNvPr id="0" name=""/>
        <dsp:cNvSpPr/>
      </dsp:nvSpPr>
      <dsp:spPr>
        <a:xfrm>
          <a:off x="0" y="3210245"/>
          <a:ext cx="6428508" cy="914940"/>
        </a:xfrm>
        <a:prstGeom prst="roundRect">
          <a:avLst/>
        </a:prstGeo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-40000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-40000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-4000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2300" kern="12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Gestión ineficiente de los quirófanos.</a:t>
          </a:r>
          <a:endParaRPr lang="es-ES" sz="2300" kern="120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44664" y="3254909"/>
        <a:ext cx="6339180" cy="82561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710338-65DF-4CDA-B655-67BEFE7566DB}">
      <dsp:nvSpPr>
        <dsp:cNvPr id="0" name=""/>
        <dsp:cNvSpPr/>
      </dsp:nvSpPr>
      <dsp:spPr>
        <a:xfrm>
          <a:off x="0" y="16270"/>
          <a:ext cx="6902311" cy="599625"/>
        </a:xfrm>
        <a:prstGeom prst="roundRect">
          <a:avLst/>
        </a:prstGeom>
        <a:gradFill rotWithShape="0">
          <a:gsLst>
            <a:gs pos="0">
              <a:srgbClr val="5B9BD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5B9BD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5B9BD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25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CALIDAD Y SEGURIDAD DEL PACIENTE</a:t>
          </a:r>
          <a:endParaRPr lang="es-ES" sz="25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29271" y="45541"/>
        <a:ext cx="6843769" cy="541083"/>
      </dsp:txXfrm>
    </dsp:sp>
    <dsp:sp modelId="{19A5831A-E873-4AF3-BE6C-5CDF24F98DD5}">
      <dsp:nvSpPr>
        <dsp:cNvPr id="0" name=""/>
        <dsp:cNvSpPr/>
      </dsp:nvSpPr>
      <dsp:spPr>
        <a:xfrm>
          <a:off x="0" y="615895"/>
          <a:ext cx="6902311" cy="42202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9148" tIns="31750" rIns="177800" bIns="3175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20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No existe un sistema de  meritocracia en la selección del personal gerencial.</a:t>
          </a:r>
          <a:endParaRPr lang="es-ES" sz="20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20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Falta de compromiso y conocimiento del personal con  la cultura de calidad y seguridad del paciente.   </a:t>
          </a: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2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Necesidad de desarrollo e implementación de un sistema de reporte de incidentes y eventos para promover la cultura de aprendizaje y mejora continua.   </a:t>
          </a: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20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Carencia de una cultura de evaluación del desempeño y competencias. </a:t>
          </a: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20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Pobre  participación de los pacientes, familiares y asociaciones de pacientes en los procesos de calidad.  </a:t>
          </a: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20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Ausencia de una cultura de bienestar del trabajador de la salud. </a:t>
          </a:r>
        </a:p>
      </dsp:txBody>
      <dsp:txXfrm>
        <a:off x="0" y="615895"/>
        <a:ext cx="6902311" cy="42202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E8FBB4-8430-425F-B238-B0A647772950}">
      <dsp:nvSpPr>
        <dsp:cNvPr id="0" name=""/>
        <dsp:cNvSpPr/>
      </dsp:nvSpPr>
      <dsp:spPr>
        <a:xfrm>
          <a:off x="1695133" y="0"/>
          <a:ext cx="2317560" cy="1841923"/>
        </a:xfrm>
        <a:prstGeom prst="trapezoid">
          <a:avLst>
            <a:gd name="adj" fmla="val 59486"/>
          </a:avLst>
        </a:prstGeom>
        <a:gradFill rotWithShape="1">
          <a:gsLst>
            <a:gs pos="0">
              <a:schemeClr val="accent6">
                <a:satMod val="103000"/>
                <a:lumMod val="102000"/>
                <a:tint val="94000"/>
              </a:schemeClr>
            </a:gs>
            <a:gs pos="50000">
              <a:schemeClr val="accent6">
                <a:satMod val="110000"/>
                <a:lumMod val="100000"/>
                <a:shade val="100000"/>
              </a:schemeClr>
            </a:gs>
            <a:gs pos="100000">
              <a:schemeClr val="accent6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PA" sz="500" b="1" kern="1200" dirty="0">
            <a:solidFill>
              <a:schemeClr val="tx1"/>
            </a:solidFill>
          </a:endParaRP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s-PA" sz="800" b="1" kern="1200" dirty="0">
            <a:solidFill>
              <a:schemeClr val="tx1"/>
            </a:solidFill>
          </a:endParaRP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PA" sz="800" b="1" kern="1200" dirty="0">
              <a:solidFill>
                <a:schemeClr val="tx1"/>
              </a:solidFill>
            </a:rPr>
            <a:t>HOS. NAL.                                                               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PA" sz="800" b="1" kern="1200" dirty="0">
              <a:solidFill>
                <a:schemeClr val="tx1"/>
              </a:solidFill>
            </a:rPr>
            <a:t> DE 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PA" sz="800" b="1" kern="1200" dirty="0">
              <a:solidFill>
                <a:schemeClr val="tx1"/>
              </a:solidFill>
            </a:rPr>
            <a:t>ALTA RESOLUCIÓN</a:t>
          </a:r>
          <a:endParaRPr lang="es-PA" sz="1100" b="1" kern="1200" dirty="0">
            <a:solidFill>
              <a:schemeClr val="tx1"/>
            </a:solidFill>
          </a:endParaRP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PA" sz="1000" b="1" kern="1200" dirty="0">
            <a:solidFill>
              <a:schemeClr val="tx1"/>
            </a:solidFill>
          </a:endParaRP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PA" sz="1000" b="1" kern="1200" dirty="0">
            <a:solidFill>
              <a:schemeClr val="tx1"/>
            </a:solidFill>
          </a:endParaRPr>
        </a:p>
        <a:p>
          <a:pPr marL="0" lvl="0" indent="0" algn="ctr" defTabSz="222250">
            <a:lnSpc>
              <a:spcPct val="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000" b="1" kern="1200" dirty="0">
              <a:solidFill>
                <a:schemeClr val="tx1"/>
              </a:solidFill>
            </a:rPr>
            <a:t>Hospitales Nacionales </a:t>
          </a:r>
        </a:p>
        <a:p>
          <a:pPr marL="0" lvl="0" indent="0" algn="ctr" defTabSz="222250">
            <a:lnSpc>
              <a:spcPct val="5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PA" sz="1000" b="1" kern="1200" dirty="0">
              <a:solidFill>
                <a:schemeClr val="tx1"/>
              </a:solidFill>
            </a:rPr>
            <a:t>Especializados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s-PA" sz="1000" b="1" kern="1200" dirty="0">
            <a:solidFill>
              <a:schemeClr val="tx1"/>
            </a:solidFill>
          </a:endParaRP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s-PA" sz="1000" b="1" kern="1200" dirty="0">
            <a:solidFill>
              <a:schemeClr val="tx1"/>
            </a:solidFill>
          </a:endParaRP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000" b="1" kern="1200" dirty="0">
              <a:solidFill>
                <a:schemeClr val="tx1"/>
              </a:solidFill>
            </a:rPr>
            <a:t>Hospitales Supra Regionales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PA" sz="700" b="1" kern="1200" dirty="0">
            <a:solidFill>
              <a:schemeClr val="tx1"/>
            </a:solidFill>
          </a:endParaRPr>
        </a:p>
      </dsp:txBody>
      <dsp:txXfrm>
        <a:off x="1695133" y="0"/>
        <a:ext cx="2317560" cy="1841923"/>
      </dsp:txXfrm>
    </dsp:sp>
    <dsp:sp modelId="{6EC2F868-F46A-436D-BCD4-9236219B010E}">
      <dsp:nvSpPr>
        <dsp:cNvPr id="0" name=""/>
        <dsp:cNvSpPr/>
      </dsp:nvSpPr>
      <dsp:spPr>
        <a:xfrm>
          <a:off x="823080" y="1875565"/>
          <a:ext cx="4073260" cy="1484318"/>
        </a:xfrm>
        <a:prstGeom prst="trapezoid">
          <a:avLst>
            <a:gd name="adj" fmla="val 59486"/>
          </a:avLst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200" b="1" kern="1200" dirty="0">
              <a:solidFill>
                <a:schemeClr val="tx1"/>
              </a:solidFill>
            </a:rPr>
            <a:t>Hospitales  Regionales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200" b="1" kern="1200" dirty="0">
              <a:solidFill>
                <a:schemeClr val="tx1"/>
              </a:solidFill>
            </a:rPr>
            <a:t>Hospitales Sectoriales</a:t>
          </a:r>
          <a:endParaRPr lang="es-PA" sz="1100" b="1" kern="1200" dirty="0">
            <a:solidFill>
              <a:schemeClr val="tx1"/>
            </a:solidFill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PA" sz="1200" b="1" kern="1200" dirty="0">
              <a:solidFill>
                <a:schemeClr val="tx1"/>
              </a:solidFill>
            </a:rPr>
            <a:t>Hospitales de  Estancia Prolongada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s-PA" sz="1100" b="1" kern="1200" dirty="0">
            <a:solidFill>
              <a:schemeClr val="tx1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200" b="1" kern="1200" dirty="0">
              <a:solidFill>
                <a:schemeClr val="tx1"/>
              </a:solidFill>
            </a:rPr>
            <a:t>Policlínicas Especializadas</a:t>
          </a:r>
        </a:p>
      </dsp:txBody>
      <dsp:txXfrm>
        <a:off x="1535900" y="1875565"/>
        <a:ext cx="2647619" cy="1484318"/>
      </dsp:txXfrm>
    </dsp:sp>
    <dsp:sp modelId="{DA8E2F90-3672-4FAD-9E99-9F6C299C8813}">
      <dsp:nvSpPr>
        <dsp:cNvPr id="0" name=""/>
        <dsp:cNvSpPr/>
      </dsp:nvSpPr>
      <dsp:spPr>
        <a:xfrm>
          <a:off x="0" y="3326242"/>
          <a:ext cx="5701693" cy="1466252"/>
        </a:xfrm>
        <a:prstGeom prst="trapezoid">
          <a:avLst>
            <a:gd name="adj" fmla="val 59486"/>
          </a:avLst>
        </a:prstGeom>
        <a:gradFill rotWithShape="1">
          <a:gsLst>
            <a:gs pos="0">
              <a:schemeClr val="accent5">
                <a:satMod val="103000"/>
                <a:lumMod val="102000"/>
                <a:tint val="94000"/>
              </a:schemeClr>
            </a:gs>
            <a:gs pos="50000">
              <a:schemeClr val="accent5">
                <a:satMod val="110000"/>
                <a:lumMod val="100000"/>
                <a:shade val="100000"/>
              </a:schemeClr>
            </a:gs>
            <a:gs pos="100000">
              <a:schemeClr val="accent5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200" b="1" kern="1200" dirty="0">
              <a:solidFill>
                <a:schemeClr val="tx1"/>
              </a:solidFill>
            </a:rPr>
            <a:t>Policlínicas  Básicas</a:t>
          </a:r>
          <a:endParaRPr lang="es-PA" sz="600" b="1" kern="1200" dirty="0">
            <a:solidFill>
              <a:schemeClr val="tx1"/>
            </a:solidFill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PA" sz="1200" b="1" kern="1200" dirty="0">
            <a:solidFill>
              <a:schemeClr val="tx1"/>
            </a:solidFill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200" b="1" kern="1200" dirty="0">
              <a:solidFill>
                <a:schemeClr val="tx1"/>
              </a:solidFill>
            </a:rPr>
            <a:t>Unidades Locales de Atención Primaria en Salud   </a:t>
          </a:r>
          <a:r>
            <a:rPr lang="es-PA" sz="900" b="1" kern="1200" dirty="0">
              <a:solidFill>
                <a:schemeClr val="tx1"/>
              </a:solidFill>
            </a:rPr>
            <a:t>(ULAPS)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PA" sz="1200" b="1" kern="1200" dirty="0">
            <a:solidFill>
              <a:schemeClr val="tx1"/>
            </a:solidFill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200" b="1" kern="1200" dirty="0">
              <a:solidFill>
                <a:schemeClr val="tx1"/>
              </a:solidFill>
            </a:rPr>
            <a:t>Centros de Atención promocional y Preventivo  en Salud  </a:t>
          </a:r>
          <a:r>
            <a:rPr lang="es-PA" sz="700" b="1" kern="1200" dirty="0">
              <a:solidFill>
                <a:schemeClr val="tx1"/>
              </a:solidFill>
            </a:rPr>
            <a:t>(CAAPS)</a:t>
          </a:r>
          <a:endParaRPr lang="es-PA" sz="1200" b="1" kern="1200" dirty="0">
            <a:solidFill>
              <a:schemeClr val="tx1"/>
            </a:solidFill>
          </a:endParaRPr>
        </a:p>
      </dsp:txBody>
      <dsp:txXfrm>
        <a:off x="997796" y="3326242"/>
        <a:ext cx="3706100" cy="146625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F472D0-55C4-624A-91F3-E9E708061D67}">
      <dsp:nvSpPr>
        <dsp:cNvPr id="0" name=""/>
        <dsp:cNvSpPr/>
      </dsp:nvSpPr>
      <dsp:spPr>
        <a:xfrm>
          <a:off x="4547" y="728541"/>
          <a:ext cx="2142589" cy="214258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rcRect/>
          <a:stretch>
            <a:fillRect l="-14000" r="-14000"/>
          </a:stretch>
        </a:blipFill>
        <a:ln>
          <a:noFill/>
        </a:ln>
        <a:effectLst/>
        <a:scene3d>
          <a:camera prst="orthographicFront"/>
          <a:lightRig rig="chilly" dir="t"/>
        </a:scene3d>
        <a:sp3d z="-257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962EE4-87C6-BF4F-9062-04298D4E86D2}">
      <dsp:nvSpPr>
        <dsp:cNvPr id="0" name=""/>
        <dsp:cNvSpPr/>
      </dsp:nvSpPr>
      <dsp:spPr>
        <a:xfrm>
          <a:off x="353341" y="2709097"/>
          <a:ext cx="2142589" cy="285330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solidFill>
                <a:schemeClr val="tx1"/>
              </a:solidFill>
            </a:rPr>
            <a:t>PRIMER NIVEL DE ATENCIÓN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b="1" kern="1200" dirty="0">
            <a:solidFill>
              <a:schemeClr val="tx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200" kern="1200" dirty="0">
              <a:solidFill>
                <a:schemeClr val="tx1"/>
              </a:solidFill>
            </a:rPr>
            <a:t>CENTRO DE ATENCIÓN PROMOCIONAL Y PREVENTIVO EN SALUD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ES" sz="1200" kern="1200" dirty="0">
            <a:solidFill>
              <a:schemeClr val="tx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ES" sz="1200" kern="1200" dirty="0">
            <a:solidFill>
              <a:schemeClr val="tx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200" kern="1200" dirty="0">
              <a:solidFill>
                <a:schemeClr val="tx1"/>
              </a:solidFill>
            </a:rPr>
            <a:t>UNIDAD LOCAL DE ATENCIÓN PRIMARIA DE SALUD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ES" sz="1200" kern="1200" dirty="0">
            <a:solidFill>
              <a:schemeClr val="tx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200" kern="1200" dirty="0">
              <a:solidFill>
                <a:schemeClr val="tx1"/>
              </a:solidFill>
            </a:rPr>
            <a:t>POLICLÍNICAS BÁSICAS</a:t>
          </a:r>
        </a:p>
      </dsp:txBody>
      <dsp:txXfrm>
        <a:off x="416095" y="2771851"/>
        <a:ext cx="2017081" cy="2727799"/>
      </dsp:txXfrm>
    </dsp:sp>
    <dsp:sp modelId="{4316655B-F13A-1845-83CD-A2AF940361D1}">
      <dsp:nvSpPr>
        <dsp:cNvPr id="0" name=""/>
        <dsp:cNvSpPr/>
      </dsp:nvSpPr>
      <dsp:spPr>
        <a:xfrm rot="21591252">
          <a:off x="2559846" y="1538117"/>
          <a:ext cx="412711" cy="514834"/>
        </a:xfrm>
        <a:prstGeom prst="rightArrow">
          <a:avLst>
            <a:gd name="adj1" fmla="val 60000"/>
            <a:gd name="adj2" fmla="val 50000"/>
          </a:avLst>
        </a:prstGeom>
        <a:blipFill rotWithShape="1">
          <a:blip xmlns:r="http://schemas.openxmlformats.org/officeDocument/2006/relationships" r:embed="rId1"/>
          <a:srcRect/>
          <a:stretch>
            <a:fillRect l="-14000" r="-14000"/>
          </a:stretch>
        </a:blip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400" kern="1200">
            <a:solidFill>
              <a:schemeClr val="tx1"/>
            </a:solidFill>
          </a:endParaRPr>
        </a:p>
      </dsp:txBody>
      <dsp:txXfrm>
        <a:off x="2559846" y="1641242"/>
        <a:ext cx="288898" cy="308900"/>
      </dsp:txXfrm>
    </dsp:sp>
    <dsp:sp modelId="{3ECA872D-8C1F-6E4E-AD39-1990B1560638}">
      <dsp:nvSpPr>
        <dsp:cNvPr id="0" name=""/>
        <dsp:cNvSpPr/>
      </dsp:nvSpPr>
      <dsp:spPr>
        <a:xfrm>
          <a:off x="3326308" y="720089"/>
          <a:ext cx="2142589" cy="214258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rcRect/>
          <a:stretch>
            <a:fillRect l="-18000" r="-18000"/>
          </a:stretch>
        </a:blipFill>
        <a:ln>
          <a:noFill/>
        </a:ln>
        <a:effectLst/>
        <a:scene3d>
          <a:camera prst="orthographicFront"/>
          <a:lightRig rig="chilly" dir="t"/>
        </a:scene3d>
        <a:sp3d z="-257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AB7716-0B06-374B-ADA5-DB0286503C1F}">
      <dsp:nvSpPr>
        <dsp:cNvPr id="0" name=""/>
        <dsp:cNvSpPr/>
      </dsp:nvSpPr>
      <dsp:spPr>
        <a:xfrm>
          <a:off x="3653719" y="2680911"/>
          <a:ext cx="2142589" cy="2887117"/>
        </a:xfrm>
        <a:prstGeom prst="roundRect">
          <a:avLst>
            <a:gd name="adj" fmla="val 10000"/>
          </a:avLst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solidFill>
                <a:schemeClr val="tx1"/>
              </a:solidFill>
            </a:rPr>
            <a:t>SEGUNDO NIVEL DE ATENCIÓN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100" kern="1200" dirty="0">
              <a:solidFill>
                <a:schemeClr val="tx1"/>
              </a:solidFill>
            </a:rPr>
            <a:t>POL.  ESPECIALIZADAS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ES" sz="1100" kern="1200" dirty="0">
            <a:solidFill>
              <a:schemeClr val="tx1"/>
            </a:solidFill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ES" sz="1100" kern="1200" dirty="0">
            <a:solidFill>
              <a:schemeClr val="tx1"/>
            </a:solidFill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100" kern="1200" dirty="0">
              <a:solidFill>
                <a:schemeClr val="tx1"/>
              </a:solidFill>
            </a:rPr>
            <a:t>HOSPITALES DE ESTANCIA PROLONGADA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ES" sz="1100" kern="1200" dirty="0">
            <a:solidFill>
              <a:schemeClr val="tx1"/>
            </a:solidFill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100" kern="1200" dirty="0">
              <a:solidFill>
                <a:schemeClr val="tx1"/>
              </a:solidFill>
            </a:rPr>
            <a:t>HOSPITALES SECTORIALES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ES" sz="1100" kern="1200" dirty="0">
            <a:solidFill>
              <a:schemeClr val="tx1"/>
            </a:solidFill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100" kern="1200" dirty="0">
              <a:solidFill>
                <a:schemeClr val="tx1"/>
              </a:solidFill>
            </a:rPr>
            <a:t>HOSPITALES REGIONALES</a:t>
          </a:r>
        </a:p>
      </dsp:txBody>
      <dsp:txXfrm>
        <a:off x="3716473" y="2743665"/>
        <a:ext cx="2017081" cy="2761609"/>
      </dsp:txXfrm>
    </dsp:sp>
    <dsp:sp modelId="{B82BA99B-171C-8044-91DA-DD19B0DD7C64}">
      <dsp:nvSpPr>
        <dsp:cNvPr id="0" name=""/>
        <dsp:cNvSpPr/>
      </dsp:nvSpPr>
      <dsp:spPr>
        <a:xfrm>
          <a:off x="5881607" y="1533966"/>
          <a:ext cx="412710" cy="514834"/>
        </a:xfrm>
        <a:prstGeom prst="rightArrow">
          <a:avLst>
            <a:gd name="adj1" fmla="val 60000"/>
            <a:gd name="adj2" fmla="val 50000"/>
          </a:avLst>
        </a:prstGeom>
        <a:blipFill rotWithShape="1">
          <a:blip xmlns:r="http://schemas.openxmlformats.org/officeDocument/2006/relationships" r:embed="rId2"/>
          <a:srcRect/>
          <a:stretch>
            <a:fillRect l="-18000" r="-18000"/>
          </a:stretch>
        </a:blip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400" kern="1200">
            <a:solidFill>
              <a:schemeClr val="tx1"/>
            </a:solidFill>
          </a:endParaRPr>
        </a:p>
      </dsp:txBody>
      <dsp:txXfrm>
        <a:off x="5881607" y="1636933"/>
        <a:ext cx="288897" cy="308900"/>
      </dsp:txXfrm>
    </dsp:sp>
    <dsp:sp modelId="{3DF0960C-1319-CF46-B2D1-36ECE01A5BBE}">
      <dsp:nvSpPr>
        <dsp:cNvPr id="0" name=""/>
        <dsp:cNvSpPr/>
      </dsp:nvSpPr>
      <dsp:spPr>
        <a:xfrm>
          <a:off x="6648069" y="720089"/>
          <a:ext cx="2142589" cy="214258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rcRect/>
          <a:stretch>
            <a:fillRect l="-15000" r="-15000"/>
          </a:stretch>
        </a:blipFill>
        <a:ln>
          <a:noFill/>
        </a:ln>
        <a:effectLst/>
        <a:scene3d>
          <a:camera prst="orthographicFront"/>
          <a:lightRig rig="chilly" dir="t"/>
        </a:scene3d>
        <a:sp3d z="-257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EF7B10-73FB-A340-AD9C-E551282BCDC1}">
      <dsp:nvSpPr>
        <dsp:cNvPr id="0" name=""/>
        <dsp:cNvSpPr/>
      </dsp:nvSpPr>
      <dsp:spPr>
        <a:xfrm>
          <a:off x="6979743" y="2637909"/>
          <a:ext cx="2142589" cy="2887117"/>
        </a:xfrm>
        <a:prstGeom prst="roundRect">
          <a:avLst>
            <a:gd name="adj" fmla="val 1000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solidFill>
                <a:schemeClr val="tx1"/>
              </a:solidFill>
            </a:rPr>
            <a:t>TERCER NIVEL DE ATENCIÓN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400" kern="1200" dirty="0">
              <a:solidFill>
                <a:schemeClr val="tx1"/>
              </a:solidFill>
            </a:rPr>
            <a:t>HOSPITALES SUPRA REGIONALES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ES" sz="140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400" kern="1200" dirty="0">
              <a:solidFill>
                <a:schemeClr val="tx1"/>
              </a:solidFill>
            </a:rPr>
            <a:t>HOSPITALES NACIONALES ESPECIALIZADOS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ES" sz="140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400" kern="1200" dirty="0">
              <a:solidFill>
                <a:schemeClr val="tx1"/>
              </a:solidFill>
            </a:rPr>
            <a:t>HOSPITAL NACIONAL   DE ALTA RESOLUCIÓN</a:t>
          </a:r>
        </a:p>
      </dsp:txBody>
      <dsp:txXfrm>
        <a:off x="7042497" y="2700663"/>
        <a:ext cx="2017081" cy="276160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95123C-25DC-9E4F-B279-5D83E2B6012E}">
      <dsp:nvSpPr>
        <dsp:cNvPr id="0" name=""/>
        <dsp:cNvSpPr/>
      </dsp:nvSpPr>
      <dsp:spPr>
        <a:xfrm>
          <a:off x="-5291522" y="-810449"/>
          <a:ext cx="6301418" cy="6301418"/>
        </a:xfrm>
        <a:prstGeom prst="blockArc">
          <a:avLst>
            <a:gd name="adj1" fmla="val 18900000"/>
            <a:gd name="adj2" fmla="val 2700000"/>
            <a:gd name="adj3" fmla="val 343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AF4284-F15C-8F4F-A166-E1103BEBB6FE}">
      <dsp:nvSpPr>
        <dsp:cNvPr id="0" name=""/>
        <dsp:cNvSpPr/>
      </dsp:nvSpPr>
      <dsp:spPr>
        <a:xfrm>
          <a:off x="649656" y="468052"/>
          <a:ext cx="7350648" cy="93610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43033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 dirty="0"/>
            <a:t>HOSPITALES NACIONALES   ESPECIALIZADOS           HOSPITAL NACIONAL DE              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 dirty="0"/>
            <a:t>                                                                                          ALTA RESOLUCIÓN</a:t>
          </a:r>
          <a:endParaRPr lang="es-PA" sz="1600" kern="1200" dirty="0"/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600" kern="1200" dirty="0"/>
            <a:t>                                                                                       </a:t>
          </a:r>
          <a:endParaRPr lang="es-ES" sz="1600" kern="1200" dirty="0"/>
        </a:p>
      </dsp:txBody>
      <dsp:txXfrm>
        <a:off x="649656" y="468052"/>
        <a:ext cx="7350648" cy="936104"/>
      </dsp:txXfrm>
    </dsp:sp>
    <dsp:sp modelId="{7F47910F-BD75-274F-8283-7598E0B45ED1}">
      <dsp:nvSpPr>
        <dsp:cNvPr id="0" name=""/>
        <dsp:cNvSpPr/>
      </dsp:nvSpPr>
      <dsp:spPr>
        <a:xfrm>
          <a:off x="64591" y="351039"/>
          <a:ext cx="1170130" cy="117013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B0049A5C-BAF0-954A-B02B-7AA6D1F2580E}">
      <dsp:nvSpPr>
        <dsp:cNvPr id="0" name=""/>
        <dsp:cNvSpPr/>
      </dsp:nvSpPr>
      <dsp:spPr>
        <a:xfrm>
          <a:off x="983901" y="1759117"/>
          <a:ext cx="7010374" cy="38035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43033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 dirty="0"/>
            <a:t>   		HOSPITALES SUPRAREGIONALES</a:t>
          </a:r>
        </a:p>
      </dsp:txBody>
      <dsp:txXfrm>
        <a:off x="983901" y="1759117"/>
        <a:ext cx="7010374" cy="380357"/>
      </dsp:txXfrm>
    </dsp:sp>
    <dsp:sp modelId="{490D3EB9-F1D9-BC42-81A6-9FEAB0804FAA}">
      <dsp:nvSpPr>
        <dsp:cNvPr id="0" name=""/>
        <dsp:cNvSpPr/>
      </dsp:nvSpPr>
      <dsp:spPr>
        <a:xfrm>
          <a:off x="404864" y="1755195"/>
          <a:ext cx="1170130" cy="117013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E457D9E0-50F4-D24F-9BAA-19DBB01D3495}">
      <dsp:nvSpPr>
        <dsp:cNvPr id="0" name=""/>
        <dsp:cNvSpPr/>
      </dsp:nvSpPr>
      <dsp:spPr>
        <a:xfrm>
          <a:off x="649656" y="3276364"/>
          <a:ext cx="7350648" cy="93610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43033" tIns="40640" rIns="40640" bIns="4064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 dirty="0"/>
            <a:t>    HOSPITALES DE ESTANCIA PROLONGADA      HOSPITALES SECTORIALES </a:t>
          </a:r>
        </a:p>
      </dsp:txBody>
      <dsp:txXfrm>
        <a:off x="649656" y="3276364"/>
        <a:ext cx="7350648" cy="936104"/>
      </dsp:txXfrm>
    </dsp:sp>
    <dsp:sp modelId="{C73BD66E-CCF2-604E-8FBD-1996EC5FAEE9}">
      <dsp:nvSpPr>
        <dsp:cNvPr id="0" name=""/>
        <dsp:cNvSpPr/>
      </dsp:nvSpPr>
      <dsp:spPr>
        <a:xfrm>
          <a:off x="0" y="3510390"/>
          <a:ext cx="1170130" cy="117013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582280-94C6-45C7-A44D-173F351167EC}">
      <dsp:nvSpPr>
        <dsp:cNvPr id="0" name=""/>
        <dsp:cNvSpPr/>
      </dsp:nvSpPr>
      <dsp:spPr>
        <a:xfrm>
          <a:off x="2669" y="837401"/>
          <a:ext cx="3962273" cy="466149"/>
        </a:xfrm>
        <a:prstGeom prst="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A83A53-AA99-4535-9B2E-D4F0CE19AEB1}">
      <dsp:nvSpPr>
        <dsp:cNvPr id="0" name=""/>
        <dsp:cNvSpPr/>
      </dsp:nvSpPr>
      <dsp:spPr>
        <a:xfrm>
          <a:off x="2669" y="1012468"/>
          <a:ext cx="291082" cy="29108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14DD53-B743-4F88-B6CE-6B8AC3D240CF}">
      <dsp:nvSpPr>
        <dsp:cNvPr id="0" name=""/>
        <dsp:cNvSpPr/>
      </dsp:nvSpPr>
      <dsp:spPr>
        <a:xfrm>
          <a:off x="2669" y="0"/>
          <a:ext cx="3962273" cy="837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3500" kern="1200" dirty="0"/>
            <a:t>Hipertensión Arterial</a:t>
          </a:r>
          <a:endParaRPr lang="es-ES" sz="3500" kern="1200" dirty="0"/>
        </a:p>
      </dsp:txBody>
      <dsp:txXfrm>
        <a:off x="2669" y="0"/>
        <a:ext cx="3962273" cy="837401"/>
      </dsp:txXfrm>
    </dsp:sp>
    <dsp:sp modelId="{97AF82FE-4F0F-41E3-8355-431DED60F06B}">
      <dsp:nvSpPr>
        <dsp:cNvPr id="0" name=""/>
        <dsp:cNvSpPr/>
      </dsp:nvSpPr>
      <dsp:spPr>
        <a:xfrm>
          <a:off x="2669" y="1690973"/>
          <a:ext cx="291075" cy="29107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D9449E-34C3-4A4E-83B9-93DA931CF027}">
      <dsp:nvSpPr>
        <dsp:cNvPr id="0" name=""/>
        <dsp:cNvSpPr/>
      </dsp:nvSpPr>
      <dsp:spPr>
        <a:xfrm>
          <a:off x="280028" y="1497262"/>
          <a:ext cx="3684914" cy="6784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2000" kern="1200" dirty="0"/>
            <a:t>Número de Pacientes </a:t>
          </a:r>
          <a:endParaRPr lang="es-ES" sz="20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PA" sz="1800" kern="1200" dirty="0"/>
            <a:t>273,143</a:t>
          </a:r>
          <a:endParaRPr lang="es-ES" sz="1800" kern="1200" dirty="0"/>
        </a:p>
      </dsp:txBody>
      <dsp:txXfrm>
        <a:off x="280028" y="1497262"/>
        <a:ext cx="3684914" cy="678498"/>
      </dsp:txXfrm>
    </dsp:sp>
    <dsp:sp modelId="{DAB323A3-8CF7-40BC-8FD9-7F0E1552BDD7}">
      <dsp:nvSpPr>
        <dsp:cNvPr id="0" name=""/>
        <dsp:cNvSpPr/>
      </dsp:nvSpPr>
      <dsp:spPr>
        <a:xfrm>
          <a:off x="2669" y="2369471"/>
          <a:ext cx="291075" cy="29107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134164"/>
              <a:satOff val="-3267"/>
              <a:lumOff val="1429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EBED4D-F49C-4A81-AE33-EF0D82DE626B}">
      <dsp:nvSpPr>
        <dsp:cNvPr id="0" name=""/>
        <dsp:cNvSpPr/>
      </dsp:nvSpPr>
      <dsp:spPr>
        <a:xfrm>
          <a:off x="280028" y="2175760"/>
          <a:ext cx="3684914" cy="6784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2000" kern="1200" dirty="0"/>
            <a:t>Costo Anual por Paciente</a:t>
          </a:r>
          <a:endParaRPr lang="es-ES" sz="20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PA" sz="1800" kern="1200" dirty="0"/>
            <a:t>B/. 419.00 a B/. 515.00</a:t>
          </a:r>
          <a:endParaRPr lang="es-ES" sz="1800" kern="1200" dirty="0"/>
        </a:p>
      </dsp:txBody>
      <dsp:txXfrm>
        <a:off x="280028" y="2175760"/>
        <a:ext cx="3684914" cy="678498"/>
      </dsp:txXfrm>
    </dsp:sp>
    <dsp:sp modelId="{C3FA94B8-0BB6-4B6C-B909-5C563FE13D7E}">
      <dsp:nvSpPr>
        <dsp:cNvPr id="0" name=""/>
        <dsp:cNvSpPr/>
      </dsp:nvSpPr>
      <dsp:spPr>
        <a:xfrm>
          <a:off x="2669" y="3047970"/>
          <a:ext cx="291075" cy="29107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268329"/>
              <a:satOff val="-6535"/>
              <a:lumOff val="2859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23F5FF-C521-4F54-9F92-BD090495689F}">
      <dsp:nvSpPr>
        <dsp:cNvPr id="0" name=""/>
        <dsp:cNvSpPr/>
      </dsp:nvSpPr>
      <dsp:spPr>
        <a:xfrm>
          <a:off x="280028" y="2854258"/>
          <a:ext cx="3684914" cy="6784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2000" kern="1200" dirty="0"/>
            <a:t>Costo Anual Aproximado</a:t>
          </a:r>
          <a:endParaRPr lang="es-ES" sz="20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PA" sz="1800" kern="1200" dirty="0"/>
            <a:t>B/150 Millones</a:t>
          </a:r>
          <a:endParaRPr lang="es-ES" sz="1800" kern="1200" dirty="0"/>
        </a:p>
      </dsp:txBody>
      <dsp:txXfrm>
        <a:off x="280028" y="2854258"/>
        <a:ext cx="3684914" cy="678498"/>
      </dsp:txXfrm>
    </dsp:sp>
    <dsp:sp modelId="{72524A3B-9174-4595-9E42-B63E97417DA9}">
      <dsp:nvSpPr>
        <dsp:cNvPr id="0" name=""/>
        <dsp:cNvSpPr/>
      </dsp:nvSpPr>
      <dsp:spPr>
        <a:xfrm>
          <a:off x="4163056" y="837401"/>
          <a:ext cx="3962273" cy="466149"/>
        </a:xfrm>
        <a:prstGeom prst="rect">
          <a:avLst/>
        </a:prstGeom>
        <a:solidFill>
          <a:schemeClr val="accent1">
            <a:shade val="50000"/>
            <a:hueOff val="402493"/>
            <a:satOff val="-9802"/>
            <a:lumOff val="42896"/>
            <a:alphaOff val="0"/>
          </a:schemeClr>
        </a:solidFill>
        <a:ln w="12700" cap="flat" cmpd="sng" algn="ctr">
          <a:solidFill>
            <a:schemeClr val="accent1">
              <a:shade val="50000"/>
              <a:hueOff val="402493"/>
              <a:satOff val="-9802"/>
              <a:lumOff val="4289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B64027-E9B9-4784-AC91-3852BBE3ED7D}">
      <dsp:nvSpPr>
        <dsp:cNvPr id="0" name=""/>
        <dsp:cNvSpPr/>
      </dsp:nvSpPr>
      <dsp:spPr>
        <a:xfrm>
          <a:off x="4163056" y="1012468"/>
          <a:ext cx="291082" cy="29108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402493"/>
              <a:satOff val="-9802"/>
              <a:lumOff val="4289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7761CE-180F-40E0-A847-1889D9DEC288}">
      <dsp:nvSpPr>
        <dsp:cNvPr id="0" name=""/>
        <dsp:cNvSpPr/>
      </dsp:nvSpPr>
      <dsp:spPr>
        <a:xfrm>
          <a:off x="4163056" y="0"/>
          <a:ext cx="3962273" cy="837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3500" kern="1200" dirty="0"/>
            <a:t>Diabetes Mellitus</a:t>
          </a:r>
          <a:endParaRPr lang="es-ES" sz="3500" kern="1200" dirty="0"/>
        </a:p>
      </dsp:txBody>
      <dsp:txXfrm>
        <a:off x="4163056" y="0"/>
        <a:ext cx="3962273" cy="837401"/>
      </dsp:txXfrm>
    </dsp:sp>
    <dsp:sp modelId="{7D8D9786-2AD0-4C3D-8D14-3B8404AC8C9E}">
      <dsp:nvSpPr>
        <dsp:cNvPr id="0" name=""/>
        <dsp:cNvSpPr/>
      </dsp:nvSpPr>
      <dsp:spPr>
        <a:xfrm>
          <a:off x="4163056" y="1690973"/>
          <a:ext cx="291075" cy="29107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402493"/>
              <a:satOff val="-9802"/>
              <a:lumOff val="4289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E6160C-A9ED-4492-AC17-BCAB6599509A}">
      <dsp:nvSpPr>
        <dsp:cNvPr id="0" name=""/>
        <dsp:cNvSpPr/>
      </dsp:nvSpPr>
      <dsp:spPr>
        <a:xfrm>
          <a:off x="4440415" y="1497262"/>
          <a:ext cx="3684914" cy="6784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2000" kern="1200" dirty="0"/>
            <a:t>Número de Pacientes </a:t>
          </a:r>
          <a:endParaRPr lang="es-ES" sz="20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PA" sz="1800" kern="1200" dirty="0"/>
            <a:t>105,355</a:t>
          </a:r>
          <a:endParaRPr lang="es-ES" sz="1800" kern="1200" dirty="0"/>
        </a:p>
      </dsp:txBody>
      <dsp:txXfrm>
        <a:off x="4440415" y="1497262"/>
        <a:ext cx="3684914" cy="678498"/>
      </dsp:txXfrm>
    </dsp:sp>
    <dsp:sp modelId="{268EC3C7-AC1D-4AD3-B3B7-1955117001D1}">
      <dsp:nvSpPr>
        <dsp:cNvPr id="0" name=""/>
        <dsp:cNvSpPr/>
      </dsp:nvSpPr>
      <dsp:spPr>
        <a:xfrm>
          <a:off x="4163056" y="2369471"/>
          <a:ext cx="291075" cy="29107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268329"/>
              <a:satOff val="-6535"/>
              <a:lumOff val="2859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B34887-A37A-4E03-B723-CA6FA1D59AC9}">
      <dsp:nvSpPr>
        <dsp:cNvPr id="0" name=""/>
        <dsp:cNvSpPr/>
      </dsp:nvSpPr>
      <dsp:spPr>
        <a:xfrm>
          <a:off x="4440415" y="2175760"/>
          <a:ext cx="3684914" cy="6784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2000" kern="1200" dirty="0"/>
            <a:t>Costo Anual por Paciente</a:t>
          </a:r>
          <a:endParaRPr lang="es-ES" sz="20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PA" sz="1800" kern="1200" dirty="0"/>
            <a:t>B/. 788.00 a B/. 1,320..00</a:t>
          </a:r>
          <a:endParaRPr lang="es-ES" sz="1800" kern="1200" dirty="0"/>
        </a:p>
      </dsp:txBody>
      <dsp:txXfrm>
        <a:off x="4440415" y="2175760"/>
        <a:ext cx="3684914" cy="678498"/>
      </dsp:txXfrm>
    </dsp:sp>
    <dsp:sp modelId="{5E8E021C-00F8-4ADB-B754-D9D67364B925}">
      <dsp:nvSpPr>
        <dsp:cNvPr id="0" name=""/>
        <dsp:cNvSpPr/>
      </dsp:nvSpPr>
      <dsp:spPr>
        <a:xfrm>
          <a:off x="4163056" y="3047970"/>
          <a:ext cx="291075" cy="29107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134164"/>
              <a:satOff val="-3267"/>
              <a:lumOff val="1429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C97A81-E972-4F72-A520-CCAFCBDA0303}">
      <dsp:nvSpPr>
        <dsp:cNvPr id="0" name=""/>
        <dsp:cNvSpPr/>
      </dsp:nvSpPr>
      <dsp:spPr>
        <a:xfrm>
          <a:off x="4440415" y="2854258"/>
          <a:ext cx="3684914" cy="6784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2000" kern="1200" dirty="0"/>
            <a:t>Costo Anual Aproximado</a:t>
          </a:r>
          <a:endParaRPr lang="es-ES" sz="20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PA" sz="1800" kern="1200" dirty="0"/>
            <a:t>B/110 Millones</a:t>
          </a:r>
          <a:endParaRPr lang="es-ES" sz="1800" kern="1200" dirty="0"/>
        </a:p>
      </dsp:txBody>
      <dsp:txXfrm>
        <a:off x="4440415" y="2854258"/>
        <a:ext cx="3684914" cy="67849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9F8531-E80C-4CE1-98B5-568DC8C70AEF}">
      <dsp:nvSpPr>
        <dsp:cNvPr id="0" name=""/>
        <dsp:cNvSpPr/>
      </dsp:nvSpPr>
      <dsp:spPr>
        <a:xfrm>
          <a:off x="0" y="1973"/>
          <a:ext cx="8371546" cy="900942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800" kern="1200" dirty="0"/>
            <a:t>Modelo  actual  eminentemente  curativo</a:t>
          </a:r>
          <a:endParaRPr lang="es-ES" sz="1800" kern="1200" dirty="0"/>
        </a:p>
      </dsp:txBody>
      <dsp:txXfrm>
        <a:off x="43980" y="45953"/>
        <a:ext cx="8283586" cy="812982"/>
      </dsp:txXfrm>
    </dsp:sp>
    <dsp:sp modelId="{8F49C03D-8C26-4D79-BAB7-6079C5DFB9EA}">
      <dsp:nvSpPr>
        <dsp:cNvPr id="0" name=""/>
        <dsp:cNvSpPr/>
      </dsp:nvSpPr>
      <dsp:spPr>
        <a:xfrm>
          <a:off x="0" y="915783"/>
          <a:ext cx="8371546" cy="900942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0000"/>
                <a:lumMod val="110000"/>
                <a:satMod val="105000"/>
                <a:tint val="67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10000"/>
                <a:lumMod val="105000"/>
                <a:satMod val="103000"/>
                <a:tint val="73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000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800" kern="1200" dirty="0"/>
            <a:t>Coordinación  efectiva  entre el MINSA  y  la  CSS</a:t>
          </a:r>
          <a:endParaRPr lang="es-ES" sz="1800" kern="1200" dirty="0"/>
        </a:p>
      </dsp:txBody>
      <dsp:txXfrm>
        <a:off x="43980" y="959763"/>
        <a:ext cx="8283586" cy="812982"/>
      </dsp:txXfrm>
    </dsp:sp>
    <dsp:sp modelId="{312AD60C-2625-4629-9693-41431AC13546}">
      <dsp:nvSpPr>
        <dsp:cNvPr id="0" name=""/>
        <dsp:cNvSpPr/>
      </dsp:nvSpPr>
      <dsp:spPr>
        <a:xfrm>
          <a:off x="0" y="1829593"/>
          <a:ext cx="8371546" cy="900942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lumMod val="110000"/>
                <a:satMod val="105000"/>
                <a:tint val="67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20000"/>
                <a:lumMod val="105000"/>
                <a:satMod val="103000"/>
                <a:tint val="73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800" kern="1200" dirty="0"/>
            <a:t>La capacidad instalada no adecuada  las  necesidades y demandas de los usuarios. </a:t>
          </a:r>
          <a:endParaRPr lang="es-ES" sz="1800" kern="1200" dirty="0"/>
        </a:p>
      </dsp:txBody>
      <dsp:txXfrm>
        <a:off x="43980" y="1873573"/>
        <a:ext cx="8283586" cy="812982"/>
      </dsp:txXfrm>
    </dsp:sp>
    <dsp:sp modelId="{53C343A8-E1A7-4F77-8CBC-863BD6A5B655}">
      <dsp:nvSpPr>
        <dsp:cNvPr id="0" name=""/>
        <dsp:cNvSpPr/>
      </dsp:nvSpPr>
      <dsp:spPr>
        <a:xfrm>
          <a:off x="0" y="2743403"/>
          <a:ext cx="8371546" cy="900942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30000"/>
                <a:lumMod val="110000"/>
                <a:satMod val="105000"/>
                <a:tint val="67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30000"/>
                <a:lumMod val="105000"/>
                <a:satMod val="103000"/>
                <a:tint val="73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3000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800" kern="1200" dirty="0"/>
            <a:t>Oferta sanitaria  organizada no responde con eficiencia y eficacia  a los cambios demográficos y epidemiológicos.</a:t>
          </a:r>
          <a:endParaRPr lang="es-ES" sz="1800" kern="1200" dirty="0"/>
        </a:p>
      </dsp:txBody>
      <dsp:txXfrm>
        <a:off x="43980" y="2787383"/>
        <a:ext cx="8283586" cy="812982"/>
      </dsp:txXfrm>
    </dsp:sp>
    <dsp:sp modelId="{41220EE5-4CA8-49E7-82CD-FACDEC462F8A}">
      <dsp:nvSpPr>
        <dsp:cNvPr id="0" name=""/>
        <dsp:cNvSpPr/>
      </dsp:nvSpPr>
      <dsp:spPr>
        <a:xfrm>
          <a:off x="0" y="3657212"/>
          <a:ext cx="8371546" cy="900942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lumMod val="110000"/>
                <a:satMod val="105000"/>
                <a:tint val="67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40000"/>
                <a:lumMod val="105000"/>
                <a:satMod val="103000"/>
                <a:tint val="73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800" kern="1200" dirty="0"/>
            <a:t>La </a:t>
          </a:r>
          <a:r>
            <a:rPr lang="es-PA" sz="1800" b="1" kern="1200" dirty="0"/>
            <a:t>no sectorización </a:t>
          </a:r>
          <a:r>
            <a:rPr lang="es-PA" sz="1800" kern="1200" dirty="0"/>
            <a:t> dificulta  el diagnóstico  situacional de las áreas de responsabilidad  e  implementación de estrategias  comunitaria individualizadas para  las  necesidades y demandas de la población</a:t>
          </a:r>
          <a:endParaRPr lang="es-ES" sz="1800" kern="1200" dirty="0"/>
        </a:p>
      </dsp:txBody>
      <dsp:txXfrm>
        <a:off x="43980" y="3701192"/>
        <a:ext cx="8283586" cy="81298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9F8531-E80C-4CE1-98B5-568DC8C70AEF}">
      <dsp:nvSpPr>
        <dsp:cNvPr id="0" name=""/>
        <dsp:cNvSpPr/>
      </dsp:nvSpPr>
      <dsp:spPr>
        <a:xfrm>
          <a:off x="0" y="37085"/>
          <a:ext cx="11540836" cy="947700"/>
        </a:xfrm>
        <a:prstGeom prst="roundRect">
          <a:avLst/>
        </a:prstGeo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Cultura </a:t>
          </a:r>
          <a:r>
            <a:rPr lang="es-ES" sz="24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Patocéntrica</a:t>
          </a:r>
          <a:r>
            <a:rPr lang="es-ES" sz="24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en la población y un alto porcentaje del RRHH de salud. </a:t>
          </a:r>
        </a:p>
      </dsp:txBody>
      <dsp:txXfrm>
        <a:off x="46263" y="83348"/>
        <a:ext cx="11448310" cy="855174"/>
      </dsp:txXfrm>
    </dsp:sp>
    <dsp:sp modelId="{F94620BD-0C5C-49CA-B28C-3B1324ED974D}">
      <dsp:nvSpPr>
        <dsp:cNvPr id="0" name=""/>
        <dsp:cNvSpPr/>
      </dsp:nvSpPr>
      <dsp:spPr>
        <a:xfrm>
          <a:off x="0" y="1114385"/>
          <a:ext cx="11540836" cy="947700"/>
        </a:xfrm>
        <a:prstGeom prst="roundRect">
          <a:avLst/>
        </a:prstGeo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-13333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-13333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-13333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No existe corresponsabilidad  en el autocuidado de la salud por parte de la población. </a:t>
          </a:r>
        </a:p>
      </dsp:txBody>
      <dsp:txXfrm>
        <a:off x="46263" y="1160648"/>
        <a:ext cx="11448310" cy="855174"/>
      </dsp:txXfrm>
    </dsp:sp>
    <dsp:sp modelId="{DA1519F1-DDC7-4484-8876-BA198EBFA96F}">
      <dsp:nvSpPr>
        <dsp:cNvPr id="0" name=""/>
        <dsp:cNvSpPr/>
      </dsp:nvSpPr>
      <dsp:spPr>
        <a:xfrm>
          <a:off x="0" y="2191685"/>
          <a:ext cx="11540836" cy="947700"/>
        </a:xfrm>
        <a:prstGeom prst="roundRect">
          <a:avLst/>
        </a:prstGeo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-26667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-26667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-26667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Falta de confianza  de la población en la capacidad resolutiva de las instalaciones de atención primaria.                                                                 </a:t>
          </a:r>
        </a:p>
      </dsp:txBody>
      <dsp:txXfrm>
        <a:off x="46263" y="2237948"/>
        <a:ext cx="11448310" cy="855174"/>
      </dsp:txXfrm>
    </dsp:sp>
    <dsp:sp modelId="{A9F56191-E16F-4630-AF7B-EFD25013C05F}">
      <dsp:nvSpPr>
        <dsp:cNvPr id="0" name=""/>
        <dsp:cNvSpPr/>
      </dsp:nvSpPr>
      <dsp:spPr>
        <a:xfrm>
          <a:off x="0" y="3268985"/>
          <a:ext cx="11540836" cy="947700"/>
        </a:xfrm>
        <a:prstGeom prst="roundRect">
          <a:avLst/>
        </a:prstGeom>
        <a:gradFill rotWithShape="0">
          <a:gsLst>
            <a:gs pos="0">
              <a:srgbClr val="5B9BD5">
                <a:alpha val="90000"/>
                <a:hueOff val="0"/>
                <a:satOff val="0"/>
                <a:lumOff val="0"/>
                <a:alphaOff val="-40000"/>
                <a:lumMod val="110000"/>
                <a:satMod val="105000"/>
                <a:tint val="67000"/>
              </a:srgbClr>
            </a:gs>
            <a:gs pos="50000">
              <a:srgbClr val="5B9BD5">
                <a:alpha val="90000"/>
                <a:hueOff val="0"/>
                <a:satOff val="0"/>
                <a:lumOff val="0"/>
                <a:alphaOff val="-40000"/>
                <a:lumMod val="105000"/>
                <a:satMod val="103000"/>
                <a:tint val="73000"/>
              </a:srgbClr>
            </a:gs>
            <a:gs pos="100000">
              <a:srgbClr val="5B9BD5">
                <a:alpha val="90000"/>
                <a:hueOff val="0"/>
                <a:satOff val="0"/>
                <a:lumOff val="0"/>
                <a:alphaOff val="-4000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Formación de Carreras de Salud con debilidades en las áreas de  promoción de la salud y prevención de enfermedad.</a:t>
          </a:r>
        </a:p>
      </dsp:txBody>
      <dsp:txXfrm>
        <a:off x="46263" y="3315248"/>
        <a:ext cx="11448310" cy="85517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C287B8-C2B1-4D41-A85F-58EF1F78DD0D}">
      <dsp:nvSpPr>
        <dsp:cNvPr id="0" name=""/>
        <dsp:cNvSpPr/>
      </dsp:nvSpPr>
      <dsp:spPr>
        <a:xfrm>
          <a:off x="0" y="8959"/>
          <a:ext cx="11286176" cy="913678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2300" kern="1200"/>
            <a:t>Horario de funcionamiento en las instalaciones que limita el acceso a la morbilidad común.</a:t>
          </a:r>
          <a:endParaRPr lang="es-ES" sz="2300" kern="1200"/>
        </a:p>
      </dsp:txBody>
      <dsp:txXfrm>
        <a:off x="44602" y="53561"/>
        <a:ext cx="11196972" cy="824474"/>
      </dsp:txXfrm>
    </dsp:sp>
    <dsp:sp modelId="{FF015298-B39A-4FF6-8676-35EB9FDA9376}">
      <dsp:nvSpPr>
        <dsp:cNvPr id="0" name=""/>
        <dsp:cNvSpPr/>
      </dsp:nvSpPr>
      <dsp:spPr>
        <a:xfrm>
          <a:off x="0" y="988878"/>
          <a:ext cx="11286176" cy="913678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3333"/>
                <a:lumMod val="110000"/>
                <a:satMod val="105000"/>
                <a:tint val="67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13333"/>
                <a:lumMod val="105000"/>
                <a:satMod val="103000"/>
                <a:tint val="73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3333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2300" kern="1200"/>
            <a:t>Falta de acceso oportuno a las consultas especializadas debido al déficit de especialistas para cubrir la demanda.</a:t>
          </a:r>
          <a:endParaRPr lang="es-ES" sz="2300" kern="1200"/>
        </a:p>
      </dsp:txBody>
      <dsp:txXfrm>
        <a:off x="44602" y="1033480"/>
        <a:ext cx="11196972" cy="824474"/>
      </dsp:txXfrm>
    </dsp:sp>
    <dsp:sp modelId="{D8EB7E3C-EF1C-4B80-A07B-5D3830668B97}">
      <dsp:nvSpPr>
        <dsp:cNvPr id="0" name=""/>
        <dsp:cNvSpPr/>
      </dsp:nvSpPr>
      <dsp:spPr>
        <a:xfrm>
          <a:off x="0" y="1968797"/>
          <a:ext cx="11286176" cy="913678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6667"/>
                <a:lumMod val="110000"/>
                <a:satMod val="105000"/>
                <a:tint val="67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26667"/>
                <a:lumMod val="105000"/>
                <a:satMod val="103000"/>
                <a:tint val="73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6667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2300" kern="1200"/>
            <a:t>Falta de capacidad resolutiva del Médico General para dar continuidad al tratamiento indicado por el médico especialista y un sistema de referencia y contra referencia débil.       </a:t>
          </a:r>
          <a:endParaRPr lang="es-ES" sz="2300" kern="1200"/>
        </a:p>
      </dsp:txBody>
      <dsp:txXfrm>
        <a:off x="44602" y="2013399"/>
        <a:ext cx="11196972" cy="824474"/>
      </dsp:txXfrm>
    </dsp:sp>
    <dsp:sp modelId="{FDBA2747-E38E-452A-99E3-2290080394B9}">
      <dsp:nvSpPr>
        <dsp:cNvPr id="0" name=""/>
        <dsp:cNvSpPr/>
      </dsp:nvSpPr>
      <dsp:spPr>
        <a:xfrm>
          <a:off x="0" y="2948715"/>
          <a:ext cx="11286176" cy="913678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lumMod val="110000"/>
                <a:satMod val="105000"/>
                <a:tint val="67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40000"/>
                <a:lumMod val="105000"/>
                <a:satMod val="103000"/>
                <a:tint val="73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kern="1200"/>
            <a:t>Sistemas electrónicos para el manejo de expediente clínico (ESIAP. xHIS, RISPACK,) que no se comunican fluidamente.      </a:t>
          </a:r>
        </a:p>
      </dsp:txBody>
      <dsp:txXfrm>
        <a:off x="44602" y="2993317"/>
        <a:ext cx="11196972" cy="8244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10#1">
  <dgm:title val=""/>
  <dgm:desc val=""/>
  <dgm:catLst>
    <dgm:cat type="process" pri="3000"/>
    <dgm:cat type="picture" pri="30000"/>
    <dgm:cat type="pictureconvert" pri="3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op="equ" fact="0.3333"/>
      <dgm:constr type="primFontSz" for="des" forName="txNode" op="equ" val="65"/>
      <dgm:constr type="primFontSz" for="des" forName="connTx" op="equ" val="55"/>
      <dgm:constr type="primFontSz" for="des" forName="connTx" refType="primFontSz" refFor="des" refForName="txNode" op="lte" fact="0.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imagSh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 refType="w" fact="0.14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if>
          <dgm:else name="Name7">
            <dgm:constrLst>
              <dgm:constr type="l" for="ch" forName="imagSh" refType="w" fact="0.14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else>
        </dgm:choose>
        <dgm:ruleLst/>
        <dgm:layoutNode name="imagSh" styleLbl="b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x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imagSh"/>
            <dgm:param type="dstNode" val="imagSh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35"/>
            <dgm:constr type="endPad" refType="connDist" fact="0.3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EA4D5-8C6C-44B4-B847-7A6A1D1B016E}" type="datetimeFigureOut">
              <a:rPr lang="es-ES" smtClean="0"/>
              <a:t>24/6/21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2DB800-CE0F-4048-9397-BA9B54E2B62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17450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A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2DB800-CE0F-4048-9397-BA9B54E2B628}" type="slidenum">
              <a:rPr lang="es-ES" smtClean="0"/>
              <a:t>19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41409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A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2DB800-CE0F-4048-9397-BA9B54E2B628}" type="slidenum">
              <a:rPr lang="es-ES" smtClean="0"/>
              <a:t>21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40356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A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2DB800-CE0F-4048-9397-BA9B54E2B628}" type="slidenum">
              <a:rPr lang="es-ES" smtClean="0"/>
              <a:t>22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944370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A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2DB800-CE0F-4048-9397-BA9B54E2B628}" type="slidenum">
              <a:rPr lang="es-ES" smtClean="0"/>
              <a:t>23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566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A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2DB800-CE0F-4048-9397-BA9B54E2B628}" type="slidenum">
              <a:rPr lang="es-ES" smtClean="0"/>
              <a:t>24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373697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A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2DB800-CE0F-4048-9397-BA9B54E2B628}" type="slidenum">
              <a:rPr lang="es-ES" smtClean="0"/>
              <a:t>40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373697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74AEB-AFB1-4A23-8B40-0E661C8B3987}" type="slidenum">
              <a:rPr lang="es-ES" smtClean="0">
                <a:solidFill>
                  <a:prstClr val="black"/>
                </a:solidFill>
              </a:rPr>
              <a:pPr/>
              <a:t>44</a:t>
            </a:fld>
            <a:endParaRPr lang="es-E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873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74AEB-AFB1-4A23-8B40-0E661C8B3987}" type="slidenum">
              <a:rPr lang="es-ES" smtClean="0">
                <a:solidFill>
                  <a:prstClr val="black"/>
                </a:solidFill>
              </a:rPr>
              <a:pPr/>
              <a:t>45</a:t>
            </a:fld>
            <a:endParaRPr lang="es-E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577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74AEB-AFB1-4A23-8B40-0E661C8B3987}" type="slidenum">
              <a:rPr lang="es-ES" smtClean="0">
                <a:solidFill>
                  <a:prstClr val="black"/>
                </a:solidFill>
              </a:rPr>
              <a:pPr/>
              <a:t>53</a:t>
            </a:fld>
            <a:endParaRPr lang="es-E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548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7698C-2D99-684B-8635-BEA926FAE2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F16626-810E-E74F-A4B1-1CE97F79FE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06C05E-D741-004F-AF31-EA9CB9A24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/>
              <a:t>6/24/21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5D99E-D34E-C447-8AF0-38A7302D1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38A3E-F0CA-E04B-953C-9E91E44F1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770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2E23B-D11A-684B-A64B-129BC98BC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860678-1C97-2042-8F3D-8A78F235C7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D1E28A-2EDA-7C49-8C3E-0725047BA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/>
              <a:t>6/24/21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DF6CCC-7CEE-BF4E-9D7F-E2B246A01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BFA6DF-B4E3-AD43-ADE8-25A9DBAFD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41828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7698C-2D99-684B-8635-BEA926FAE2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F16626-810E-E74F-A4B1-1CE97F79FE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06C05E-D741-004F-AF31-EA9CB9A24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5D99E-D34E-C447-8AF0-38A7302D1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38A3E-F0CA-E04B-953C-9E91E44F1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03586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D6024-31A9-0244-BC66-579A07AF9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0F9C1-83C0-9148-873C-0C8C4E4352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935F97-8538-9D46-AAB7-56CE0F04C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BD6756-20DA-CF4C-9ABA-C8577D242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02EF31-D311-D942-B968-708DAE2CD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77274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6FF9C-76FC-3C4E-9D42-E0F236E7C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125839-01AF-5444-B172-A5EA33E00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34FCCA-0B69-CC4E-B014-FF50B88B3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F54BBB-B47D-D640-82E7-3EC95A8F2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42D0D5-B07A-3148-ABB2-F414D4B0F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35349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C6CC62-049C-A840-880E-31B14DC62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CB525-62F7-0A4F-BC3C-F0F2570EAF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DCA5B0-7AC7-E34C-A4F2-11979A8D6B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848068-EAE9-5E45-B65F-AA63AC57C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A42E98-7309-364F-B28A-C20DA8F5A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C9C880-F561-F341-BFD8-0A0E4BB5B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85599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07001-D646-CD49-A125-CD2CD7E38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692B3D-C33F-6D49-9D7C-A28E4E96A9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463F8D-84EC-9640-85A7-61670C5EA9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508F42-33BB-9B4A-9985-135C067080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1F7250-1FF5-5640-89C3-DFD3F726B6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18862E-D18B-9642-AFC7-5B5917DAB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3D8569-077A-594F-B401-E1B5A7BB8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64EB8C-A808-D84A-A94D-EE5337782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29018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7847A-56B0-154B-960F-C584D6E7B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9254FE-9A87-794F-8760-08F2E9351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C9FABF-76D1-9042-9DE1-2F027C1A9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D36B31-7326-104E-9860-67186969B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0230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A922FE-F891-8B46-A2E8-FC8DDCD02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4D6CCB-AC06-914C-BF33-BB45827F6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5F9D87-9DEA-2143-B991-0CB49CCFE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3583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8F47E-928B-CA47-BE40-47DE22A9D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53D2F-77A3-C044-9542-AB109AA6C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997A6F-1680-1E45-BEEF-EE72928719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9215DB-F037-9646-BE5A-23EAA73DD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99410A-A159-444C-9E94-298E5C05A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EF961B-221B-9640-8639-9799C2749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29021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B588E-C3F6-B647-8762-B705034D0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1CF022-22E4-0546-9EF5-BCDE6AE253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33D1F8-1BC8-7540-B4E9-CF53F72EF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DACBBB-987A-3348-A94C-8E97EB9E6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96E90D-0791-3345-805F-DDFE0FD45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1FEFE9-B567-2649-94CE-0F591341A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77606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2E23B-D11A-684B-A64B-129BC98BC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860678-1C97-2042-8F3D-8A78F235C7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D1E28A-2EDA-7C49-8C3E-0725047BA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DF6CCC-7CEE-BF4E-9D7F-E2B246A01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BFA6DF-B4E3-AD43-ADE8-25A9DBAFD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674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5BA099-96B9-314C-8AC4-8A778AEAE9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B9CCCC-AC3E-9343-8517-C8CF9145CC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09D283-5CDE-F045-84A9-4EDDC9EB0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/>
              <a:t>6/24/21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16CE0-DB70-4948-AA41-974198193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6D64DC-1413-4F46-94E0-6C7147ACF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35324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5BA099-96B9-314C-8AC4-8A778AEAE9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B9CCCC-AC3E-9343-8517-C8CF9145CC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09D283-5CDE-F045-84A9-4EDDC9EB0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16CE0-DB70-4948-AA41-974198193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6D64DC-1413-4F46-94E0-6C7147ACF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7498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7698C-2D99-684B-8635-BEA926FAE2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F16626-810E-E74F-A4B1-1CE97F79FE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06C05E-D741-004F-AF31-EA9CB9A24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5D99E-D34E-C447-8AF0-38A7302D1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38A3E-F0CA-E04B-953C-9E91E44F1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02059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D6024-31A9-0244-BC66-579A07AF9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0F9C1-83C0-9148-873C-0C8C4E4352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935F97-8538-9D46-AAB7-56CE0F04C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BD6756-20DA-CF4C-9ABA-C8577D242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02EF31-D311-D942-B968-708DAE2CD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05313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6FF9C-76FC-3C4E-9D42-E0F236E7C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125839-01AF-5444-B172-A5EA33E00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34FCCA-0B69-CC4E-B014-FF50B88B3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F54BBB-B47D-D640-82E7-3EC95A8F2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42D0D5-B07A-3148-ABB2-F414D4B0F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07997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C6CC62-049C-A840-880E-31B14DC62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CB525-62F7-0A4F-BC3C-F0F2570EAF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DCA5B0-7AC7-E34C-A4F2-11979A8D6B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848068-EAE9-5E45-B65F-AA63AC57C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A42E98-7309-364F-B28A-C20DA8F5A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C9C880-F561-F341-BFD8-0A0E4BB5B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94245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07001-D646-CD49-A125-CD2CD7E38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692B3D-C33F-6D49-9D7C-A28E4E96A9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463F8D-84EC-9640-85A7-61670C5EA9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508F42-33BB-9B4A-9985-135C067080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1F7250-1FF5-5640-89C3-DFD3F726B6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18862E-D18B-9642-AFC7-5B5917DAB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3D8569-077A-594F-B401-E1B5A7BB8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64EB8C-A808-D84A-A94D-EE5337782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49009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7847A-56B0-154B-960F-C584D6E7B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9254FE-9A87-794F-8760-08F2E9351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C9FABF-76D1-9042-9DE1-2F027C1A9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D36B31-7326-104E-9860-67186969B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07153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A922FE-F891-8B46-A2E8-FC8DDCD02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4D6CCB-AC06-914C-BF33-BB45827F6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5F9D87-9DEA-2143-B991-0CB49CCFE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20719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8F47E-928B-CA47-BE40-47DE22A9D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53D2F-77A3-C044-9542-AB109AA6C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997A6F-1680-1E45-BEEF-EE72928719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9215DB-F037-9646-BE5A-23EAA73DD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99410A-A159-444C-9E94-298E5C05A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EF961B-221B-9640-8639-9799C2749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856348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B588E-C3F6-B647-8762-B705034D0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1CF022-22E4-0546-9EF5-BCDE6AE253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33D1F8-1BC8-7540-B4E9-CF53F72EF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DACBBB-987A-3348-A94C-8E97EB9E6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96E90D-0791-3345-805F-DDFE0FD45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1FEFE9-B567-2649-94CE-0F591341A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4530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7698C-2D99-684B-8635-BEA926FAE2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F16626-810E-E74F-A4B1-1CE97F79FE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06C05E-D741-004F-AF31-EA9CB9A24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5D99E-D34E-C447-8AF0-38A7302D1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38A3E-F0CA-E04B-953C-9E91E44F1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14372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2E23B-D11A-684B-A64B-129BC98BC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860678-1C97-2042-8F3D-8A78F235C7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D1E28A-2EDA-7C49-8C3E-0725047BA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DF6CCC-7CEE-BF4E-9D7F-E2B246A01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BFA6DF-B4E3-AD43-ADE8-25A9DBAFD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04338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5BA099-96B9-314C-8AC4-8A778AEAE9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B9CCCC-AC3E-9343-8517-C8CF9145CC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09D283-5CDE-F045-84A9-4EDDC9EB0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16CE0-DB70-4948-AA41-974198193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6D64DC-1413-4F46-94E0-6C7147ACF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87184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7698C-2D99-684B-8635-BEA926FAE2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F16626-810E-E74F-A4B1-1CE97F79FE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06C05E-D741-004F-AF31-EA9CB9A24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5D99E-D34E-C447-8AF0-38A7302D1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38A3E-F0CA-E04B-953C-9E91E44F1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27983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D6024-31A9-0244-BC66-579A07AF9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0F9C1-83C0-9148-873C-0C8C4E4352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935F97-8538-9D46-AAB7-56CE0F04C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BD6756-20DA-CF4C-9ABA-C8577D242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02EF31-D311-D942-B968-708DAE2CD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25456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6FF9C-76FC-3C4E-9D42-E0F236E7C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125839-01AF-5444-B172-A5EA33E00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34FCCA-0B69-CC4E-B014-FF50B88B3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F54BBB-B47D-D640-82E7-3EC95A8F2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42D0D5-B07A-3148-ABB2-F414D4B0F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81925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C6CC62-049C-A840-880E-31B14DC62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CB525-62F7-0A4F-BC3C-F0F2570EAF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DCA5B0-7AC7-E34C-A4F2-11979A8D6B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848068-EAE9-5E45-B65F-AA63AC57C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A42E98-7309-364F-B28A-C20DA8F5A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C9C880-F561-F341-BFD8-0A0E4BB5B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612178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07001-D646-CD49-A125-CD2CD7E38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692B3D-C33F-6D49-9D7C-A28E4E96A9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463F8D-84EC-9640-85A7-61670C5EA9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508F42-33BB-9B4A-9985-135C067080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1F7250-1FF5-5640-89C3-DFD3F726B6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18862E-D18B-9642-AFC7-5B5917DAB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3D8569-077A-594F-B401-E1B5A7BB8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64EB8C-A808-D84A-A94D-EE5337782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02394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7847A-56B0-154B-960F-C584D6E7B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9254FE-9A87-794F-8760-08F2E9351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C9FABF-76D1-9042-9DE1-2F027C1A9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D36B31-7326-104E-9860-67186969B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37365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A922FE-F891-8B46-A2E8-FC8DDCD02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4D6CCB-AC06-914C-BF33-BB45827F6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5F9D87-9DEA-2143-B991-0CB49CCFE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13633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8F47E-928B-CA47-BE40-47DE22A9D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53D2F-77A3-C044-9542-AB109AA6C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997A6F-1680-1E45-BEEF-EE72928719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9215DB-F037-9646-BE5A-23EAA73DD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99410A-A159-444C-9E94-298E5C05A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EF961B-221B-9640-8639-9799C2749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5664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D6024-31A9-0244-BC66-579A07AF9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0F9C1-83C0-9148-873C-0C8C4E4352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935F97-8538-9D46-AAB7-56CE0F04C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BD6756-20DA-CF4C-9ABA-C8577D242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02EF31-D311-D942-B968-708DAE2CD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35379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B588E-C3F6-B647-8762-B705034D0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1CF022-22E4-0546-9EF5-BCDE6AE253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33D1F8-1BC8-7540-B4E9-CF53F72EF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DACBBB-987A-3348-A94C-8E97EB9E6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96E90D-0791-3345-805F-DDFE0FD45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1FEFE9-B567-2649-94CE-0F591341A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78892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2E23B-D11A-684B-A64B-129BC98BC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860678-1C97-2042-8F3D-8A78F235C7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D1E28A-2EDA-7C49-8C3E-0725047BA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DF6CCC-7CEE-BF4E-9D7F-E2B246A01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BFA6DF-B4E3-AD43-ADE8-25A9DBAFD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44546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5BA099-96B9-314C-8AC4-8A778AEAE9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B9CCCC-AC3E-9343-8517-C8CF9145CC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09D283-5CDE-F045-84A9-4EDDC9EB0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16CE0-DB70-4948-AA41-974198193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6D64DC-1413-4F46-94E0-6C7147ACF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00757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7698C-2D99-684B-8635-BEA926FAE2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F16626-810E-E74F-A4B1-1CE97F79FE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06C05E-D741-004F-AF31-EA9CB9A24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5D99E-D34E-C447-8AF0-38A7302D1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38A3E-F0CA-E04B-953C-9E91E44F1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82624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D6024-31A9-0244-BC66-579A07AF9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0F9C1-83C0-9148-873C-0C8C4E4352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935F97-8538-9D46-AAB7-56CE0F04C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BD6756-20DA-CF4C-9ABA-C8577D242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02EF31-D311-D942-B968-708DAE2CD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616434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6FF9C-76FC-3C4E-9D42-E0F236E7C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125839-01AF-5444-B172-A5EA33E00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34FCCA-0B69-CC4E-B014-FF50B88B3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F54BBB-B47D-D640-82E7-3EC95A8F2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42D0D5-B07A-3148-ABB2-F414D4B0F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1136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C6CC62-049C-A840-880E-31B14DC62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CB525-62F7-0A4F-BC3C-F0F2570EAF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DCA5B0-7AC7-E34C-A4F2-11979A8D6B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848068-EAE9-5E45-B65F-AA63AC57C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A42E98-7309-364F-B28A-C20DA8F5A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C9C880-F561-F341-BFD8-0A0E4BB5B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05970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07001-D646-CD49-A125-CD2CD7E38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692B3D-C33F-6D49-9D7C-A28E4E96A9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463F8D-84EC-9640-85A7-61670C5EA9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508F42-33BB-9B4A-9985-135C067080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1F7250-1FF5-5640-89C3-DFD3F726B6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18862E-D18B-9642-AFC7-5B5917DAB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3D8569-077A-594F-B401-E1B5A7BB8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64EB8C-A808-D84A-A94D-EE5337782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25540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7847A-56B0-154B-960F-C584D6E7B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9254FE-9A87-794F-8760-08F2E9351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C9FABF-76D1-9042-9DE1-2F027C1A9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D36B31-7326-104E-9860-67186969B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07905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A922FE-F891-8B46-A2E8-FC8DDCD02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4D6CCB-AC06-914C-BF33-BB45827F6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5F9D87-9DEA-2143-B991-0CB49CCFE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3689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6FF9C-76FC-3C4E-9D42-E0F236E7C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125839-01AF-5444-B172-A5EA33E00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34FCCA-0B69-CC4E-B014-FF50B88B3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F54BBB-B47D-D640-82E7-3EC95A8F2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42D0D5-B07A-3148-ABB2-F414D4B0F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05059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8F47E-928B-CA47-BE40-47DE22A9D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53D2F-77A3-C044-9542-AB109AA6C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997A6F-1680-1E45-BEEF-EE72928719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9215DB-F037-9646-BE5A-23EAA73DD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99410A-A159-444C-9E94-298E5C05A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EF961B-221B-9640-8639-9799C2749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24069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B588E-C3F6-B647-8762-B705034D0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1CF022-22E4-0546-9EF5-BCDE6AE253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33D1F8-1BC8-7540-B4E9-CF53F72EF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DACBBB-987A-3348-A94C-8E97EB9E6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96E90D-0791-3345-805F-DDFE0FD45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1FEFE9-B567-2649-94CE-0F591341A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187764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2E23B-D11A-684B-A64B-129BC98BC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860678-1C97-2042-8F3D-8A78F235C7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D1E28A-2EDA-7C49-8C3E-0725047BA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DF6CCC-7CEE-BF4E-9D7F-E2B246A01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BFA6DF-B4E3-AD43-ADE8-25A9DBAFD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161796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5BA099-96B9-314C-8AC4-8A778AEAE9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B9CCCC-AC3E-9343-8517-C8CF9145CC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09D283-5CDE-F045-84A9-4EDDC9EB0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16CE0-DB70-4948-AA41-974198193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6D64DC-1413-4F46-94E0-6C7147ACF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83764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7698C-2D99-684B-8635-BEA926FAE2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F16626-810E-E74F-A4B1-1CE97F79FE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06C05E-D741-004F-AF31-EA9CB9A24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5D99E-D34E-C447-8AF0-38A7302D1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38A3E-F0CA-E04B-953C-9E91E44F1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799164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D6024-31A9-0244-BC66-579A07AF9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0F9C1-83C0-9148-873C-0C8C4E4352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935F97-8538-9D46-AAB7-56CE0F04C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BD6756-20DA-CF4C-9ABA-C8577D242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02EF31-D311-D942-B968-708DAE2CD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79586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6FF9C-76FC-3C4E-9D42-E0F236E7C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125839-01AF-5444-B172-A5EA33E00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34FCCA-0B69-CC4E-B014-FF50B88B3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F54BBB-B47D-D640-82E7-3EC95A8F2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42D0D5-B07A-3148-ABB2-F414D4B0F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83588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C6CC62-049C-A840-880E-31B14DC62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CB525-62F7-0A4F-BC3C-F0F2570EAF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DCA5B0-7AC7-E34C-A4F2-11979A8D6B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848068-EAE9-5E45-B65F-AA63AC57C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A42E98-7309-364F-B28A-C20DA8F5A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C9C880-F561-F341-BFD8-0A0E4BB5B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18358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07001-D646-CD49-A125-CD2CD7E38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692B3D-C33F-6D49-9D7C-A28E4E96A9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463F8D-84EC-9640-85A7-61670C5EA9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508F42-33BB-9B4A-9985-135C067080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1F7250-1FF5-5640-89C3-DFD3F726B6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18862E-D18B-9642-AFC7-5B5917DAB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3D8569-077A-594F-B401-E1B5A7BB8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64EB8C-A808-D84A-A94D-EE5337782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62924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7847A-56B0-154B-960F-C584D6E7B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9254FE-9A87-794F-8760-08F2E9351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C9FABF-76D1-9042-9DE1-2F027C1A9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D36B31-7326-104E-9860-67186969B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557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C6CC62-049C-A840-880E-31B14DC62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CB525-62F7-0A4F-BC3C-F0F2570EAF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DCA5B0-7AC7-E34C-A4F2-11979A8D6B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848068-EAE9-5E45-B65F-AA63AC57C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A42E98-7309-364F-B28A-C20DA8F5A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C9C880-F561-F341-BFD8-0A0E4BB5B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75047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A922FE-F891-8B46-A2E8-FC8DDCD02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4D6CCB-AC06-914C-BF33-BB45827F6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5F9D87-9DEA-2143-B991-0CB49CCFE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228320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8F47E-928B-CA47-BE40-47DE22A9D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53D2F-77A3-C044-9542-AB109AA6C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997A6F-1680-1E45-BEEF-EE72928719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9215DB-F037-9646-BE5A-23EAA73DD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99410A-A159-444C-9E94-298E5C05A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EF961B-221B-9640-8639-9799C2749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431887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B588E-C3F6-B647-8762-B705034D0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1CF022-22E4-0546-9EF5-BCDE6AE253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33D1F8-1BC8-7540-B4E9-CF53F72EF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DACBBB-987A-3348-A94C-8E97EB9E6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96E90D-0791-3345-805F-DDFE0FD45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1FEFE9-B567-2649-94CE-0F591341A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88257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2E23B-D11A-684B-A64B-129BC98BC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860678-1C97-2042-8F3D-8A78F235C7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D1E28A-2EDA-7C49-8C3E-0725047BA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DF6CCC-7CEE-BF4E-9D7F-E2B246A01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BFA6DF-B4E3-AD43-ADE8-25A9DBAFD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80631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5BA099-96B9-314C-8AC4-8A778AEAE9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B9CCCC-AC3E-9343-8517-C8CF9145CC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09D283-5CDE-F045-84A9-4EDDC9EB0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16CE0-DB70-4948-AA41-974198193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6D64DC-1413-4F46-94E0-6C7147ACF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207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07001-D646-CD49-A125-CD2CD7E38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692B3D-C33F-6D49-9D7C-A28E4E96A9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463F8D-84EC-9640-85A7-61670C5EA9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508F42-33BB-9B4A-9985-135C067080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1F7250-1FF5-5640-89C3-DFD3F726B6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18862E-D18B-9642-AFC7-5B5917DAB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3D8569-077A-594F-B401-E1B5A7BB8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64EB8C-A808-D84A-A94D-EE5337782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9892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7847A-56B0-154B-960F-C584D6E7B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9254FE-9A87-794F-8760-08F2E9351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C9FABF-76D1-9042-9DE1-2F027C1A9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D36B31-7326-104E-9860-67186969B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5276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A922FE-F891-8B46-A2E8-FC8DDCD02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4D6CCB-AC06-914C-BF33-BB45827F6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5F9D87-9DEA-2143-B991-0CB49CCFE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843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8F47E-928B-CA47-BE40-47DE22A9D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53D2F-77A3-C044-9542-AB109AA6C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997A6F-1680-1E45-BEEF-EE72928719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9215DB-F037-9646-BE5A-23EAA73DD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99410A-A159-444C-9E94-298E5C05A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EF961B-221B-9640-8639-9799C2749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834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D6024-31A9-0244-BC66-579A07AF9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0F9C1-83C0-9148-873C-0C8C4E4352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935F97-8538-9D46-AAB7-56CE0F04C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/>
              <a:t>6/24/21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BD6756-20DA-CF4C-9ABA-C8577D242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02EF31-D311-D942-B968-708DAE2CD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4795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B588E-C3F6-B647-8762-B705034D0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1CF022-22E4-0546-9EF5-BCDE6AE253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33D1F8-1BC8-7540-B4E9-CF53F72EF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DACBBB-987A-3348-A94C-8E97EB9E6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96E90D-0791-3345-805F-DDFE0FD45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1FEFE9-B567-2649-94CE-0F591341A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3443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2E23B-D11A-684B-A64B-129BC98BC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860678-1C97-2042-8F3D-8A78F235C7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D1E28A-2EDA-7C49-8C3E-0725047BA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DF6CCC-7CEE-BF4E-9D7F-E2B246A01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BFA6DF-B4E3-AD43-ADE8-25A9DBAFD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0540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5BA099-96B9-314C-8AC4-8A778AEAE9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B9CCCC-AC3E-9343-8517-C8CF9145CC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09D283-5CDE-F045-84A9-4EDDC9EB0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16CE0-DB70-4948-AA41-974198193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6D64DC-1413-4F46-94E0-6C7147ACF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7254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7698C-2D99-684B-8635-BEA926FAE2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F16626-810E-E74F-A4B1-1CE97F79FE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06C05E-D741-004F-AF31-EA9CB9A24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5D99E-D34E-C447-8AF0-38A7302D1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38A3E-F0CA-E04B-953C-9E91E44F1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8814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D6024-31A9-0244-BC66-579A07AF9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0F9C1-83C0-9148-873C-0C8C4E4352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935F97-8538-9D46-AAB7-56CE0F04C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BD6756-20DA-CF4C-9ABA-C8577D242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02EF31-D311-D942-B968-708DAE2CD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3759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6FF9C-76FC-3C4E-9D42-E0F236E7C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125839-01AF-5444-B172-A5EA33E00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34FCCA-0B69-CC4E-B014-FF50B88B3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F54BBB-B47D-D640-82E7-3EC95A8F2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42D0D5-B07A-3148-ABB2-F414D4B0F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7042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C6CC62-049C-A840-880E-31B14DC62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CB525-62F7-0A4F-BC3C-F0F2570EAF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DCA5B0-7AC7-E34C-A4F2-11979A8D6B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848068-EAE9-5E45-B65F-AA63AC57C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A42E98-7309-364F-B28A-C20DA8F5A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C9C880-F561-F341-BFD8-0A0E4BB5B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6449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07001-D646-CD49-A125-CD2CD7E38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692B3D-C33F-6D49-9D7C-A28E4E96A9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463F8D-84EC-9640-85A7-61670C5EA9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508F42-33BB-9B4A-9985-135C067080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1F7250-1FF5-5640-89C3-DFD3F726B6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18862E-D18B-9642-AFC7-5B5917DAB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3D8569-077A-594F-B401-E1B5A7BB8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64EB8C-A808-D84A-A94D-EE5337782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5386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7847A-56B0-154B-960F-C584D6E7B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9254FE-9A87-794F-8760-08F2E9351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C9FABF-76D1-9042-9DE1-2F027C1A9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D36B31-7326-104E-9860-67186969B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329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A922FE-F891-8B46-A2E8-FC8DDCD02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4D6CCB-AC06-914C-BF33-BB45827F6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5F9D87-9DEA-2143-B991-0CB49CCFE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411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6FF9C-76FC-3C4E-9D42-E0F236E7C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125839-01AF-5444-B172-A5EA33E00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34FCCA-0B69-CC4E-B014-FF50B88B3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/>
              <a:t>6/24/21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F54BBB-B47D-D640-82E7-3EC95A8F2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42D0D5-B07A-3148-ABB2-F414D4B0F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5912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8F47E-928B-CA47-BE40-47DE22A9D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53D2F-77A3-C044-9542-AB109AA6C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997A6F-1680-1E45-BEEF-EE72928719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9215DB-F037-9646-BE5A-23EAA73DD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99410A-A159-444C-9E94-298E5C05A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EF961B-221B-9640-8639-9799C2749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0652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B588E-C3F6-B647-8762-B705034D0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1CF022-22E4-0546-9EF5-BCDE6AE253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33D1F8-1BC8-7540-B4E9-CF53F72EF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DACBBB-987A-3348-A94C-8E97EB9E6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96E90D-0791-3345-805F-DDFE0FD45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1FEFE9-B567-2649-94CE-0F591341A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4414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2E23B-D11A-684B-A64B-129BC98BC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860678-1C97-2042-8F3D-8A78F235C7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D1E28A-2EDA-7C49-8C3E-0725047BA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DF6CCC-7CEE-BF4E-9D7F-E2B246A01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BFA6DF-B4E3-AD43-ADE8-25A9DBAFD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6126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5BA099-96B9-314C-8AC4-8A778AEAE9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B9CCCC-AC3E-9343-8517-C8CF9145CC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09D283-5CDE-F045-84A9-4EDDC9EB0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16CE0-DB70-4948-AA41-974198193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6D64DC-1413-4F46-94E0-6C7147ACF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6781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7698C-2D99-684B-8635-BEA926FAE2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F16626-810E-E74F-A4B1-1CE97F79FE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06C05E-D741-004F-AF31-EA9CB9A24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5D99E-D34E-C447-8AF0-38A7302D1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38A3E-F0CA-E04B-953C-9E91E44F1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6367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D6024-31A9-0244-BC66-579A07AF9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0F9C1-83C0-9148-873C-0C8C4E4352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935F97-8538-9D46-AAB7-56CE0F04C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BD6756-20DA-CF4C-9ABA-C8577D242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02EF31-D311-D942-B968-708DAE2CD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07029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6FF9C-76FC-3C4E-9D42-E0F236E7C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125839-01AF-5444-B172-A5EA33E00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34FCCA-0B69-CC4E-B014-FF50B88B3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F54BBB-B47D-D640-82E7-3EC95A8F2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42D0D5-B07A-3148-ABB2-F414D4B0F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0076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C6CC62-049C-A840-880E-31B14DC62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CB525-62F7-0A4F-BC3C-F0F2570EAF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DCA5B0-7AC7-E34C-A4F2-11979A8D6B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848068-EAE9-5E45-B65F-AA63AC57C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A42E98-7309-364F-B28A-C20DA8F5A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C9C880-F561-F341-BFD8-0A0E4BB5B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20763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07001-D646-CD49-A125-CD2CD7E38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692B3D-C33F-6D49-9D7C-A28E4E96A9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463F8D-84EC-9640-85A7-61670C5EA9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508F42-33BB-9B4A-9985-135C067080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1F7250-1FF5-5640-89C3-DFD3F726B6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18862E-D18B-9642-AFC7-5B5917DAB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3D8569-077A-594F-B401-E1B5A7BB8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64EB8C-A808-D84A-A94D-EE5337782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62397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7847A-56B0-154B-960F-C584D6E7B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9254FE-9A87-794F-8760-08F2E9351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C9FABF-76D1-9042-9DE1-2F027C1A9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D36B31-7326-104E-9860-67186969B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684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C6CC62-049C-A840-880E-31B14DC62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CB525-62F7-0A4F-BC3C-F0F2570EAF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DCA5B0-7AC7-E34C-A4F2-11979A8D6B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848068-EAE9-5E45-B65F-AA63AC57C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/>
              <a:t>6/24/21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A42E98-7309-364F-B28A-C20DA8F5A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C9C880-F561-F341-BFD8-0A0E4BB5B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49557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A922FE-F891-8B46-A2E8-FC8DDCD02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4D6CCB-AC06-914C-BF33-BB45827F6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5F9D87-9DEA-2143-B991-0CB49CCFE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2465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8F47E-928B-CA47-BE40-47DE22A9D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53D2F-77A3-C044-9542-AB109AA6C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997A6F-1680-1E45-BEEF-EE72928719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9215DB-F037-9646-BE5A-23EAA73DD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99410A-A159-444C-9E94-298E5C05A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EF961B-221B-9640-8639-9799C2749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4754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B588E-C3F6-B647-8762-B705034D0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1CF022-22E4-0546-9EF5-BCDE6AE253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33D1F8-1BC8-7540-B4E9-CF53F72EF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DACBBB-987A-3348-A94C-8E97EB9E6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96E90D-0791-3345-805F-DDFE0FD45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1FEFE9-B567-2649-94CE-0F591341A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34762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2E23B-D11A-684B-A64B-129BC98BC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860678-1C97-2042-8F3D-8A78F235C7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D1E28A-2EDA-7C49-8C3E-0725047BA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DF6CCC-7CEE-BF4E-9D7F-E2B246A01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BFA6DF-B4E3-AD43-ADE8-25A9DBAFD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14506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5BA099-96B9-314C-8AC4-8A778AEAE9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B9CCCC-AC3E-9343-8517-C8CF9145CC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09D283-5CDE-F045-84A9-4EDDC9EB0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16CE0-DB70-4948-AA41-974198193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6D64DC-1413-4F46-94E0-6C7147ACF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05451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7698C-2D99-684B-8635-BEA926FAE2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F16626-810E-E74F-A4B1-1CE97F79FE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06C05E-D741-004F-AF31-EA9CB9A24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5D99E-D34E-C447-8AF0-38A7302D1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38A3E-F0CA-E04B-953C-9E91E44F1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953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D6024-31A9-0244-BC66-579A07AF9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0F9C1-83C0-9148-873C-0C8C4E4352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935F97-8538-9D46-AAB7-56CE0F04C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BD6756-20DA-CF4C-9ABA-C8577D242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02EF31-D311-D942-B968-708DAE2CD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2862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6FF9C-76FC-3C4E-9D42-E0F236E7C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125839-01AF-5444-B172-A5EA33E00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34FCCA-0B69-CC4E-B014-FF50B88B3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F54BBB-B47D-D640-82E7-3EC95A8F2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42D0D5-B07A-3148-ABB2-F414D4B0F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51770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C6CC62-049C-A840-880E-31B14DC62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CB525-62F7-0A4F-BC3C-F0F2570EAF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DCA5B0-7AC7-E34C-A4F2-11979A8D6B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848068-EAE9-5E45-B65F-AA63AC57C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A42E98-7309-364F-B28A-C20DA8F5A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C9C880-F561-F341-BFD8-0A0E4BB5B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18532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07001-D646-CD49-A125-CD2CD7E38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692B3D-C33F-6D49-9D7C-A28E4E96A9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463F8D-84EC-9640-85A7-61670C5EA9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508F42-33BB-9B4A-9985-135C067080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1F7250-1FF5-5640-89C3-DFD3F726B6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18862E-D18B-9642-AFC7-5B5917DAB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3D8569-077A-594F-B401-E1B5A7BB8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64EB8C-A808-D84A-A94D-EE5337782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325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07001-D646-CD49-A125-CD2CD7E38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692B3D-C33F-6D49-9D7C-A28E4E96A9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463F8D-84EC-9640-85A7-61670C5EA9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508F42-33BB-9B4A-9985-135C067080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1F7250-1FF5-5640-89C3-DFD3F726B6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18862E-D18B-9642-AFC7-5B5917DAB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/>
              <a:t>6/24/21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3D8569-077A-594F-B401-E1B5A7BB8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64EB8C-A808-D84A-A94D-EE5337782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62046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7847A-56B0-154B-960F-C584D6E7B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9254FE-9A87-794F-8760-08F2E9351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C9FABF-76D1-9042-9DE1-2F027C1A9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D36B31-7326-104E-9860-67186969B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98966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A922FE-F891-8B46-A2E8-FC8DDCD02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4D6CCB-AC06-914C-BF33-BB45827F6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5F9D87-9DEA-2143-B991-0CB49CCFE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84911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8F47E-928B-CA47-BE40-47DE22A9D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53D2F-77A3-C044-9542-AB109AA6C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997A6F-1680-1E45-BEEF-EE72928719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9215DB-F037-9646-BE5A-23EAA73DD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99410A-A159-444C-9E94-298E5C05A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EF961B-221B-9640-8639-9799C2749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66304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B588E-C3F6-B647-8762-B705034D0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1CF022-22E4-0546-9EF5-BCDE6AE253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33D1F8-1BC8-7540-B4E9-CF53F72EF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DACBBB-987A-3348-A94C-8E97EB9E6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96E90D-0791-3345-805F-DDFE0FD45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1FEFE9-B567-2649-94CE-0F591341A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2017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2E23B-D11A-684B-A64B-129BC98BC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860678-1C97-2042-8F3D-8A78F235C7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D1E28A-2EDA-7C49-8C3E-0725047BA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DF6CCC-7CEE-BF4E-9D7F-E2B246A01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BFA6DF-B4E3-AD43-ADE8-25A9DBAFD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97455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5BA099-96B9-314C-8AC4-8A778AEAE9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B9CCCC-AC3E-9343-8517-C8CF9145CC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09D283-5CDE-F045-84A9-4EDDC9EB0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16CE0-DB70-4948-AA41-974198193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6D64DC-1413-4F46-94E0-6C7147ACF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3574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7698C-2D99-684B-8635-BEA926FAE2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F16626-810E-E74F-A4B1-1CE97F79FE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06C05E-D741-004F-AF31-EA9CB9A24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5D99E-D34E-C447-8AF0-38A7302D1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38A3E-F0CA-E04B-953C-9E91E44F1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26699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D6024-31A9-0244-BC66-579A07AF9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0F9C1-83C0-9148-873C-0C8C4E4352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935F97-8538-9D46-AAB7-56CE0F04C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BD6756-20DA-CF4C-9ABA-C8577D242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02EF31-D311-D942-B968-708DAE2CD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3050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6FF9C-76FC-3C4E-9D42-E0F236E7C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125839-01AF-5444-B172-A5EA33E00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34FCCA-0B69-CC4E-B014-FF50B88B3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F54BBB-B47D-D640-82E7-3EC95A8F2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42D0D5-B07A-3148-ABB2-F414D4B0F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57502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C6CC62-049C-A840-880E-31B14DC62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CB525-62F7-0A4F-BC3C-F0F2570EAF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DCA5B0-7AC7-E34C-A4F2-11979A8D6B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848068-EAE9-5E45-B65F-AA63AC57C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A42E98-7309-364F-B28A-C20DA8F5A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C9C880-F561-F341-BFD8-0A0E4BB5B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435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7847A-56B0-154B-960F-C584D6E7B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9254FE-9A87-794F-8760-08F2E9351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/>
              <a:t>6/24/21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C9FABF-76D1-9042-9DE1-2F027C1A9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D36B31-7326-104E-9860-67186969B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76942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07001-D646-CD49-A125-CD2CD7E38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692B3D-C33F-6D49-9D7C-A28E4E96A9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463F8D-84EC-9640-85A7-61670C5EA9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508F42-33BB-9B4A-9985-135C067080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1F7250-1FF5-5640-89C3-DFD3F726B6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18862E-D18B-9642-AFC7-5B5917DAB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3D8569-077A-594F-B401-E1B5A7BB8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64EB8C-A808-D84A-A94D-EE5337782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67367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7847A-56B0-154B-960F-C584D6E7B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9254FE-9A87-794F-8760-08F2E9351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C9FABF-76D1-9042-9DE1-2F027C1A9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D36B31-7326-104E-9860-67186969B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1350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A922FE-F891-8B46-A2E8-FC8DDCD02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4D6CCB-AC06-914C-BF33-BB45827F6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5F9D87-9DEA-2143-B991-0CB49CCFE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12345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8F47E-928B-CA47-BE40-47DE22A9D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53D2F-77A3-C044-9542-AB109AA6C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997A6F-1680-1E45-BEEF-EE72928719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9215DB-F037-9646-BE5A-23EAA73DD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99410A-A159-444C-9E94-298E5C05A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EF961B-221B-9640-8639-9799C2749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23596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B588E-C3F6-B647-8762-B705034D0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1CF022-22E4-0546-9EF5-BCDE6AE253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33D1F8-1BC8-7540-B4E9-CF53F72EF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DACBBB-987A-3348-A94C-8E97EB9E6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96E90D-0791-3345-805F-DDFE0FD45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1FEFE9-B567-2649-94CE-0F591341A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69857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2E23B-D11A-684B-A64B-129BC98BC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860678-1C97-2042-8F3D-8A78F235C7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D1E28A-2EDA-7C49-8C3E-0725047BA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DF6CCC-7CEE-BF4E-9D7F-E2B246A01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BFA6DF-B4E3-AD43-ADE8-25A9DBAFD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64890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5BA099-96B9-314C-8AC4-8A778AEAE9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B9CCCC-AC3E-9343-8517-C8CF9145CC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09D283-5CDE-F045-84A9-4EDDC9EB0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16CE0-DB70-4948-AA41-974198193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6D64DC-1413-4F46-94E0-6C7147ACF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26922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7698C-2D99-684B-8635-BEA926FAE2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F16626-810E-E74F-A4B1-1CE97F79FE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06C05E-D741-004F-AF31-EA9CB9A24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5D99E-D34E-C447-8AF0-38A7302D1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38A3E-F0CA-E04B-953C-9E91E44F1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36474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D6024-31A9-0244-BC66-579A07AF9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0F9C1-83C0-9148-873C-0C8C4E4352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935F97-8538-9D46-AAB7-56CE0F04C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BD6756-20DA-CF4C-9ABA-C8577D242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02EF31-D311-D942-B968-708DAE2CD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40963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6FF9C-76FC-3C4E-9D42-E0F236E7C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125839-01AF-5444-B172-A5EA33E00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34FCCA-0B69-CC4E-B014-FF50B88B3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F54BBB-B47D-D640-82E7-3EC95A8F2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42D0D5-B07A-3148-ABB2-F414D4B0F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86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A922FE-F891-8B46-A2E8-FC8DDCD02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/>
              <a:t>6/24/21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4D6CCB-AC06-914C-BF33-BB45827F6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5F9D87-9DEA-2143-B991-0CB49CCFE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90708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C6CC62-049C-A840-880E-31B14DC62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CB525-62F7-0A4F-BC3C-F0F2570EAF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DCA5B0-7AC7-E34C-A4F2-11979A8D6B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848068-EAE9-5E45-B65F-AA63AC57C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A42E98-7309-364F-B28A-C20DA8F5A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C9C880-F561-F341-BFD8-0A0E4BB5B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5896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07001-D646-CD49-A125-CD2CD7E38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692B3D-C33F-6D49-9D7C-A28E4E96A9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463F8D-84EC-9640-85A7-61670C5EA9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508F42-33BB-9B4A-9985-135C067080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1F7250-1FF5-5640-89C3-DFD3F726B6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18862E-D18B-9642-AFC7-5B5917DAB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3D8569-077A-594F-B401-E1B5A7BB8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64EB8C-A808-D84A-A94D-EE5337782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27095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7847A-56B0-154B-960F-C584D6E7B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9254FE-9A87-794F-8760-08F2E9351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C9FABF-76D1-9042-9DE1-2F027C1A9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D36B31-7326-104E-9860-67186969B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14343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A922FE-F891-8B46-A2E8-FC8DDCD02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4D6CCB-AC06-914C-BF33-BB45827F6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5F9D87-9DEA-2143-B991-0CB49CCFE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40885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8F47E-928B-CA47-BE40-47DE22A9D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53D2F-77A3-C044-9542-AB109AA6C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997A6F-1680-1E45-BEEF-EE72928719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9215DB-F037-9646-BE5A-23EAA73DD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99410A-A159-444C-9E94-298E5C05A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EF961B-221B-9640-8639-9799C2749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60266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B588E-C3F6-B647-8762-B705034D0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1CF022-22E4-0546-9EF5-BCDE6AE253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33D1F8-1BC8-7540-B4E9-CF53F72EF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DACBBB-987A-3348-A94C-8E97EB9E6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96E90D-0791-3345-805F-DDFE0FD45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1FEFE9-B567-2649-94CE-0F591341A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43602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2E23B-D11A-684B-A64B-129BC98BC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860678-1C97-2042-8F3D-8A78F235C7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D1E28A-2EDA-7C49-8C3E-0725047BA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DF6CCC-7CEE-BF4E-9D7F-E2B246A01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BFA6DF-B4E3-AD43-ADE8-25A9DBAFD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35266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5BA099-96B9-314C-8AC4-8A778AEAE9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B9CCCC-AC3E-9343-8517-C8CF9145CC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09D283-5CDE-F045-84A9-4EDDC9EB0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16CE0-DB70-4948-AA41-974198193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6D64DC-1413-4F46-94E0-6C7147ACF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93648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7698C-2D99-684B-8635-BEA926FAE2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F16626-810E-E74F-A4B1-1CE97F79FE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06C05E-D741-004F-AF31-EA9CB9A24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5D99E-D34E-C447-8AF0-38A7302D1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38A3E-F0CA-E04B-953C-9E91E44F1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98660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D6024-31A9-0244-BC66-579A07AF9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0F9C1-83C0-9148-873C-0C8C4E4352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935F97-8538-9D46-AAB7-56CE0F04C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BD6756-20DA-CF4C-9ABA-C8577D242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02EF31-D311-D942-B968-708DAE2CD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954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8F47E-928B-CA47-BE40-47DE22A9D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53D2F-77A3-C044-9542-AB109AA6C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997A6F-1680-1E45-BEEF-EE72928719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9215DB-F037-9646-BE5A-23EAA73DD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/>
              <a:t>6/24/21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99410A-A159-444C-9E94-298E5C05A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EF961B-221B-9640-8639-9799C2749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80785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6FF9C-76FC-3C4E-9D42-E0F236E7C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125839-01AF-5444-B172-A5EA33E00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34FCCA-0B69-CC4E-B014-FF50B88B3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F54BBB-B47D-D640-82E7-3EC95A8F2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42D0D5-B07A-3148-ABB2-F414D4B0F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19297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C6CC62-049C-A840-880E-31B14DC62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CB525-62F7-0A4F-BC3C-F0F2570EAF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DCA5B0-7AC7-E34C-A4F2-11979A8D6B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848068-EAE9-5E45-B65F-AA63AC57C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A42E98-7309-364F-B28A-C20DA8F5A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C9C880-F561-F341-BFD8-0A0E4BB5B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03814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07001-D646-CD49-A125-CD2CD7E38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692B3D-C33F-6D49-9D7C-A28E4E96A9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463F8D-84EC-9640-85A7-61670C5EA9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508F42-33BB-9B4A-9985-135C067080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1F7250-1FF5-5640-89C3-DFD3F726B6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18862E-D18B-9642-AFC7-5B5917DAB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3D8569-077A-594F-B401-E1B5A7BB8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64EB8C-A808-D84A-A94D-EE5337782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59351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7847A-56B0-154B-960F-C584D6E7B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9254FE-9A87-794F-8760-08F2E9351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C9FABF-76D1-9042-9DE1-2F027C1A9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D36B31-7326-104E-9860-67186969B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43522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A922FE-F891-8B46-A2E8-FC8DDCD02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4D6CCB-AC06-914C-BF33-BB45827F6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5F9D87-9DEA-2143-B991-0CB49CCFE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78307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8F47E-928B-CA47-BE40-47DE22A9D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53D2F-77A3-C044-9542-AB109AA6C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997A6F-1680-1E45-BEEF-EE72928719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9215DB-F037-9646-BE5A-23EAA73DD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99410A-A159-444C-9E94-298E5C05A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EF961B-221B-9640-8639-9799C2749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2703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B588E-C3F6-B647-8762-B705034D0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1CF022-22E4-0546-9EF5-BCDE6AE253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33D1F8-1BC8-7540-B4E9-CF53F72EF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DACBBB-987A-3348-A94C-8E97EB9E6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96E90D-0791-3345-805F-DDFE0FD45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1FEFE9-B567-2649-94CE-0F591341A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58708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2E23B-D11A-684B-A64B-129BC98BC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860678-1C97-2042-8F3D-8A78F235C7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D1E28A-2EDA-7C49-8C3E-0725047BA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DF6CCC-7CEE-BF4E-9D7F-E2B246A01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BFA6DF-B4E3-AD43-ADE8-25A9DBAFD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18142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5BA099-96B9-314C-8AC4-8A778AEAE9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B9CCCC-AC3E-9343-8517-C8CF9145CC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09D283-5CDE-F045-84A9-4EDDC9EB0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16CE0-DB70-4948-AA41-974198193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6D64DC-1413-4F46-94E0-6C7147ACF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98875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7698C-2D99-684B-8635-BEA926FAE2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F16626-810E-E74F-A4B1-1CE97F79FE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06C05E-D741-004F-AF31-EA9CB9A24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5D99E-D34E-C447-8AF0-38A7302D1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38A3E-F0CA-E04B-953C-9E91E44F1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436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B588E-C3F6-B647-8762-B705034D0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1CF022-22E4-0546-9EF5-BCDE6AE253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33D1F8-1BC8-7540-B4E9-CF53F72EF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DACBBB-987A-3348-A94C-8E97EB9E6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/>
              <a:t>6/24/21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96E90D-0791-3345-805F-DDFE0FD45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1FEFE9-B567-2649-94CE-0F591341A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38294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D6024-31A9-0244-BC66-579A07AF9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0F9C1-83C0-9148-873C-0C8C4E4352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935F97-8538-9D46-AAB7-56CE0F04C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BD6756-20DA-CF4C-9ABA-C8577D242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02EF31-D311-D942-B968-708DAE2CD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02407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6FF9C-76FC-3C4E-9D42-E0F236E7C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125839-01AF-5444-B172-A5EA33E00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34FCCA-0B69-CC4E-B014-FF50B88B3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F54BBB-B47D-D640-82E7-3EC95A8F2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42D0D5-B07A-3148-ABB2-F414D4B0F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14580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C6CC62-049C-A840-880E-31B14DC62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CB525-62F7-0A4F-BC3C-F0F2570EAF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DCA5B0-7AC7-E34C-A4F2-11979A8D6B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848068-EAE9-5E45-B65F-AA63AC57C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A42E98-7309-364F-B28A-C20DA8F5A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C9C880-F561-F341-BFD8-0A0E4BB5B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77370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07001-D646-CD49-A125-CD2CD7E38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692B3D-C33F-6D49-9D7C-A28E4E96A9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463F8D-84EC-9640-85A7-61670C5EA9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508F42-33BB-9B4A-9985-135C067080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1F7250-1FF5-5640-89C3-DFD3F726B6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18862E-D18B-9642-AFC7-5B5917DAB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3D8569-077A-594F-B401-E1B5A7BB8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64EB8C-A808-D84A-A94D-EE5337782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50552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7847A-56B0-154B-960F-C584D6E7B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9254FE-9A87-794F-8760-08F2E9351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C9FABF-76D1-9042-9DE1-2F027C1A9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D36B31-7326-104E-9860-67186969B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0342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A922FE-F891-8B46-A2E8-FC8DDCD02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4D6CCB-AC06-914C-BF33-BB45827F6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5F9D87-9DEA-2143-B991-0CB49CCFE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99198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8F47E-928B-CA47-BE40-47DE22A9D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53D2F-77A3-C044-9542-AB109AA6C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997A6F-1680-1E45-BEEF-EE72928719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9215DB-F037-9646-BE5A-23EAA73DD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99410A-A159-444C-9E94-298E5C05A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EF961B-221B-9640-8639-9799C2749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72590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B588E-C3F6-B647-8762-B705034D0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1CF022-22E4-0546-9EF5-BCDE6AE253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33D1F8-1BC8-7540-B4E9-CF53F72EF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DACBBB-987A-3348-A94C-8E97EB9E6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96E90D-0791-3345-805F-DDFE0FD45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1FEFE9-B567-2649-94CE-0F591341A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12675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2E23B-D11A-684B-A64B-129BC98BC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860678-1C97-2042-8F3D-8A78F235C7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D1E28A-2EDA-7C49-8C3E-0725047BA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DF6CCC-7CEE-BF4E-9D7F-E2B246A01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BFA6DF-B4E3-AD43-ADE8-25A9DBAFD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43824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5BA099-96B9-314C-8AC4-8A778AEAE9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B9CCCC-AC3E-9343-8517-C8CF9145CC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09D283-5CDE-F045-84A9-4EDDC9EB0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16CE0-DB70-4948-AA41-974198193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6D64DC-1413-4F46-94E0-6C7147ACF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729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53AC4F-7454-5846-AF0C-C93DA6959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07372-8BA7-934A-90F2-02B147C347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E65913-5F16-1E4B-BF76-E3E90EEBEE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9C283-44F0-664E-B8A1-35898EC8B2BE}" type="datetimeFigureOut">
              <a:rPr lang="en-US" smtClean="0"/>
              <a:t>6/24/21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E6980-89A9-874C-BC67-6D64DBC3F4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A7D532-10E2-FE4B-9A9D-4B67C1E26D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D35BA6-FFD2-8649-B75F-0D3F76E36FC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34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53AC4F-7454-5846-AF0C-C93DA6959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07372-8BA7-934A-90F2-02B147C347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E65913-5F16-1E4B-BF76-E3E90EEBEE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E6980-89A9-874C-BC67-6D64DBC3F4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A7D532-10E2-FE4B-9A9D-4B67C1E26D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005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53AC4F-7454-5846-AF0C-C93DA6959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07372-8BA7-934A-90F2-02B147C347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E65913-5F16-1E4B-BF76-E3E90EEBEE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E6980-89A9-874C-BC67-6D64DBC3F4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A7D532-10E2-FE4B-9A9D-4B67C1E26D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173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53AC4F-7454-5846-AF0C-C93DA6959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07372-8BA7-934A-90F2-02B147C347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E65913-5F16-1E4B-BF76-E3E90EEBEE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E6980-89A9-874C-BC67-6D64DBC3F4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A7D532-10E2-FE4B-9A9D-4B67C1E26D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739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53AC4F-7454-5846-AF0C-C93DA6959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07372-8BA7-934A-90F2-02B147C347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E65913-5F16-1E4B-BF76-E3E90EEBEE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E6980-89A9-874C-BC67-6D64DBC3F4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A7D532-10E2-FE4B-9A9D-4B67C1E26D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907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53AC4F-7454-5846-AF0C-C93DA6959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07372-8BA7-934A-90F2-02B147C347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E65913-5F16-1E4B-BF76-E3E90EEBEE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E6980-89A9-874C-BC67-6D64DBC3F4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A7D532-10E2-FE4B-9A9D-4B67C1E26D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107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53AC4F-7454-5846-AF0C-C93DA6959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07372-8BA7-934A-90F2-02B147C347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E65913-5F16-1E4B-BF76-E3E90EEBEE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E6980-89A9-874C-BC67-6D64DBC3F4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A7D532-10E2-FE4B-9A9D-4B67C1E26D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372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53AC4F-7454-5846-AF0C-C93DA6959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07372-8BA7-934A-90F2-02B147C347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E65913-5F16-1E4B-BF76-E3E90EEBEE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E6980-89A9-874C-BC67-6D64DBC3F4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A7D532-10E2-FE4B-9A9D-4B67C1E26D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096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53AC4F-7454-5846-AF0C-C93DA6959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07372-8BA7-934A-90F2-02B147C347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E65913-5F16-1E4B-BF76-E3E90EEBEE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E6980-89A9-874C-BC67-6D64DBC3F4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A7D532-10E2-FE4B-9A9D-4B67C1E26D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578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53AC4F-7454-5846-AF0C-C93DA6959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07372-8BA7-934A-90F2-02B147C347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E65913-5F16-1E4B-BF76-E3E90EEBEE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E6980-89A9-874C-BC67-6D64DBC3F4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A7D532-10E2-FE4B-9A9D-4B67C1E26D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164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53AC4F-7454-5846-AF0C-C93DA6959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07372-8BA7-934A-90F2-02B147C347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E65913-5F16-1E4B-BF76-E3E90EEBEE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E6980-89A9-874C-BC67-6D64DBC3F4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A7D532-10E2-FE4B-9A9D-4B67C1E26D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782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53AC4F-7454-5846-AF0C-C93DA6959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07372-8BA7-934A-90F2-02B147C347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E65913-5F16-1E4B-BF76-E3E90EEBEE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E6980-89A9-874C-BC67-6D64DBC3F4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A7D532-10E2-FE4B-9A9D-4B67C1E26D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651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53AC4F-7454-5846-AF0C-C93DA6959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07372-8BA7-934A-90F2-02B147C347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E65913-5F16-1E4B-BF76-E3E90EEBEE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E6980-89A9-874C-BC67-6D64DBC3F4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A7D532-10E2-FE4B-9A9D-4B67C1E26D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768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53AC4F-7454-5846-AF0C-C93DA6959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07372-8BA7-934A-90F2-02B147C347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E65913-5F16-1E4B-BF76-E3E90EEBEE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9C283-44F0-664E-B8A1-35898EC8B2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E6980-89A9-874C-BC67-6D64DBC3F4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A7D532-10E2-FE4B-9A9D-4B67C1E26D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D35BA6-FFD2-8649-B75F-0D3F76E36F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502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6.emf"/><Relationship Id="rId5" Type="http://schemas.openxmlformats.org/officeDocument/2006/relationships/package" Target="../embeddings/Hoja_de_c_lculo_de_Microsoft_Excel.xlsx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9.emf"/><Relationship Id="rId5" Type="http://schemas.openxmlformats.org/officeDocument/2006/relationships/package" Target="../embeddings/Hoja_de_c_lculo_de_Microsoft_Excel1.xlsx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1.emf"/><Relationship Id="rId5" Type="http://schemas.openxmlformats.org/officeDocument/2006/relationships/package" Target="../embeddings/Hoja_de_c_lculo_de_Microsoft_Excel2.xlsx"/><Relationship Id="rId4" Type="http://schemas.microsoft.com/office/2007/relationships/hdphoto" Target="../media/hdphoto1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6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4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6.xml"/><Relationship Id="rId5" Type="http://schemas.microsoft.com/office/2007/relationships/hdphoto" Target="../media/hdphoto2.wdp"/><Relationship Id="rId4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6.xml"/><Relationship Id="rId5" Type="http://schemas.microsoft.com/office/2007/relationships/hdphoto" Target="../media/hdphoto2.wdp"/><Relationship Id="rId4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2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4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4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6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7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7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1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7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7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3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7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6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6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09778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5E59F0-AB08-F240-AE6D-DC18C1CA1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4822" y="438750"/>
            <a:ext cx="7375161" cy="1325563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s-PA" sz="2200" b="1" dirty="0">
                <a:solidFill>
                  <a:srgbClr val="FFFFFF"/>
                </a:solidFill>
              </a:rPr>
              <a:t>2. UNIDAD LOCAL DE ATENCIÓN PRIMARIA DE SALUD (ULAPS)</a:t>
            </a:r>
            <a:endParaRPr lang="es-PA" sz="2200" dirty="0">
              <a:solidFill>
                <a:srgbClr val="FFFFFF"/>
              </a:solidFill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EF18D390-DA70-574A-9223-3B8679DD0920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084822" y="2355270"/>
            <a:ext cx="7375161" cy="311301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ts val="600"/>
              </a:spcAft>
              <a:buNone/>
            </a:pPr>
            <a:r>
              <a:rPr kumimoji="0" lang="es-PA" altLang="es-PA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Instalación</a:t>
            </a:r>
            <a:r>
              <a:rPr lang="es-PA" sz="2400" dirty="0">
                <a:solidFill>
                  <a:srgbClr val="000000"/>
                </a:solidFill>
              </a:rPr>
              <a:t> de salud ubicada en el primer nivel de atención y segundo escalón de complejidad de la red institucional de servicios de salud que desarrolla acciones encaminadas a fortalecer la estrategia de atención primaria en el primer nivel de atención. </a:t>
            </a:r>
          </a:p>
          <a:p>
            <a:pPr marL="0" indent="0" eaLnBrk="0" fontAlgn="base" hangingPunct="0">
              <a:spcBef>
                <a:spcPct val="0"/>
              </a:spcBef>
              <a:spcAft>
                <a:spcPts val="600"/>
              </a:spcAft>
              <a:buNone/>
            </a:pPr>
            <a:endParaRPr lang="es-PA" sz="2400" dirty="0">
              <a:solidFill>
                <a:srgbClr val="000000"/>
              </a:solidFill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ts val="600"/>
              </a:spcAft>
              <a:buNone/>
            </a:pPr>
            <a:r>
              <a:rPr lang="es-PA" sz="2400" dirty="0">
                <a:solidFill>
                  <a:srgbClr val="000000"/>
                </a:solidFill>
              </a:rPr>
              <a:t>Sus acciones están orientadas fundamentalmente al diagnóstico precoz y el tratamiento oportuno de los daños a la salud.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endParaRPr kumimoji="0" lang="es-PA" altLang="es-PA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0075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0B9804-D06D-A94D-B6D4-67F2E5279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081" y="3571444"/>
            <a:ext cx="3311250" cy="1143000"/>
          </a:xfrm>
        </p:spPr>
        <p:txBody>
          <a:bodyPr>
            <a:noAutofit/>
          </a:bodyPr>
          <a:lstStyle/>
          <a:p>
            <a:pPr algn="l"/>
            <a:r>
              <a:rPr lang="es-PA" sz="3200" b="1" dirty="0"/>
              <a:t>2. UNIDAD LOCAL DE ATENCIÓN PRIMARIA DE SALUD (ULAPS)</a:t>
            </a:r>
            <a:br>
              <a:rPr lang="es-PA" altLang="es-PA" sz="2000" dirty="0">
                <a:latin typeface="Arial" panose="020B0604020202020204" pitchFamily="34" charset="0"/>
              </a:rPr>
            </a:br>
            <a:endParaRPr lang="es-PA" sz="3200" dirty="0"/>
          </a:p>
        </p:txBody>
      </p:sp>
      <p:pic>
        <p:nvPicPr>
          <p:cNvPr id="3" name="4 Marcador de contenido">
            <a:extLst>
              <a:ext uri="{FF2B5EF4-FFF2-40B4-BE49-F238E27FC236}">
                <a16:creationId xmlns:a16="http://schemas.microsoft.com/office/drawing/2014/main" id="{B2461BE3-508E-0E49-9D23-5A7EFDFD7DD9}"/>
              </a:ext>
            </a:extLst>
          </p:cNvPr>
          <p:cNvPicPr>
            <a:picLocks/>
          </p:cNvPicPr>
          <p:nvPr/>
        </p:nvPicPr>
        <p:blipFill>
          <a:blip r:embed="rId3" cstate="print"/>
          <a:srcRect b="55398"/>
          <a:stretch>
            <a:fillRect/>
          </a:stretch>
        </p:blipFill>
        <p:spPr bwMode="auto">
          <a:xfrm>
            <a:off x="4213039" y="1018294"/>
            <a:ext cx="8143932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993888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0B9804-D06D-A94D-B6D4-67F2E5279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081" y="3571444"/>
            <a:ext cx="3311250" cy="1143000"/>
          </a:xfrm>
        </p:spPr>
        <p:txBody>
          <a:bodyPr>
            <a:noAutofit/>
          </a:bodyPr>
          <a:lstStyle/>
          <a:p>
            <a:pPr algn="l"/>
            <a:r>
              <a:rPr lang="es-PA" sz="3200" b="1" dirty="0"/>
              <a:t>2. UNIDAD LOCAL DE ATENCIÓN PRIMARIA DE SALUD (ULAPS)</a:t>
            </a:r>
            <a:br>
              <a:rPr lang="es-PA" altLang="es-PA" sz="2000" dirty="0">
                <a:latin typeface="Arial" panose="020B0604020202020204" pitchFamily="34" charset="0"/>
              </a:rPr>
            </a:br>
            <a:endParaRPr lang="es-PA" sz="3200" dirty="0"/>
          </a:p>
        </p:txBody>
      </p:sp>
      <p:pic>
        <p:nvPicPr>
          <p:cNvPr id="4" name="4 Marcador de contenido">
            <a:extLst>
              <a:ext uri="{FF2B5EF4-FFF2-40B4-BE49-F238E27FC236}">
                <a16:creationId xmlns:a16="http://schemas.microsoft.com/office/drawing/2014/main" id="{D999E39F-DFFE-6446-9B5D-CA4C333DDC92}"/>
              </a:ext>
            </a:extLst>
          </p:cNvPr>
          <p:cNvPicPr>
            <a:picLocks/>
          </p:cNvPicPr>
          <p:nvPr/>
        </p:nvPicPr>
        <p:blipFill>
          <a:blip r:embed="rId3" cstate="print"/>
          <a:srcRect t="43564"/>
          <a:stretch>
            <a:fillRect/>
          </a:stretch>
        </p:blipFill>
        <p:spPr bwMode="auto">
          <a:xfrm>
            <a:off x="3653251" y="1120169"/>
            <a:ext cx="842968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147108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D76F5140-A501-6E46-AB07-86AC592DD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2734" y="1762695"/>
            <a:ext cx="2751871" cy="276009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br>
              <a:rPr lang="es-PA" sz="3100" b="1" dirty="0">
                <a:solidFill>
                  <a:srgbClr val="FFFFFF"/>
                </a:solidFill>
              </a:rPr>
            </a:br>
            <a:br>
              <a:rPr lang="es-PA" sz="3100" b="1" dirty="0">
                <a:solidFill>
                  <a:srgbClr val="FFFFFF"/>
                </a:solidFill>
              </a:rPr>
            </a:br>
            <a:br>
              <a:rPr lang="es-PA" sz="3100" b="1" dirty="0">
                <a:solidFill>
                  <a:srgbClr val="FFFFFF"/>
                </a:solidFill>
              </a:rPr>
            </a:br>
            <a:r>
              <a:rPr lang="es-PA" sz="3100" b="1" dirty="0">
                <a:solidFill>
                  <a:srgbClr val="FFFFFF"/>
                </a:solidFill>
              </a:rPr>
              <a:t>4. POLICLINICA ESPECIALIZADA </a:t>
            </a:r>
            <a:br>
              <a:rPr lang="es-PA" sz="3100" dirty="0">
                <a:solidFill>
                  <a:srgbClr val="FFFFFF"/>
                </a:solidFill>
              </a:rPr>
            </a:br>
            <a:br>
              <a:rPr lang="es-PA" sz="3100" dirty="0">
                <a:solidFill>
                  <a:srgbClr val="FFFFFF"/>
                </a:solidFill>
              </a:rPr>
            </a:br>
            <a:br>
              <a:rPr lang="es-PA" altLang="es-PA" sz="3100" dirty="0">
                <a:solidFill>
                  <a:srgbClr val="FFFFFF"/>
                </a:solidFill>
                <a:latin typeface="Arial" panose="020B0604020202020204" pitchFamily="34" charset="0"/>
              </a:rPr>
            </a:br>
            <a:endParaRPr lang="es-PA" sz="3100" dirty="0">
              <a:solidFill>
                <a:srgbClr val="FFFFFF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FA31EC8-A4AF-7241-A3EB-C71E9B5089C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884664" y="41710"/>
            <a:ext cx="5180491" cy="61926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rmAutofit fontScale="92500"/>
          </a:bodyPr>
          <a:lstStyle/>
          <a:p>
            <a:r>
              <a:rPr kumimoji="0" lang="es-PA" altLang="es-PA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Instalación</a:t>
            </a:r>
            <a:r>
              <a:rPr lang="es-PA" sz="2400" dirty="0">
                <a:solidFill>
                  <a:srgbClr val="000000"/>
                </a:solidFill>
              </a:rPr>
              <a:t> </a:t>
            </a:r>
            <a:r>
              <a:rPr lang="es-PA" sz="2000" dirty="0">
                <a:solidFill>
                  <a:srgbClr val="000000"/>
                </a:solidFill>
              </a:rPr>
              <a:t> </a:t>
            </a:r>
            <a:r>
              <a:rPr lang="es-PA" sz="2400" dirty="0"/>
              <a:t>de salud del segundo nivel de atención y cuarto escalón de complejidad de la red de servicios de salud de la CSS, inserción en la red que le confiere una alta capacidad resolutiva debido a que la atención de la demanda referida fundamentalmente de las policlínicas básicas, serán atendidas por las especialidades básicas y subespecialidades que  constituyen su recurso nuclear. </a:t>
            </a:r>
          </a:p>
          <a:p>
            <a:pPr marL="0" indent="0">
              <a:buNone/>
            </a:pPr>
            <a:endParaRPr lang="es-PA" sz="2400" dirty="0"/>
          </a:p>
          <a:p>
            <a:r>
              <a:rPr lang="es-PA" sz="2400" dirty="0"/>
              <a:t>Por su alto nivel de complejidad estas unidades ejecutoras deberán organizar y ofrecer servicios de medicina física y rehabilitación, cirugía ambulatoria y hospitalización de corta estancia, además de los servicios para la atención de urgencias.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endParaRPr kumimoji="0" lang="es-PA" altLang="es-PA" sz="11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8540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6">
            <a:extLst>
              <a:ext uri="{FF2B5EF4-FFF2-40B4-BE49-F238E27FC236}">
                <a16:creationId xmlns:a16="http://schemas.microsoft.com/office/drawing/2014/main" id="{C41E8182-72BA-2F46-9560-38B9914FCAF4}"/>
              </a:ext>
            </a:extLst>
          </p:cNvPr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9000" y="1092200"/>
            <a:ext cx="10375900" cy="5200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229192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rcador de contenido 5">
            <a:extLst>
              <a:ext uri="{FF2B5EF4-FFF2-40B4-BE49-F238E27FC236}">
                <a16:creationId xmlns:a16="http://schemas.microsoft.com/office/drawing/2014/main" id="{4051FB0A-5F60-814C-BD58-48F0F7EF129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894730"/>
            <a:ext cx="11277600" cy="5702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9914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>
            <a:extLst>
              <a:ext uri="{FF2B5EF4-FFF2-40B4-BE49-F238E27FC236}">
                <a16:creationId xmlns:a16="http://schemas.microsoft.com/office/drawing/2014/main" id="{027954E7-FE3F-5140-9158-0607CD24A3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0519" y="280581"/>
            <a:ext cx="7375161" cy="1065620"/>
          </a:xfrm>
        </p:spPr>
        <p:txBody>
          <a:bodyPr>
            <a:noAutofit/>
          </a:bodyPr>
          <a:lstStyle/>
          <a:p>
            <a:pPr algn="l">
              <a:lnSpc>
                <a:spcPct val="90000"/>
              </a:lnSpc>
            </a:pPr>
            <a:r>
              <a:rPr lang="es-PA" dirty="0"/>
              <a:t>7. </a:t>
            </a:r>
            <a:r>
              <a:rPr lang="es-PA" b="1" dirty="0"/>
              <a:t>HOSPITAL </a:t>
            </a:r>
            <a:r>
              <a:rPr lang="es-PA" dirty="0"/>
              <a:t> </a:t>
            </a:r>
            <a:r>
              <a:rPr lang="es-PA" b="1" dirty="0"/>
              <a:t>REGIONAL</a:t>
            </a:r>
            <a:endParaRPr lang="es-PA" sz="1800" dirty="0"/>
          </a:p>
        </p:txBody>
      </p:sp>
      <p:sp>
        <p:nvSpPr>
          <p:cNvPr id="9" name="Marcador de contenido 7">
            <a:extLst>
              <a:ext uri="{FF2B5EF4-FFF2-40B4-BE49-F238E27FC236}">
                <a16:creationId xmlns:a16="http://schemas.microsoft.com/office/drawing/2014/main" id="{562FD7A5-2CB5-3641-97FE-4A86976B25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2200" y="1650504"/>
            <a:ext cx="8229600" cy="4248472"/>
          </a:xfrm>
        </p:spPr>
        <p:txBody>
          <a:bodyPr>
            <a:normAutofit/>
          </a:bodyPr>
          <a:lstStyle/>
          <a:p>
            <a:r>
              <a:rPr lang="es-PA" dirty="0"/>
              <a:t>Son las instalaciones hospitalarias ubicadas en el II nivel de atención y 7mo escalón de complejidad.  Constituyen  el centro de referencia final de las demandas de atención,  en las regiones de salud.  </a:t>
            </a:r>
          </a:p>
          <a:p>
            <a:r>
              <a:rPr lang="es-PA" dirty="0"/>
              <a:t>Se sitúan en  las cabeceras de provincia,  y su cartera de servicios incluye atenciones ambulatorias y de hospitalización de especialidades y subespecialidades médico quirúrgicas, servicios de urgencias, cirugías, servicios de soporte técnico. </a:t>
            </a:r>
          </a:p>
          <a:p>
            <a:pPr algn="just"/>
            <a:endParaRPr lang="es-PA" dirty="0"/>
          </a:p>
        </p:txBody>
      </p:sp>
    </p:spTree>
    <p:extLst>
      <p:ext uri="{BB962C8B-B14F-4D97-AF65-F5344CB8AC3E}">
        <p14:creationId xmlns:p14="http://schemas.microsoft.com/office/powerpoint/2010/main" val="1846517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Marcador de contenido 5">
            <a:extLst>
              <a:ext uri="{FF2B5EF4-FFF2-40B4-BE49-F238E27FC236}">
                <a16:creationId xmlns:a16="http://schemas.microsoft.com/office/drawing/2014/main" id="{EF20E5DA-3C33-714D-9255-04C87BEFAC9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39" y="118268"/>
            <a:ext cx="11430161" cy="661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2154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arcador de contenido 6">
            <a:extLst>
              <a:ext uri="{FF2B5EF4-FFF2-40B4-BE49-F238E27FC236}">
                <a16:creationId xmlns:a16="http://schemas.microsoft.com/office/drawing/2014/main" id="{E89831F1-E7F2-F447-826D-763CB94B6BEB}"/>
              </a:ext>
            </a:extLst>
          </p:cNvPr>
          <p:cNvPicPr>
            <a:picLocks/>
          </p:cNvPicPr>
          <p:nvPr/>
        </p:nvPicPr>
        <p:blipFill rotWithShape="1">
          <a:blip r:embed="rId3" cstate="print"/>
          <a:srcRect b="46917"/>
          <a:stretch/>
        </p:blipFill>
        <p:spPr>
          <a:xfrm>
            <a:off x="251520" y="133350"/>
            <a:ext cx="11692830" cy="6591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2255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rcador de contenido 5">
            <a:extLst>
              <a:ext uri="{FF2B5EF4-FFF2-40B4-BE49-F238E27FC236}">
                <a16:creationId xmlns:a16="http://schemas.microsoft.com/office/drawing/2014/main" id="{821648AA-E0FF-1040-BE41-A31220120864}"/>
              </a:ext>
            </a:extLst>
          </p:cNvPr>
          <p:cNvPicPr>
            <a:picLocks/>
          </p:cNvPicPr>
          <p:nvPr/>
        </p:nvPicPr>
        <p:blipFill rotWithShape="1">
          <a:blip r:embed="rId4" cstate="print"/>
          <a:srcRect t="51852"/>
          <a:stretch/>
        </p:blipFill>
        <p:spPr>
          <a:xfrm>
            <a:off x="251520" y="139700"/>
            <a:ext cx="11661080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117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425370" y="1369101"/>
            <a:ext cx="8738969" cy="2387600"/>
          </a:xfrm>
        </p:spPr>
        <p:txBody>
          <a:bodyPr>
            <a:normAutofit fontScale="90000"/>
          </a:bodyPr>
          <a:lstStyle/>
          <a:p>
            <a:r>
              <a:rPr lang="es-PA" dirty="0"/>
              <a:t>CAJA DE SEGURO SOCIAL</a:t>
            </a:r>
            <a:br>
              <a:rPr lang="es-PA" dirty="0"/>
            </a:br>
            <a:r>
              <a:rPr lang="es-PA" sz="5300" dirty="0"/>
              <a:t>RED INSTITUCIONAL DE SERVICIOS Y PRESTACIONES DE SALUD</a:t>
            </a:r>
            <a:endParaRPr lang="es-ES" sz="53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425370" y="3935860"/>
            <a:ext cx="8738970" cy="1655762"/>
          </a:xfrm>
        </p:spPr>
        <p:txBody>
          <a:bodyPr/>
          <a:lstStyle/>
          <a:p>
            <a:r>
              <a:rPr lang="es-PA" dirty="0"/>
              <a:t>Junio 2021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038908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75B145C1-1083-7143-848A-0D7471491D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126" y="1512169"/>
            <a:ext cx="3231929" cy="296422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br>
              <a:rPr lang="es-PA" sz="3100" b="1" dirty="0">
                <a:solidFill>
                  <a:srgbClr val="FFFFFF"/>
                </a:solidFill>
              </a:rPr>
            </a:br>
            <a:r>
              <a:rPr lang="es-PA" sz="3100" b="1" dirty="0">
                <a:solidFill>
                  <a:srgbClr val="FFFFFF"/>
                </a:solidFill>
              </a:rPr>
              <a:t>9 - HOSPITAL </a:t>
            </a:r>
            <a:r>
              <a:rPr lang="es-PA" sz="3200" b="1" dirty="0">
                <a:solidFill>
                  <a:schemeClr val="bg1"/>
                </a:solidFill>
              </a:rPr>
              <a:t>NACIONAL ESPECIALIZADO </a:t>
            </a:r>
            <a:br>
              <a:rPr lang="es-PA" sz="3100" dirty="0">
                <a:solidFill>
                  <a:srgbClr val="FFFFFF"/>
                </a:solidFill>
              </a:rPr>
            </a:br>
            <a:endParaRPr lang="es-PA" sz="3100" dirty="0">
              <a:solidFill>
                <a:srgbClr val="FFFFFF"/>
              </a:solidFill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B161790C-FC0D-B342-A784-1AAADE4838D0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988589" y="0"/>
            <a:ext cx="5180491" cy="626469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rmAutofit fontScale="92500" lnSpcReduction="20000"/>
          </a:bodyPr>
          <a:lstStyle/>
          <a:p>
            <a:r>
              <a:rPr lang="es-PA" dirty="0"/>
              <a:t>Es la instalación del tercer nivel de atención y noveno escalón de complejidad de la red institucional de servicios de salud, que le corresponde atender las demandas de atención referida de los hospitales suprarregionales fundamentalmente. </a:t>
            </a:r>
          </a:p>
          <a:p>
            <a:r>
              <a:rPr lang="es-PA" dirty="0"/>
              <a:t>Se estructuran para ofrecer servicios de atención a la salud de alta complejidad y de la resolución de problemas de salud de relativa baja frecuencia, que requieren de una precisión diagnóstica y su tratamiento y rehabilitación, de un elevado nivel de especialización y de recursos médico-técnico y profesional con la mayor experiencia técnica y  conocimientos científicos del más alto grado de especialización.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endParaRPr kumimoji="0" lang="es-PA" altLang="es-PA" sz="11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03081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Marcador de contenido 6">
            <a:extLst>
              <a:ext uri="{FF2B5EF4-FFF2-40B4-BE49-F238E27FC236}">
                <a16:creationId xmlns:a16="http://schemas.microsoft.com/office/drawing/2014/main" id="{8C25CA20-DB2C-E345-A785-16520772B25B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72306" y="95796"/>
            <a:ext cx="11847388" cy="659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8637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5">
            <a:extLst>
              <a:ext uri="{FF2B5EF4-FFF2-40B4-BE49-F238E27FC236}">
                <a16:creationId xmlns:a16="http://schemas.microsoft.com/office/drawing/2014/main" id="{B8B61899-2DA2-9249-942F-752704E0B9F0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4" cstate="print"/>
          <a:srcRect b="46154"/>
          <a:stretch/>
        </p:blipFill>
        <p:spPr>
          <a:xfrm>
            <a:off x="420812" y="104304"/>
            <a:ext cx="11339388" cy="6613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1950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6">
            <a:extLst>
              <a:ext uri="{FF2B5EF4-FFF2-40B4-BE49-F238E27FC236}">
                <a16:creationId xmlns:a16="http://schemas.microsoft.com/office/drawing/2014/main" id="{2EF606D7-AA8F-A245-A933-1CA84D011EAD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4" cstate="print"/>
          <a:srcRect t="52564"/>
          <a:stretch/>
        </p:blipFill>
        <p:spPr>
          <a:xfrm>
            <a:off x="251520" y="166328"/>
            <a:ext cx="11711880" cy="652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5660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A78792-3D8C-D643-BB03-41CF01CF7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34862" y="1041400"/>
            <a:ext cx="8604738" cy="2387600"/>
          </a:xfrm>
        </p:spPr>
        <p:txBody>
          <a:bodyPr>
            <a:normAutofit/>
          </a:bodyPr>
          <a:lstStyle/>
          <a:p>
            <a:r>
              <a:rPr lang="es-PA" sz="4400" dirty="0"/>
              <a:t>INFORMACIÓN SOLICITADA POR                        CONEP, COLEGIO MÉDICO NACIONAL, ANEP y CONAGREPROTSA</a:t>
            </a:r>
          </a:p>
        </p:txBody>
      </p:sp>
    </p:spTree>
    <p:extLst>
      <p:ext uri="{BB962C8B-B14F-4D97-AF65-F5344CB8AC3E}">
        <p14:creationId xmlns:p14="http://schemas.microsoft.com/office/powerpoint/2010/main" val="31339815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91" b="9890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184509"/>
            <a:ext cx="1008112" cy="1008112"/>
          </a:xfrm>
          <a:prstGeom prst="rect">
            <a:avLst/>
          </a:prstGeom>
        </p:spPr>
      </p:pic>
      <p:graphicFrame>
        <p:nvGraphicFramePr>
          <p:cNvPr id="3" name="2 Tabla"/>
          <p:cNvGraphicFramePr>
            <a:graphicFrameLocks noGrp="1"/>
          </p:cNvGraphicFramePr>
          <p:nvPr/>
        </p:nvGraphicFramePr>
        <p:xfrm>
          <a:off x="1847529" y="1700812"/>
          <a:ext cx="8453410" cy="4762875"/>
        </p:xfrm>
        <a:graphic>
          <a:graphicData uri="http://schemas.openxmlformats.org/drawingml/2006/table">
            <a:tbl>
              <a:tblPr/>
              <a:tblGrid>
                <a:gridCol w="37279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51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51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751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637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/>
                        </a:rPr>
                        <a:t>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/>
                        </a:rPr>
                        <a:t>&lt; 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/>
                        </a:rPr>
                        <a:t>40-55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/>
                        </a:rPr>
                        <a:t>55 Y +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/>
                        </a:rPr>
                        <a:t>1,827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/>
                        </a:rPr>
                        <a:t>596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/>
                        </a:rPr>
                        <a:t>766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/>
                        </a:rPr>
                        <a:t>465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BOCAS DEL TORO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COCLÉ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COLÓN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CHIRIQUÍ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DARIÉN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HERRERA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LOS SANTOS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PANAMA ESTE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PANAMA METRO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376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PANAMÁ OESTE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PANAMÁ ESTE VERAGUAS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4" name="3 CuadroTexto"/>
          <p:cNvSpPr txBox="1"/>
          <p:nvPr/>
        </p:nvSpPr>
        <p:spPr>
          <a:xfrm>
            <a:off x="3176939" y="188640"/>
            <a:ext cx="70955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A" sz="2400" b="1" dirty="0">
                <a:solidFill>
                  <a:srgbClr val="000000"/>
                </a:solidFill>
              </a:rPr>
              <a:t>MEDICOS GENERALES  DE LA CAJA DE SEGURO SOCIAL </a:t>
            </a:r>
          </a:p>
          <a:p>
            <a:pPr algn="ctr"/>
            <a:r>
              <a:rPr lang="es-PA" sz="2400" b="1" dirty="0">
                <a:solidFill>
                  <a:srgbClr val="000000"/>
                </a:solidFill>
              </a:rPr>
              <a:t> SEGÚN GRUPO DE EDAD                                                                                                                                  </a:t>
            </a:r>
          </a:p>
          <a:p>
            <a:pPr algn="ctr"/>
            <a:r>
              <a:rPr lang="es-PA" sz="2400" b="1" dirty="0">
                <a:solidFill>
                  <a:srgbClr val="000000"/>
                </a:solidFill>
              </a:rPr>
              <a:t> JUNIO 2020</a:t>
            </a:r>
          </a:p>
          <a:p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13499750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208" y="979920"/>
            <a:ext cx="8230715" cy="4942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97982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91" b="9890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184509"/>
            <a:ext cx="1008112" cy="1008112"/>
          </a:xfrm>
          <a:prstGeom prst="rect">
            <a:avLst/>
          </a:prstGeom>
        </p:spPr>
      </p:pic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1991543" y="1192619"/>
          <a:ext cx="8280920" cy="5188708"/>
        </p:xfrm>
        <a:graphic>
          <a:graphicData uri="http://schemas.openxmlformats.org/drawingml/2006/table">
            <a:tbl>
              <a:tblPr/>
              <a:tblGrid>
                <a:gridCol w="34140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06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45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8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59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259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68984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s-PA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ENFERMERAS DE LA CAJA DE SEGURO SOCIAL  SEGÚN GRUPO DE EDAD                                                                                                                                   JUNIO 2020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635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20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REGIÓN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/>
                        </a:rPr>
                        <a:t>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ES" sz="1400" b="1" i="0" u="none" strike="noStrike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/>
                        </a:rPr>
                        <a:t>&lt; 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/>
                        </a:rPr>
                        <a:t>40-55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/>
                        </a:rPr>
                        <a:t>55 Y +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8968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/>
                        </a:rPr>
                        <a:t>3,113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ES" sz="1600" b="1" i="0" u="none" strike="noStrike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/>
                        </a:rPr>
                        <a:t>1,388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/>
                        </a:rPr>
                        <a:t>987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/>
                        </a:rPr>
                        <a:t>738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651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BOCAS DEL TORO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ES" sz="1800" b="0" i="0" u="none" strike="noStrike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651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COCLE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346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ES" sz="1800" b="0" i="0" u="none" strike="noStrike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651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COLON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ES" sz="1800" b="0" i="0" u="none" strike="noStrike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2651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CHIRIQUI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ES" sz="1800" b="0" i="0" u="none" strike="noStrike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370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DARIÉN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ES" sz="1800" b="0" i="0" u="none" strike="noStrike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001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HERRERA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320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ES" sz="1800" b="0" i="0" u="none" strike="noStrike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001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LOS SANTOS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ES" sz="1800" b="0" i="0" u="none" strike="noStrike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001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PANAMA ESTE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ES" sz="1800" b="0" i="0" u="none" strike="noStrike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001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PANAMA METRO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1358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ES" sz="1800" b="0" i="0" u="none" strike="noStrike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554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422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382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001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PANAMA OESTE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ES" sz="1800" b="0" i="0" u="none" strike="noStrike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1001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TOTAL VERAGUAS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ES" sz="1800" b="0" i="0" u="none" strike="noStrike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67033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4109" y="680753"/>
            <a:ext cx="8557557" cy="5138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23029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91" b="9890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910" y="184509"/>
            <a:ext cx="1008112" cy="1008112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1867673" y="188640"/>
            <a:ext cx="83985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A" sz="2400" b="1" dirty="0">
                <a:solidFill>
                  <a:srgbClr val="000000"/>
                </a:solidFill>
              </a:rPr>
              <a:t>MEDICOS ESPECIALISTAS  DE LA CAJA DE SEGURO SOCIAL </a:t>
            </a:r>
          </a:p>
          <a:p>
            <a:pPr algn="ctr"/>
            <a:r>
              <a:rPr lang="es-PA" sz="2400" b="1" dirty="0">
                <a:solidFill>
                  <a:srgbClr val="000000"/>
                </a:solidFill>
              </a:rPr>
              <a:t> SEGÚN GRUPO DE EDAD                                                                                                                                  </a:t>
            </a:r>
          </a:p>
          <a:p>
            <a:pPr algn="ctr"/>
            <a:r>
              <a:rPr lang="es-PA" sz="2400" b="1" dirty="0">
                <a:solidFill>
                  <a:srgbClr val="000000"/>
                </a:solidFill>
              </a:rPr>
              <a:t> JUNIO 2020</a:t>
            </a:r>
          </a:p>
          <a:p>
            <a:endParaRPr lang="es-ES" sz="2400" dirty="0"/>
          </a:p>
        </p:txBody>
      </p:sp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9877702"/>
              </p:ext>
            </p:extLst>
          </p:nvPr>
        </p:nvGraphicFramePr>
        <p:xfrm>
          <a:off x="1891592" y="1484313"/>
          <a:ext cx="8566150" cy="4681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Hoja de cálculo" r:id="rId5" imgW="4095775" imgH="2314648" progId="Excel.Sheet.12">
                  <p:embed/>
                </p:oleObj>
              </mc:Choice>
              <mc:Fallback>
                <p:oleObj name="Hoja de cálculo" r:id="rId5" imgW="4095775" imgH="2314648" progId="Excel.Sheet.12">
                  <p:embed/>
                  <p:pic>
                    <p:nvPicPr>
                      <p:cNvPr id="0" name="3 Objeto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1592" y="1484313"/>
                        <a:ext cx="8566150" cy="4681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21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31DA2C77-E87E-5647-B0B9-78B1C95BC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5538" y="316523"/>
            <a:ext cx="7778262" cy="2575902"/>
          </a:xfrm>
        </p:spPr>
        <p:txBody>
          <a:bodyPr>
            <a:normAutofit/>
          </a:bodyPr>
          <a:lstStyle/>
          <a:p>
            <a:r>
              <a:rPr lang="es-PA" sz="4000" dirty="0"/>
              <a:t>Ley 51 de 2005</a:t>
            </a:r>
            <a:br>
              <a:rPr lang="es-PA" sz="4000" dirty="0"/>
            </a:br>
            <a:r>
              <a:rPr lang="es-PA" sz="4000" dirty="0"/>
              <a:t>Título II</a:t>
            </a:r>
            <a:br>
              <a:rPr lang="es-PA" sz="4000" dirty="0"/>
            </a:br>
            <a:r>
              <a:rPr lang="es-PA" sz="4000" dirty="0"/>
              <a:t>Capítulo I </a:t>
            </a:r>
            <a:br>
              <a:rPr lang="es-PA" sz="4000" dirty="0"/>
            </a:br>
            <a:r>
              <a:rPr lang="es-PA" sz="4000" dirty="0"/>
              <a:t>Enfermedad y Maternidad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3EE05B5-2E94-0441-B72E-F50FB60991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6554" y="2892425"/>
            <a:ext cx="7567245" cy="3344252"/>
          </a:xfrm>
        </p:spPr>
        <p:txBody>
          <a:bodyPr/>
          <a:lstStyle/>
          <a:p>
            <a:pPr marL="0" indent="0">
              <a:buNone/>
            </a:pPr>
            <a:r>
              <a:rPr lang="es-PA" dirty="0"/>
              <a:t>Atención </a:t>
            </a:r>
          </a:p>
          <a:p>
            <a:pPr marL="0" indent="0">
              <a:buNone/>
            </a:pPr>
            <a:r>
              <a:rPr lang="es-PA" dirty="0"/>
              <a:t>		Artículos 135 a 143</a:t>
            </a:r>
          </a:p>
          <a:p>
            <a:pPr marL="0" indent="0">
              <a:buNone/>
            </a:pPr>
            <a:r>
              <a:rPr lang="es-PA" dirty="0"/>
              <a:t>Gestión </a:t>
            </a:r>
          </a:p>
          <a:p>
            <a:pPr marL="0" indent="0">
              <a:buNone/>
            </a:pPr>
            <a:r>
              <a:rPr lang="es-PA" dirty="0"/>
              <a:t>		Artículo 141</a:t>
            </a:r>
          </a:p>
          <a:p>
            <a:pPr marL="0" indent="0">
              <a:buNone/>
            </a:pPr>
            <a:r>
              <a:rPr lang="es-PA" dirty="0"/>
              <a:t>Financiamiento</a:t>
            </a:r>
          </a:p>
          <a:p>
            <a:pPr marL="0" indent="0">
              <a:buNone/>
            </a:pPr>
            <a:r>
              <a:rPr lang="es-PA" dirty="0"/>
              <a:t>		Artículos 130 y 131</a:t>
            </a:r>
          </a:p>
          <a:p>
            <a:pPr marL="0" indent="0">
              <a:buNone/>
            </a:pPr>
            <a:endParaRPr lang="es-PA" dirty="0"/>
          </a:p>
        </p:txBody>
      </p:sp>
      <p:sp>
        <p:nvSpPr>
          <p:cNvPr id="5" name="Flecha curvada hacia abajo 4">
            <a:extLst>
              <a:ext uri="{FF2B5EF4-FFF2-40B4-BE49-F238E27FC236}">
                <a16:creationId xmlns:a16="http://schemas.microsoft.com/office/drawing/2014/main" id="{F8AC2CE1-E11C-434E-B4B8-85D8121FA6B0}"/>
              </a:ext>
            </a:extLst>
          </p:cNvPr>
          <p:cNvSpPr/>
          <p:nvPr/>
        </p:nvSpPr>
        <p:spPr>
          <a:xfrm rot="2629050">
            <a:off x="7070763" y="4102250"/>
            <a:ext cx="693159" cy="30326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A" dirty="0">
              <a:solidFill>
                <a:schemeClr val="tx1"/>
              </a:solidFill>
            </a:endParaRPr>
          </a:p>
        </p:txBody>
      </p:sp>
      <p:sp>
        <p:nvSpPr>
          <p:cNvPr id="6" name="Flecha curvada hacia abajo 5">
            <a:extLst>
              <a:ext uri="{FF2B5EF4-FFF2-40B4-BE49-F238E27FC236}">
                <a16:creationId xmlns:a16="http://schemas.microsoft.com/office/drawing/2014/main" id="{445C087C-C9C7-C04D-822D-FA10BB053ABF}"/>
              </a:ext>
            </a:extLst>
          </p:cNvPr>
          <p:cNvSpPr/>
          <p:nvPr/>
        </p:nvSpPr>
        <p:spPr>
          <a:xfrm rot="1413520">
            <a:off x="8254327" y="5085233"/>
            <a:ext cx="668035" cy="33548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A">
              <a:solidFill>
                <a:schemeClr val="tx1"/>
              </a:solidFill>
            </a:endParaRPr>
          </a:p>
        </p:txBody>
      </p:sp>
      <p:sp>
        <p:nvSpPr>
          <p:cNvPr id="7" name="Flecha curvada hacia abajo 6">
            <a:extLst>
              <a:ext uri="{FF2B5EF4-FFF2-40B4-BE49-F238E27FC236}">
                <a16:creationId xmlns:a16="http://schemas.microsoft.com/office/drawing/2014/main" id="{B5A48783-0DED-234F-B63A-5678BF87080D}"/>
              </a:ext>
            </a:extLst>
          </p:cNvPr>
          <p:cNvSpPr/>
          <p:nvPr/>
        </p:nvSpPr>
        <p:spPr>
          <a:xfrm rot="2218991">
            <a:off x="8062829" y="2904744"/>
            <a:ext cx="671129" cy="349647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A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792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645" y="498769"/>
            <a:ext cx="8624879" cy="51797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31767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91" b="9890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910" y="184509"/>
            <a:ext cx="1008112" cy="1008112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1867673" y="188640"/>
            <a:ext cx="83985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A" sz="2400" b="1" dirty="0">
                <a:solidFill>
                  <a:srgbClr val="000000"/>
                </a:solidFill>
              </a:rPr>
              <a:t>FARMACÉUTICOS DE LA CAJA DE SEGURO SOCIAL </a:t>
            </a:r>
          </a:p>
          <a:p>
            <a:pPr algn="ctr"/>
            <a:r>
              <a:rPr lang="es-PA" sz="2400" b="1" dirty="0">
                <a:solidFill>
                  <a:srgbClr val="000000"/>
                </a:solidFill>
              </a:rPr>
              <a:t> SEGÚN GRUPO DE EDAD                                                                                                                                  </a:t>
            </a:r>
          </a:p>
          <a:p>
            <a:pPr algn="ctr"/>
            <a:r>
              <a:rPr lang="es-PA" sz="2400" b="1" dirty="0">
                <a:solidFill>
                  <a:srgbClr val="000000"/>
                </a:solidFill>
              </a:rPr>
              <a:t> JUNIO 2020</a:t>
            </a:r>
          </a:p>
          <a:p>
            <a:endParaRPr lang="es-ES" sz="2400" dirty="0"/>
          </a:p>
        </p:txBody>
      </p:sp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2266148"/>
              </p:ext>
            </p:extLst>
          </p:nvPr>
        </p:nvGraphicFramePr>
        <p:xfrm>
          <a:off x="1315322" y="1393817"/>
          <a:ext cx="9357445" cy="5089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Hoja de cálculo" r:id="rId5" imgW="4572009" imgH="2485899" progId="Excel.Sheet.12">
                  <p:embed/>
                </p:oleObj>
              </mc:Choice>
              <mc:Fallback>
                <p:oleObj name="Hoja de cálculo" r:id="rId5" imgW="4572009" imgH="2485899" progId="Excel.Sheet.12">
                  <p:embed/>
                  <p:pic>
                    <p:nvPicPr>
                      <p:cNvPr id="0" name="1 Objeto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5322" y="1393817"/>
                        <a:ext cx="9357445" cy="5089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2864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6366" y="235527"/>
            <a:ext cx="8500939" cy="5777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6672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91" b="9890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910" y="184509"/>
            <a:ext cx="1008112" cy="1008112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1867673" y="188640"/>
            <a:ext cx="83985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A" sz="2400" b="1" dirty="0">
                <a:solidFill>
                  <a:srgbClr val="000000"/>
                </a:solidFill>
              </a:rPr>
              <a:t>TECNÓLOGOS MÉDICOS DE LA CAJA DE SEGURO SOCIAL </a:t>
            </a:r>
          </a:p>
          <a:p>
            <a:pPr algn="ctr"/>
            <a:r>
              <a:rPr lang="es-PA" sz="2400" b="1" dirty="0">
                <a:solidFill>
                  <a:srgbClr val="000000"/>
                </a:solidFill>
              </a:rPr>
              <a:t> SEGÚN GRUPO DE EDAD                                                                                                                                  </a:t>
            </a:r>
          </a:p>
          <a:p>
            <a:pPr algn="ctr"/>
            <a:r>
              <a:rPr lang="es-PA" sz="2400" b="1" dirty="0">
                <a:solidFill>
                  <a:srgbClr val="000000"/>
                </a:solidFill>
              </a:rPr>
              <a:t> JUNIO 2020</a:t>
            </a:r>
          </a:p>
          <a:p>
            <a:endParaRPr lang="es-ES" sz="2400" dirty="0"/>
          </a:p>
        </p:txBody>
      </p:sp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9992259"/>
              </p:ext>
            </p:extLst>
          </p:nvPr>
        </p:nvGraphicFramePr>
        <p:xfrm>
          <a:off x="1271589" y="1459189"/>
          <a:ext cx="9672636" cy="50681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" name="Hoja de cálculo" r:id="rId5" imgW="4743385" imgH="2485899" progId="Excel.Sheet.12">
                  <p:embed/>
                </p:oleObj>
              </mc:Choice>
              <mc:Fallback>
                <p:oleObj name="Hoja de cálculo" r:id="rId5" imgW="4743385" imgH="2485899" progId="Excel.Sheet.12">
                  <p:embed/>
                  <p:pic>
                    <p:nvPicPr>
                      <p:cNvPr id="0" name="4 Objeto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1589" y="1459189"/>
                        <a:ext cx="9672636" cy="50681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98854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709" y="584923"/>
            <a:ext cx="8663436" cy="5206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65029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91" b="9890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910" y="184509"/>
            <a:ext cx="1008112" cy="1008112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1867673" y="188640"/>
            <a:ext cx="83985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A" sz="2400" b="1" dirty="0">
                <a:solidFill>
                  <a:srgbClr val="000000"/>
                </a:solidFill>
              </a:rPr>
              <a:t>ESTADÍSTICOS SALUD DE LA CAJA DE SEGURO SOCIAL </a:t>
            </a:r>
          </a:p>
          <a:p>
            <a:pPr algn="ctr"/>
            <a:r>
              <a:rPr lang="es-PA" sz="2400" b="1" dirty="0">
                <a:solidFill>
                  <a:srgbClr val="000000"/>
                </a:solidFill>
              </a:rPr>
              <a:t> SEGÚN GRUPO DE EDAD                                                                                                                                  </a:t>
            </a:r>
          </a:p>
          <a:p>
            <a:pPr algn="ctr"/>
            <a:r>
              <a:rPr lang="es-PA" sz="2400" b="1" dirty="0">
                <a:solidFill>
                  <a:srgbClr val="000000"/>
                </a:solidFill>
              </a:rPr>
              <a:t> JUNIO 2020</a:t>
            </a:r>
          </a:p>
          <a:p>
            <a:endParaRPr lang="es-ES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342" y="1471616"/>
            <a:ext cx="9043988" cy="4915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97953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158" y="417513"/>
            <a:ext cx="8486775" cy="5470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773477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3863752" y="404664"/>
            <a:ext cx="6175598" cy="719056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s-PA" sz="2400" dirty="0">
                <a:latin typeface="Britannic Bold" pitchFamily="34" charset="0"/>
              </a:rPr>
              <a:t>ESTADO DE RESULTADOS</a:t>
            </a:r>
            <a:br>
              <a:rPr lang="es-PA" sz="2400" dirty="0">
                <a:latin typeface="Britannic Bold" pitchFamily="34" charset="0"/>
              </a:rPr>
            </a:br>
            <a:r>
              <a:rPr lang="es-PA" sz="2000" dirty="0">
                <a:latin typeface="Britannic Bold" pitchFamily="34" charset="0"/>
              </a:rPr>
              <a:t>PERIODO 2015 - 2019</a:t>
            </a:r>
            <a:endParaRPr lang="es-ES" sz="2000" dirty="0">
              <a:latin typeface="Britannic Bold" pitchFamily="34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4215780" y="1327376"/>
            <a:ext cx="409759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A" sz="1600" dirty="0">
                <a:latin typeface="Britannic Bold" pitchFamily="34" charset="0"/>
              </a:rPr>
              <a:t>PROGRAMA DE INVALIDEZ, VEJEZ Y MUERTE</a:t>
            </a:r>
            <a:endParaRPr lang="es-ES" sz="1600" dirty="0"/>
          </a:p>
        </p:txBody>
      </p:sp>
      <p:sp>
        <p:nvSpPr>
          <p:cNvPr id="7" name="6 Rectángulo"/>
          <p:cNvSpPr/>
          <p:nvPr/>
        </p:nvSpPr>
        <p:spPr>
          <a:xfrm>
            <a:off x="4368179" y="4411908"/>
            <a:ext cx="38827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A" sz="1600" dirty="0">
                <a:latin typeface="Britannic Bold" pitchFamily="34" charset="0"/>
              </a:rPr>
              <a:t>PROGRAMA DE RIESGOS PROFESIONALES</a:t>
            </a:r>
            <a:endParaRPr lang="es-ES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9867" y="1665930"/>
            <a:ext cx="7155650" cy="2623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558" y="4764111"/>
            <a:ext cx="6264038" cy="1376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91" b="9890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184509"/>
            <a:ext cx="1198240" cy="119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583478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3647728" y="332657"/>
            <a:ext cx="6391622" cy="791064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s-PA" sz="2400" dirty="0">
                <a:latin typeface="Britannic Bold" pitchFamily="34" charset="0"/>
              </a:rPr>
              <a:t>ESTADO DE RESULTADOS</a:t>
            </a:r>
            <a:br>
              <a:rPr lang="es-PA" sz="2400" dirty="0">
                <a:latin typeface="Britannic Bold" pitchFamily="34" charset="0"/>
              </a:rPr>
            </a:br>
            <a:r>
              <a:rPr lang="es-PA" sz="2000" dirty="0">
                <a:latin typeface="Britannic Bold" pitchFamily="34" charset="0"/>
              </a:rPr>
              <a:t>PERIODO 2015 - 2019</a:t>
            </a:r>
            <a:endParaRPr lang="es-ES" sz="2000" dirty="0">
              <a:latin typeface="Britannic Bold" pitchFamily="34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4215780" y="1668903"/>
            <a:ext cx="41793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A" sz="1600" dirty="0">
                <a:latin typeface="Britannic Bold" pitchFamily="34" charset="0"/>
              </a:rPr>
              <a:t>PROGRAMA DE ENFERMEDAD Y MATERNIDAD</a:t>
            </a:r>
            <a:endParaRPr lang="es-ES" sz="1600" dirty="0"/>
          </a:p>
        </p:txBody>
      </p:sp>
      <p:sp>
        <p:nvSpPr>
          <p:cNvPr id="7" name="6 Rectángulo"/>
          <p:cNvSpPr/>
          <p:nvPr/>
        </p:nvSpPr>
        <p:spPr>
          <a:xfrm>
            <a:off x="4687673" y="3947549"/>
            <a:ext cx="311655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A" sz="1600" dirty="0">
                <a:latin typeface="Britannic Bold" pitchFamily="34" charset="0"/>
              </a:rPr>
              <a:t>PROGRAMA DE ADMINISTRACIÓN</a:t>
            </a:r>
            <a:endParaRPr lang="es-ES" sz="1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691" y="2007458"/>
            <a:ext cx="7355156" cy="1616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691" y="4397521"/>
            <a:ext cx="7355157" cy="1784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91" b="9890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184509"/>
            <a:ext cx="1198240" cy="119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01259"/>
      </p:ext>
    </p:extLst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AE4BC3-D6B7-6541-8467-B0FF003CE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7648" y="254903"/>
            <a:ext cx="6912769" cy="62865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s-PA" sz="2800" b="1" dirty="0"/>
              <a:t>Población Protegida por la CSS en la República                                        </a:t>
            </a:r>
            <a:r>
              <a:rPr lang="es-PA" sz="2000" b="1" dirty="0"/>
              <a:t>Según Clase  2015 - 2020</a:t>
            </a:r>
            <a:r>
              <a:rPr lang="es-PA" sz="2000" dirty="0"/>
              <a:t> </a:t>
            </a:r>
            <a:endParaRPr lang="es-PA" sz="3200" dirty="0"/>
          </a:p>
        </p:txBody>
      </p:sp>
      <p:graphicFrame>
        <p:nvGraphicFramePr>
          <p:cNvPr id="6" name="5 Marcador de contenido"/>
          <p:cNvGraphicFramePr>
            <a:graphicFrameLocks noGrp="1"/>
          </p:cNvGraphicFramePr>
          <p:nvPr>
            <p:ph idx="1"/>
          </p:nvPr>
        </p:nvGraphicFramePr>
        <p:xfrm>
          <a:off x="1833322" y="930561"/>
          <a:ext cx="8411592" cy="30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5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7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7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78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81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74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26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3940">
                <a:tc>
                  <a:txBody>
                    <a:bodyPr/>
                    <a:lstStyle/>
                    <a:p>
                      <a:pPr algn="ctr"/>
                      <a:r>
                        <a:rPr lang="es-PA" sz="1400" b="1" dirty="0"/>
                        <a:t>CLASE</a:t>
                      </a:r>
                      <a:endParaRPr lang="es-E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400" b="1" dirty="0"/>
                        <a:t>2015</a:t>
                      </a:r>
                      <a:endParaRPr lang="es-E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400" b="1" dirty="0"/>
                        <a:t>2016</a:t>
                      </a:r>
                      <a:endParaRPr lang="es-E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400" b="1" dirty="0"/>
                        <a:t>2017</a:t>
                      </a:r>
                      <a:endParaRPr lang="es-E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400" b="1" dirty="0"/>
                        <a:t>2018</a:t>
                      </a:r>
                      <a:endParaRPr lang="es-E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400" b="1" dirty="0"/>
                        <a:t>2019 </a:t>
                      </a:r>
                      <a:endParaRPr lang="es-E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400" b="1" dirty="0"/>
                        <a:t>2020 </a:t>
                      </a:r>
                      <a:endParaRPr lang="es-ES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940">
                <a:tc>
                  <a:txBody>
                    <a:bodyPr/>
                    <a:lstStyle/>
                    <a:p>
                      <a:r>
                        <a:rPr lang="es-PA" sz="1100" b="1" dirty="0"/>
                        <a:t>Población País</a:t>
                      </a:r>
                      <a:endParaRPr lang="es-E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b="1" dirty="0"/>
                        <a:t>3,975,404</a:t>
                      </a:r>
                      <a:endParaRPr lang="es-E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b="1" dirty="0"/>
                        <a:t>4,037,043</a:t>
                      </a:r>
                      <a:endParaRPr lang="es-E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b="1" dirty="0"/>
                        <a:t>4,098,135</a:t>
                      </a:r>
                      <a:endParaRPr lang="es-E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b="1" dirty="0"/>
                        <a:t>4,158,783</a:t>
                      </a:r>
                      <a:endParaRPr lang="es-E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b="1" dirty="0"/>
                        <a:t>4,218,808</a:t>
                      </a:r>
                      <a:endParaRPr lang="es-E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b="1" dirty="0"/>
                        <a:t>4,278,500</a:t>
                      </a:r>
                      <a:endParaRPr lang="es-E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3940">
                <a:tc>
                  <a:txBody>
                    <a:bodyPr/>
                    <a:lstStyle/>
                    <a:p>
                      <a:r>
                        <a:rPr lang="es-PA" sz="1100" b="1" dirty="0"/>
                        <a:t>Población No Asegurada</a:t>
                      </a:r>
                      <a:endParaRPr lang="es-E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1,024,060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1,010,275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994,578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976,928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966,237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935,510</a:t>
                      </a:r>
                      <a:endParaRPr lang="es-E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3940">
                <a:tc>
                  <a:txBody>
                    <a:bodyPr/>
                    <a:lstStyle/>
                    <a:p>
                      <a:r>
                        <a:rPr lang="es-PA" sz="1100" b="1" dirty="0"/>
                        <a:t>Población Asegurada</a:t>
                      </a:r>
                      <a:endParaRPr lang="es-E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2,951,344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3,026,768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3,103,557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3,181,855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3,252,571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3,342,990</a:t>
                      </a:r>
                      <a:endParaRPr lang="es-E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3940">
                <a:tc>
                  <a:txBody>
                    <a:bodyPr/>
                    <a:lstStyle/>
                    <a:p>
                      <a:pPr algn="r"/>
                      <a:r>
                        <a:rPr lang="es-PA" sz="1100" b="1" dirty="0"/>
                        <a:t>% de Población Asegurada</a:t>
                      </a:r>
                      <a:endParaRPr lang="es-E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b="1" dirty="0"/>
                        <a:t>74.2%</a:t>
                      </a:r>
                      <a:endParaRPr lang="es-E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b="1" dirty="0"/>
                        <a:t>75.0%</a:t>
                      </a:r>
                      <a:endParaRPr lang="es-E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b="1" dirty="0"/>
                        <a:t>75.7%</a:t>
                      </a:r>
                      <a:endParaRPr lang="es-E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b="1" dirty="0"/>
                        <a:t>75.7%</a:t>
                      </a:r>
                      <a:endParaRPr lang="es-E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b="1" dirty="0"/>
                        <a:t>77.1%</a:t>
                      </a:r>
                      <a:endParaRPr lang="es-E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b="1" dirty="0"/>
                        <a:t>78.1%</a:t>
                      </a:r>
                      <a:endParaRPr lang="es-E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3940">
                <a:tc>
                  <a:txBody>
                    <a:bodyPr/>
                    <a:lstStyle/>
                    <a:p>
                      <a:pPr algn="r"/>
                      <a:r>
                        <a:rPr lang="es-PA" sz="1100" b="1" dirty="0"/>
                        <a:t>% Población No Asegurada</a:t>
                      </a:r>
                      <a:endParaRPr lang="es-E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b="1" dirty="0"/>
                        <a:t>25.8%</a:t>
                      </a:r>
                      <a:endParaRPr lang="es-E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b="1" dirty="0"/>
                        <a:t>25.0%</a:t>
                      </a:r>
                      <a:endParaRPr lang="es-E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b="1" dirty="0"/>
                        <a:t>24.3%</a:t>
                      </a:r>
                      <a:endParaRPr lang="es-E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b="1" dirty="0"/>
                        <a:t>24.3%</a:t>
                      </a:r>
                      <a:endParaRPr lang="es-E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b="1" dirty="0"/>
                        <a:t>22.9%</a:t>
                      </a:r>
                      <a:endParaRPr lang="es-E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b="1" dirty="0"/>
                        <a:t>21.9%</a:t>
                      </a:r>
                      <a:endParaRPr lang="es-E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3940">
                <a:tc>
                  <a:txBody>
                    <a:bodyPr/>
                    <a:lstStyle/>
                    <a:p>
                      <a:r>
                        <a:rPr lang="es-PA" sz="1100" b="1" dirty="0"/>
                        <a:t>Cotizantes</a:t>
                      </a:r>
                      <a:endParaRPr lang="es-E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1,450,340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1,490,101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1,530,721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1,572,187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1,603,146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1,657,829</a:t>
                      </a:r>
                      <a:endParaRPr lang="es-E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3940">
                <a:tc>
                  <a:txBody>
                    <a:bodyPr/>
                    <a:lstStyle/>
                    <a:p>
                      <a:pPr algn="r"/>
                      <a:r>
                        <a:rPr lang="es-PA" sz="1100" b="1" dirty="0"/>
                        <a:t>Activos</a:t>
                      </a:r>
                      <a:endParaRPr lang="es-E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1,183,684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1,211,234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1,239,149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1,267,478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1,307,830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1,323,974</a:t>
                      </a:r>
                      <a:endParaRPr lang="es-E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3940">
                <a:tc>
                  <a:txBody>
                    <a:bodyPr/>
                    <a:lstStyle/>
                    <a:p>
                      <a:pPr algn="r"/>
                      <a:r>
                        <a:rPr lang="es-PA" sz="1100" b="1" dirty="0"/>
                        <a:t>Pensionados (1)</a:t>
                      </a:r>
                      <a:endParaRPr lang="es-E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265,656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278,867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291,572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304,709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295,316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333,855</a:t>
                      </a:r>
                      <a:endParaRPr lang="es-E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algn="r"/>
                      <a:endParaRPr lang="es-E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3940">
                <a:tc>
                  <a:txBody>
                    <a:bodyPr/>
                    <a:lstStyle/>
                    <a:p>
                      <a:pPr algn="r"/>
                      <a:r>
                        <a:rPr lang="es-PA" sz="1100" b="1" dirty="0"/>
                        <a:t>Dependientes</a:t>
                      </a:r>
                      <a:endParaRPr lang="es-E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1,501,004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1,536,668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1,572,836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1,609,667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1,649,425</a:t>
                      </a:r>
                      <a:endParaRPr lang="es-E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1685,160</a:t>
                      </a:r>
                      <a:endParaRPr lang="es-E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9" name="Título 1">
            <a:extLst>
              <a:ext uri="{FF2B5EF4-FFF2-40B4-BE49-F238E27FC236}">
                <a16:creationId xmlns:a16="http://schemas.microsoft.com/office/drawing/2014/main" id="{A9AE4BC3-D6B7-6541-8467-B0FF003CEF44}"/>
              </a:ext>
            </a:extLst>
          </p:cNvPr>
          <p:cNvSpPr txBox="1">
            <a:spLocks/>
          </p:cNvSpPr>
          <p:nvPr/>
        </p:nvSpPr>
        <p:spPr>
          <a:xfrm>
            <a:off x="1858168" y="4226393"/>
            <a:ext cx="8497490" cy="6286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PA" sz="2000" b="1" dirty="0"/>
              <a:t>Distribución del Aporte de Los Trabajadores, Patronos y el Estado  a los    Programas de la Caja de Seguro Social                                   </a:t>
            </a:r>
            <a:r>
              <a:rPr lang="es-PA" sz="1600" dirty="0"/>
              <a:t> </a:t>
            </a:r>
            <a:endParaRPr lang="es-PA" sz="2400" dirty="0"/>
          </a:p>
        </p:txBody>
      </p:sp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2638426" y="4925256"/>
          <a:ext cx="6819898" cy="1805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8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8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3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96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95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1940">
                <a:tc>
                  <a:txBody>
                    <a:bodyPr/>
                    <a:lstStyle/>
                    <a:p>
                      <a:pPr algn="ctr"/>
                      <a:r>
                        <a:rPr lang="es-PA" sz="1100" dirty="0"/>
                        <a:t>RIESGO /PROGRAMA</a:t>
                      </a:r>
                      <a:endParaRPr lang="es-E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100" dirty="0"/>
                        <a:t>TOTAL</a:t>
                      </a:r>
                      <a:endParaRPr lang="es-E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100" dirty="0"/>
                        <a:t>ESTADO</a:t>
                      </a:r>
                      <a:endParaRPr lang="es-E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100" dirty="0"/>
                        <a:t>TRABAJADOR</a:t>
                      </a:r>
                      <a:endParaRPr lang="es-E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100" dirty="0"/>
                        <a:t>EMPLEADOR</a:t>
                      </a:r>
                      <a:endParaRPr lang="es-E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940">
                <a:tc>
                  <a:txBody>
                    <a:bodyPr/>
                    <a:lstStyle/>
                    <a:p>
                      <a:r>
                        <a:rPr lang="es-PA" sz="1050" b="1" dirty="0"/>
                        <a:t>TOTAL</a:t>
                      </a:r>
                      <a:endParaRPr lang="es-E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400" b="1" dirty="0"/>
                        <a:t>24.78%</a:t>
                      </a:r>
                      <a:endParaRPr lang="es-E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400" b="1" dirty="0"/>
                        <a:t>0.80%</a:t>
                      </a:r>
                      <a:endParaRPr lang="es-E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400" b="1" dirty="0"/>
                        <a:t>9.75%</a:t>
                      </a:r>
                      <a:endParaRPr lang="es-E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400" b="1" dirty="0"/>
                        <a:t>14.23%</a:t>
                      </a:r>
                      <a:endParaRPr lang="es-ES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1940">
                <a:tc>
                  <a:txBody>
                    <a:bodyPr/>
                    <a:lstStyle/>
                    <a:p>
                      <a:r>
                        <a:rPr lang="es-PA" sz="1050" b="1" dirty="0"/>
                        <a:t>GESTIÓN ADMINISTRATIVA</a:t>
                      </a:r>
                      <a:endParaRPr lang="es-E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400" dirty="0"/>
                        <a:t>0.80%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400" dirty="0"/>
                        <a:t>0.80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889">
                <a:tc>
                  <a:txBody>
                    <a:bodyPr/>
                    <a:lstStyle/>
                    <a:p>
                      <a:r>
                        <a:rPr lang="es-PA" sz="1050" b="1" dirty="0"/>
                        <a:t>ENFERMEDAD Y MATERNIDAD</a:t>
                      </a:r>
                      <a:endParaRPr lang="es-E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400" dirty="0"/>
                        <a:t>8.50%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400" dirty="0"/>
                        <a:t>0.50%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400" dirty="0"/>
                        <a:t>8.0%</a:t>
                      </a:r>
                      <a:endParaRPr lang="es-E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1940">
                <a:tc>
                  <a:txBody>
                    <a:bodyPr/>
                    <a:lstStyle/>
                    <a:p>
                      <a:r>
                        <a:rPr lang="es-PA" sz="1050" b="1" dirty="0"/>
                        <a:t>INVALIDEZ,VEJEZ</a:t>
                      </a:r>
                      <a:r>
                        <a:rPr lang="es-PA" sz="1050" b="1" baseline="0" dirty="0"/>
                        <a:t> Y MUERTE</a:t>
                      </a:r>
                      <a:endParaRPr lang="es-E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400" dirty="0"/>
                        <a:t>13.50%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400" dirty="0"/>
                        <a:t>9.25%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400" dirty="0"/>
                        <a:t>4.25%</a:t>
                      </a:r>
                      <a:endParaRPr lang="es-E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1940">
                <a:tc>
                  <a:txBody>
                    <a:bodyPr/>
                    <a:lstStyle/>
                    <a:p>
                      <a:r>
                        <a:rPr lang="es-PA" sz="1050" b="1" dirty="0"/>
                        <a:t>Riesgos Profesionales</a:t>
                      </a:r>
                      <a:endParaRPr lang="es-E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400" dirty="0"/>
                        <a:t>1.98%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400" dirty="0"/>
                        <a:t>1.98%</a:t>
                      </a:r>
                      <a:endParaRPr lang="es-E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8" name="7 Imagen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91" b="9890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"/>
            <a:ext cx="1152128" cy="904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367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>
          <a:xfrm>
            <a:off x="3671437" y="295851"/>
            <a:ext cx="834046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A" sz="3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/>
                <a:ea typeface="+mj-ea"/>
                <a:cs typeface="+mj-cs"/>
              </a:rPr>
              <a:t>Programa de Enfermedad  y Maternidad</a:t>
            </a:r>
            <a:endParaRPr kumimoji="0" lang="es-ES" sz="3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+mj-cs"/>
            </a:endParaRPr>
          </a:p>
        </p:txBody>
      </p:sp>
      <p:graphicFrame>
        <p:nvGraphicFramePr>
          <p:cNvPr id="7" name="3 Marcador de contenido"/>
          <p:cNvGraphicFramePr>
            <a:graphicFrameLocks/>
          </p:cNvGraphicFramePr>
          <p:nvPr/>
        </p:nvGraphicFramePr>
        <p:xfrm>
          <a:off x="3550265" y="1659365"/>
          <a:ext cx="8461638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4065448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A78792-3D8C-D643-BB03-41CF01CF7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34862" y="256861"/>
            <a:ext cx="8604738" cy="773545"/>
          </a:xfrm>
        </p:spPr>
        <p:txBody>
          <a:bodyPr>
            <a:noAutofit/>
          </a:bodyPr>
          <a:lstStyle/>
          <a:p>
            <a:r>
              <a:rPr lang="es-PA" sz="2800" dirty="0"/>
              <a:t>PACIENTES DE ENFERMEDADES CRONICAS QUE ATIENDE                          LA CAJA DE SEGURO SOCIAL</a:t>
            </a:r>
          </a:p>
        </p:txBody>
      </p:sp>
      <p:graphicFrame>
        <p:nvGraphicFramePr>
          <p:cNvPr id="3" name="2 Diagrama"/>
          <p:cNvGraphicFramePr/>
          <p:nvPr>
            <p:extLst>
              <p:ext uri="{D42A27DB-BD31-4B8C-83A1-F6EECF244321}">
                <p14:modId xmlns:p14="http://schemas.microsoft.com/office/powerpoint/2010/main" val="44928261"/>
              </p:ext>
            </p:extLst>
          </p:nvPr>
        </p:nvGraphicFramePr>
        <p:xfrm>
          <a:off x="3603625" y="1400175"/>
          <a:ext cx="8128000" cy="49255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92013230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3380509" y="34071"/>
            <a:ext cx="8811491" cy="57552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PA" sz="1600" dirty="0">
                <a:solidFill>
                  <a:prstClr val="black"/>
                </a:solidFill>
                <a:latin typeface="Britannic Bold" pitchFamily="34" charset="0"/>
              </a:rPr>
              <a:t>UTILIZACIÓN DE CUPOS</a:t>
            </a:r>
            <a:r>
              <a:rPr kumimoji="0" lang="es-PA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itannic Bold" pitchFamily="34" charset="0"/>
              </a:rPr>
              <a:t> EN</a:t>
            </a:r>
            <a:r>
              <a:rPr kumimoji="0" lang="es-PA" sz="1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itannic Bold" pitchFamily="34" charset="0"/>
              </a:rPr>
              <a:t> EL COMPLEJO HOSPITALARIO DR. ARNULFO ARIAS MADRID </a:t>
            </a:r>
            <a:r>
              <a:rPr kumimoji="0" lang="es-PA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itannic Bold" pitchFamily="34" charset="0"/>
              </a:rPr>
              <a:t>POR TIPO </a:t>
            </a:r>
            <a:r>
              <a:rPr kumimoji="0" lang="es-PA" sz="1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itannic Bold" pitchFamily="34" charset="0"/>
              </a:rPr>
              <a:t> </a:t>
            </a:r>
            <a:r>
              <a:rPr kumimoji="0" lang="es-PA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itannic Bold" pitchFamily="34" charset="0"/>
                <a:ea typeface="+mn-ea"/>
                <a:cs typeface="+mn-cs"/>
              </a:rPr>
              <a:t> 2015 – 2020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187" y="643307"/>
            <a:ext cx="6816436" cy="578008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10276295" y="1371599"/>
            <a:ext cx="1867564" cy="17543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s-PA" b="1" dirty="0"/>
              <a:t>Medicina General</a:t>
            </a:r>
          </a:p>
          <a:p>
            <a:pPr algn="ctr"/>
            <a:r>
              <a:rPr lang="es-PA" dirty="0"/>
              <a:t>Costo Promedio</a:t>
            </a:r>
          </a:p>
          <a:p>
            <a:pPr algn="ctr"/>
            <a:r>
              <a:rPr lang="es-PA" dirty="0"/>
              <a:t>B/ 24.33 </a:t>
            </a:r>
          </a:p>
          <a:p>
            <a:pPr algn="ctr"/>
            <a:r>
              <a:rPr lang="es-PA" b="1" dirty="0"/>
              <a:t>Costo No Asistió </a:t>
            </a:r>
          </a:p>
          <a:p>
            <a:pPr algn="ctr"/>
            <a:r>
              <a:rPr lang="es-PA" b="1" dirty="0"/>
              <a:t>2019</a:t>
            </a:r>
          </a:p>
          <a:p>
            <a:pPr algn="ctr"/>
            <a:r>
              <a:rPr lang="es-PA" dirty="0"/>
              <a:t>B/. 308,309.76</a:t>
            </a:r>
            <a:endParaRPr lang="es-ES" dirty="0"/>
          </a:p>
        </p:txBody>
      </p:sp>
      <p:sp>
        <p:nvSpPr>
          <p:cNvPr id="6" name="5 CuadroTexto"/>
          <p:cNvSpPr txBox="1"/>
          <p:nvPr/>
        </p:nvSpPr>
        <p:spPr>
          <a:xfrm>
            <a:off x="10276295" y="3477554"/>
            <a:ext cx="1867564" cy="2031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PA" b="1" dirty="0" err="1"/>
              <a:t>Med</a:t>
            </a:r>
            <a:r>
              <a:rPr lang="es-PA" b="1" dirty="0"/>
              <a:t>.  Especializada</a:t>
            </a:r>
          </a:p>
          <a:p>
            <a:pPr algn="ctr"/>
            <a:r>
              <a:rPr lang="es-PA" dirty="0"/>
              <a:t>Costo Promedio</a:t>
            </a:r>
          </a:p>
          <a:p>
            <a:pPr algn="ctr"/>
            <a:r>
              <a:rPr lang="es-PA" dirty="0"/>
              <a:t>B/ 38.98 </a:t>
            </a:r>
          </a:p>
          <a:p>
            <a:pPr algn="ctr"/>
            <a:r>
              <a:rPr lang="es-PA" b="1" dirty="0"/>
              <a:t>Costo No Asistió </a:t>
            </a:r>
          </a:p>
          <a:p>
            <a:pPr algn="ctr"/>
            <a:r>
              <a:rPr lang="es-PA" b="1" dirty="0"/>
              <a:t>2019</a:t>
            </a:r>
          </a:p>
          <a:p>
            <a:pPr algn="ctr"/>
            <a:r>
              <a:rPr lang="es-PA" dirty="0"/>
              <a:t>B/. 1,515,503.42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7224050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3380509" y="34071"/>
            <a:ext cx="8811491" cy="57552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PA" sz="1600" dirty="0">
                <a:solidFill>
                  <a:prstClr val="black"/>
                </a:solidFill>
                <a:latin typeface="Britannic Bold" pitchFamily="34" charset="0"/>
              </a:rPr>
              <a:t>PROMEDIO DÍAS ESTANCIA CHAAM</a:t>
            </a:r>
            <a:r>
              <a:rPr kumimoji="0" lang="es-PA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itannic Bold" pitchFamily="34" charset="0"/>
              </a:rPr>
              <a:t> </a:t>
            </a:r>
            <a:r>
              <a:rPr kumimoji="0" lang="es-PA" sz="1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itannic Bold" pitchFamily="34" charset="0"/>
              </a:rPr>
              <a:t> </a:t>
            </a:r>
            <a:r>
              <a:rPr kumimoji="0" lang="es-PA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itannic Bold" pitchFamily="34" charset="0"/>
                <a:ea typeface="+mn-ea"/>
                <a:cs typeface="+mn-cs"/>
              </a:rPr>
              <a:t> 2019 – 2020</a:t>
            </a:r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238415"/>
              </p:ext>
            </p:extLst>
          </p:nvPr>
        </p:nvGraphicFramePr>
        <p:xfrm>
          <a:off x="3893128" y="346360"/>
          <a:ext cx="7827816" cy="5962492"/>
        </p:xfrm>
        <a:graphic>
          <a:graphicData uri="http://schemas.openxmlformats.org/drawingml/2006/table">
            <a:tbl>
              <a:tblPr/>
              <a:tblGrid>
                <a:gridCol w="52075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97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97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06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0836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s-ES" sz="1600" b="1" i="0" u="none" strike="noStrike" dirty="0">
                          <a:effectLst/>
                          <a:latin typeface="Calibri"/>
                        </a:rPr>
                        <a:t>PRIMEROS SEMESTRES 2018 - 2019 – 2020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050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COMPLEJO HOSPITALARIO DR. ARNULFO ARIAS MADRID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ES" sz="1200" b="1" i="0" u="none" strike="noStrike"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ES" sz="1200" b="1" i="0" u="none" strike="noStrike"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s-ES" sz="1200" b="1" i="0" u="none" strike="noStrike" dirty="0"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919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SALAS DE HOSPITALIZACIÓN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A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2018</a:t>
                      </a:r>
                      <a:endParaRPr lang="es-ES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2019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solidFill>
                            <a:srgbClr val="FFFFCC"/>
                          </a:solidFill>
                          <a:effectLst/>
                          <a:latin typeface="Calibri"/>
                        </a:rPr>
                        <a:t>2020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357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effectLst/>
                          <a:latin typeface="Calibri"/>
                        </a:rPr>
                        <a:t>Promedio Días Estancia Hospitalaria Servicios Clínicos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A" sz="1400" b="1" i="0" u="none" strike="noStrike" dirty="0">
                          <a:effectLst/>
                          <a:latin typeface="Calibri"/>
                        </a:rPr>
                        <a:t>11.3</a:t>
                      </a:r>
                      <a:endParaRPr lang="es-ES" sz="1400" b="1" i="0" u="none" strike="noStrike" dirty="0"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dirty="0">
                          <a:effectLst/>
                          <a:latin typeface="Calibri"/>
                        </a:rPr>
                        <a:t>12.6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effectLst/>
                          <a:latin typeface="Calibri"/>
                        </a:rPr>
                        <a:t>11.9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970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Servicio de Cardiología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A" sz="1200" b="1" i="0" u="none" strike="noStrike" dirty="0">
                          <a:effectLst/>
                          <a:latin typeface="Calibri"/>
                        </a:rPr>
                        <a:t>11.3</a:t>
                      </a:r>
                      <a:endParaRPr lang="es-ES" sz="1200" b="1" i="0" u="none" strike="noStrike" dirty="0"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10.5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12.4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970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Servicio de Endocrinología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A" sz="1200" b="1" i="0" u="none" strike="noStrike" dirty="0">
                          <a:effectLst/>
                          <a:latin typeface="Calibri"/>
                        </a:rPr>
                        <a:t>0.0</a:t>
                      </a:r>
                      <a:endParaRPr lang="es-ES" sz="1200" b="1" i="0" u="none" strike="noStrike" dirty="0"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0.0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70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Servicio de Gastroenterología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A" sz="1200" b="1" i="0" u="none" strike="noStrike" dirty="0">
                          <a:effectLst/>
                          <a:latin typeface="Calibri"/>
                        </a:rPr>
                        <a:t>14.5</a:t>
                      </a:r>
                      <a:endParaRPr lang="es-ES" sz="1200" b="1" i="0" u="none" strike="noStrike" dirty="0"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9.7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9.0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70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Servicio de Geriatría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17.6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15.5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10.9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70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Servicio de Hematología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12.3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12.0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11.0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970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Servicio de Medicina Interna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16.9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16.5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15.1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70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Servicio de Nefrología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7.7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7.8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6.2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970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Servicio de Neumología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A" sz="1200" b="1" i="0" u="none" strike="noStrike" dirty="0">
                          <a:effectLst/>
                          <a:latin typeface="Calibri"/>
                        </a:rPr>
                        <a:t>7.3</a:t>
                      </a:r>
                      <a:endParaRPr lang="es-ES" sz="1200" b="1" i="0" u="none" strike="noStrike" dirty="0"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11.2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3.1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970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Servicio de Psiquiatría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A" sz="1200" b="1" i="0" u="none" strike="noStrike" dirty="0">
                          <a:effectLst/>
                          <a:latin typeface="Calibri"/>
                        </a:rPr>
                        <a:t>13.9</a:t>
                      </a:r>
                      <a:endParaRPr lang="es-ES" sz="1200" b="1" i="0" u="none" strike="noStrike" dirty="0"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14.9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11.2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5357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effectLst/>
                          <a:latin typeface="Calibri"/>
                        </a:rPr>
                        <a:t>Promedio Días Estancia Hospitalaria Servicios Quirúrgicos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A" sz="1400" b="1" i="0" u="none" strike="noStrike" dirty="0">
                          <a:effectLst/>
                          <a:latin typeface="Calibri"/>
                        </a:rPr>
                        <a:t>8.5</a:t>
                      </a:r>
                      <a:endParaRPr lang="es-ES" sz="1400" b="1" i="0" u="none" strike="noStrike" dirty="0"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dirty="0">
                          <a:effectLst/>
                          <a:latin typeface="Calibri"/>
                        </a:rPr>
                        <a:t>7.0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effectLst/>
                          <a:latin typeface="Calibri"/>
                        </a:rPr>
                        <a:t>6.8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5106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Servicio de Cirugía General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5.3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5.5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5.4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970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Servicio de Cirugía Cardiovascular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A" sz="1200" b="1" i="0" u="none" strike="noStrike" dirty="0">
                          <a:effectLst/>
                          <a:latin typeface="Calibri"/>
                        </a:rPr>
                        <a:t>14.0</a:t>
                      </a:r>
                      <a:endParaRPr lang="es-ES" sz="1200" b="1" i="0" u="none" strike="noStrike" dirty="0"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11.5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14.0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0970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Servicio de Cirugía Plástica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A" sz="1200" b="1" i="0" u="none" strike="noStrike" dirty="0">
                          <a:effectLst/>
                          <a:latin typeface="Calibri"/>
                        </a:rPr>
                        <a:t>8.8</a:t>
                      </a:r>
                      <a:endParaRPr lang="es-ES" sz="1200" b="1" i="0" u="none" strike="noStrike" dirty="0"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19.8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9.7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0970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Servicio de Ginecología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3.9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3.4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4.1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0970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Servicio de Obstetricia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3.4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3.5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3.3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0970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Servicio de Neurocirugía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18.8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21.5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16.2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0970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Servicio de Ortopedia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13.1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11.2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12.8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0970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Servicio de Oftalmología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6.2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12.6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3.9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0970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Servicio de Urología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A" sz="1200" b="1" i="0" u="none" strike="noStrike" dirty="0">
                          <a:effectLst/>
                          <a:latin typeface="Calibri"/>
                        </a:rPr>
                        <a:t>8.9</a:t>
                      </a:r>
                      <a:endParaRPr lang="es-ES" sz="1200" b="1" i="0" u="none" strike="noStrike" dirty="0"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7.9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6.6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20970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Servicio de Otorrinolaringología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A" sz="1200" b="1" i="0" u="none" strike="noStrike" dirty="0">
                          <a:effectLst/>
                          <a:latin typeface="Calibri"/>
                        </a:rPr>
                        <a:t>4.6</a:t>
                      </a:r>
                      <a:endParaRPr lang="es-ES" sz="1200" b="1" i="0" u="none" strike="noStrike" dirty="0"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4.5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8.4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209707">
                <a:tc>
                  <a:txBody>
                    <a:bodyPr/>
                    <a:lstStyle/>
                    <a:p>
                      <a:pPr algn="l" fontAlgn="ctr"/>
                      <a:r>
                        <a:rPr lang="es-PA" sz="1200" b="1" i="0" u="none" strike="noStrike">
                          <a:effectLst/>
                          <a:latin typeface="Calibri"/>
                        </a:rPr>
                        <a:t>Servicio de Cirugía Oral y Maxilofacial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A" sz="1200" b="1" i="0" u="none" strike="noStrike" dirty="0">
                          <a:effectLst/>
                          <a:latin typeface="Calibri"/>
                        </a:rPr>
                        <a:t>6.6</a:t>
                      </a:r>
                      <a:endParaRPr lang="es-ES" sz="1200" b="1" i="0" u="none" strike="noStrike" dirty="0"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7.7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>
                          <a:effectLst/>
                          <a:latin typeface="Calibri"/>
                        </a:rPr>
                        <a:t>3.7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283104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i="0" u="none" strike="noStrike" dirty="0">
                          <a:effectLst/>
                          <a:latin typeface="Calibri"/>
                        </a:rPr>
                        <a:t>Promedio Días Estancia Hospitalaria - UCI                                                         Unidades de Cuidados Intensivos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A" sz="1400" b="1" i="0" u="none" strike="noStrike" dirty="0">
                          <a:effectLst/>
                          <a:latin typeface="Calibri"/>
                        </a:rPr>
                        <a:t>25.6</a:t>
                      </a:r>
                      <a:endParaRPr lang="es-ES" sz="1400" b="1" i="0" u="none" strike="noStrike" dirty="0"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dirty="0">
                          <a:effectLst/>
                          <a:latin typeface="Calibri"/>
                        </a:rPr>
                        <a:t>25.8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>
                          <a:effectLst/>
                          <a:latin typeface="Calibri"/>
                        </a:rPr>
                        <a:t>26.8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67766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s-ES" sz="1200" b="1" i="0" u="none" strike="noStrike" dirty="0">
                          <a:effectLst/>
                          <a:latin typeface="Calibri"/>
                        </a:rPr>
                        <a:t>Fuente: </a:t>
                      </a:r>
                      <a:r>
                        <a:rPr lang="es-ES" sz="1200" b="0" i="0" u="none" strike="noStrike" dirty="0">
                          <a:effectLst/>
                          <a:latin typeface="Calibri"/>
                        </a:rPr>
                        <a:t>Departamento de Registros Médicos, Complejo Hospitalario Dr. Arnulfo Arias Madrid</a:t>
                      </a:r>
                      <a:endParaRPr lang="es-ES" sz="1200" b="1" i="0" u="none" strike="noStrike" dirty="0"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s-ES" sz="1200" b="0" i="0" u="none" strike="noStrike" dirty="0"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23874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 txBox="1">
            <a:spLocks/>
          </p:cNvSpPr>
          <p:nvPr/>
        </p:nvSpPr>
        <p:spPr>
          <a:xfrm>
            <a:off x="4270559" y="746177"/>
            <a:ext cx="7512671" cy="6302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A" sz="2800">
                <a:solidFill>
                  <a:prstClr val="black"/>
                </a:solidFill>
              </a:rPr>
              <a:t>Modelos de Gestión y Atención Inadecuados </a:t>
            </a:r>
            <a:endParaRPr lang="es-ES" sz="2800" dirty="0">
              <a:solidFill>
                <a:prstClr val="black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5017682" y="311332"/>
            <a:ext cx="5825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A" dirty="0">
                <a:solidFill>
                  <a:prstClr val="black"/>
                </a:solidFill>
                <a:latin typeface="Britannic Bold" pitchFamily="34" charset="0"/>
              </a:rPr>
              <a:t>PROBLEMAS IDENTIFICADOS EN ESTA ADMINISTRACIÓN</a:t>
            </a:r>
          </a:p>
        </p:txBody>
      </p:sp>
      <p:graphicFrame>
        <p:nvGraphicFramePr>
          <p:cNvPr id="8" name="4 Marcador de contenid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3386181"/>
              </p:ext>
            </p:extLst>
          </p:nvPr>
        </p:nvGraphicFramePr>
        <p:xfrm>
          <a:off x="3671455" y="1510143"/>
          <a:ext cx="8371546" cy="45601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0213187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3563814" y="1103879"/>
            <a:ext cx="8347167" cy="719310"/>
          </a:xfrm>
        </p:spPr>
        <p:txBody>
          <a:bodyPr/>
          <a:lstStyle/>
          <a:p>
            <a:r>
              <a:rPr lang="es-PA" dirty="0"/>
              <a:t>MODELO DE GESTIÓN</a:t>
            </a:r>
          </a:p>
        </p:txBody>
      </p:sp>
      <p:graphicFrame>
        <p:nvGraphicFramePr>
          <p:cNvPr id="9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380217"/>
              </p:ext>
            </p:extLst>
          </p:nvPr>
        </p:nvGraphicFramePr>
        <p:xfrm>
          <a:off x="46893" y="1724891"/>
          <a:ext cx="11864088" cy="45926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320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320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5740">
                <a:tc>
                  <a:txBody>
                    <a:bodyPr/>
                    <a:lstStyle/>
                    <a:p>
                      <a:pPr marL="285750" indent="-285750" algn="ctr" fontAlgn="ctr">
                        <a:buFont typeface="Arial" panose="020B0604020202020204" pitchFamily="34" charset="0"/>
                        <a:buChar char="•"/>
                      </a:pPr>
                      <a:r>
                        <a:rPr lang="es-PA" sz="2000" b="1" u="none" strike="noStrike" dirty="0">
                          <a:effectLst/>
                          <a:latin typeface="+mn-lt"/>
                        </a:rPr>
                        <a:t>INFORMACIÓN IMPORTANTE PARA EL ANÁLISIS</a:t>
                      </a:r>
                      <a:endParaRPr lang="es-PA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A" sz="2000" b="1" u="none" strike="noStrike" dirty="0">
                          <a:effectLst/>
                          <a:latin typeface="+mn-lt"/>
                        </a:rPr>
                        <a:t>PUNTOS CRITICOS</a:t>
                      </a:r>
                      <a:r>
                        <a:rPr lang="es-PA" sz="2000" b="1" i="0" u="none" strike="noStrike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</a:rPr>
                        <a:t> IDENTIFICADOS</a:t>
                      </a:r>
                      <a:endParaRPr lang="es-PA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6947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000" dirty="0"/>
                        <a:t>El Modelo de Gestión en Salud actual responde mayormente a un modelo tradicional, caracterizado por la definición de su visión, misión, principios y valores definidos.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000" dirty="0"/>
                        <a:t>Cuenta con una estructura organizacional vertical, normas, procedimientos e indicadores para medir resultados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s-E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000" dirty="0"/>
                        <a:t>Complejidad de las  demandas actuales por parte de usuarios cada día más exigentes.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000" dirty="0"/>
                        <a:t>Necesidad de readecuar la oferta sanitaria a los cambios demográficos y epidemiológicos.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000" dirty="0"/>
                        <a:t>La ausencia de sectorización de los servicios de salud, impide  tener un diagnóstico situacional del área de responsabilidad de cada unidad ejecutora así como la elaboración de estrategias individualizadas, de acuerdo a las necesidades y demandas de la comunidad.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000" dirty="0"/>
                        <a:t>Cartera de servicios ilimitada no sostenible financieramente.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55253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1707775" y="1159979"/>
            <a:ext cx="9076765" cy="909882"/>
          </a:xfrm>
        </p:spPr>
        <p:txBody>
          <a:bodyPr/>
          <a:lstStyle/>
          <a:p>
            <a:pPr algn="ctr"/>
            <a:r>
              <a:rPr lang="es-PA" dirty="0"/>
              <a:t>MODELO DE ATENCIÓN</a:t>
            </a:r>
          </a:p>
        </p:txBody>
      </p:sp>
      <p:graphicFrame>
        <p:nvGraphicFramePr>
          <p:cNvPr id="7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5985217"/>
              </p:ext>
            </p:extLst>
          </p:nvPr>
        </p:nvGraphicFramePr>
        <p:xfrm>
          <a:off x="-5" y="2091169"/>
          <a:ext cx="12095022" cy="41614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75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47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2377">
                <a:tc>
                  <a:txBody>
                    <a:bodyPr/>
                    <a:lstStyle/>
                    <a:p>
                      <a:pPr algn="ctr" fontAlgn="ctr"/>
                      <a:r>
                        <a:rPr lang="es-PA" sz="1600" b="1" u="none" strike="noStrike" dirty="0">
                          <a:effectLst/>
                          <a:latin typeface="+mn-lt"/>
                        </a:rPr>
                        <a:t>INFORMACIÓN IMPORTANTE PARA EL ANÁLISIS</a:t>
                      </a:r>
                      <a:endParaRPr lang="es-PA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A" sz="2000" b="1" u="none" strike="noStrike" dirty="0">
                          <a:effectLst/>
                          <a:latin typeface="+mn-lt"/>
                        </a:rPr>
                        <a:t>PUNTOS CRITICOS</a:t>
                      </a:r>
                      <a:r>
                        <a:rPr lang="es-PA" sz="2000" b="1" i="0" u="none" strike="noStrike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</a:rPr>
                        <a:t> IDENTIFICADOS</a:t>
                      </a:r>
                      <a:endParaRPr lang="es-PA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0648">
                <a:tc>
                  <a:txBody>
                    <a:bodyPr/>
                    <a:lstStyle/>
                    <a:p>
                      <a:r>
                        <a:rPr lang="es-PA" sz="1600" dirty="0"/>
                        <a:t>La Política de salud aprobada en el 2017, define sus objetivo estratégicos y las líneas de acción para 2016 al 2025 y ahí se plantea el modelo de atención de salud integral que tiene un enfoque “Curso de Vida”.</a:t>
                      </a:r>
                    </a:p>
                    <a:p>
                      <a:endParaRPr lang="es-PA" sz="1600" dirty="0"/>
                    </a:p>
                    <a:p>
                      <a:r>
                        <a:rPr lang="es-PA" sz="1600" dirty="0"/>
                        <a:t>El Modelo de Atención de Salud de Panamá Decreto Ejecutivo N° 420 publicado en la Gaceta Oficial N° 28676-A  establece</a:t>
                      </a:r>
                      <a:r>
                        <a:rPr lang="es-PA" sz="1600" baseline="0" dirty="0"/>
                        <a:t> </a:t>
                      </a:r>
                      <a:r>
                        <a:rPr lang="es-PA" sz="1600" dirty="0"/>
                        <a:t> el Modelo de Atención de Panamá, basado en la estrategia de Atención Primaria en Salud (APS) cuyo objetivo responde a las necesidades de salud individual, familiar, comunitaria y ambiental.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000" dirty="0"/>
                        <a:t>Este Modelo  no  desarrolla  el manejo para con los trabajadores,  eje importante  de la seguridad social.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000" dirty="0"/>
                        <a:t>Se aborda la estrategia en el marco de la  Atención Primaria, modelo individual familiar comunitario y ambiental y redefiniendo la red de servicios de salud a nivel nacional y es de obligatorio cumplimiento para los servicios de salud el país sin considerar que en esa misma red se presta atención a los trabajadores que tienen situaciones laborales que afectan su salud.</a:t>
                      </a:r>
                      <a:endParaRPr lang="es-PA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La sectorización de los servicios de salud es una estrategia útil para el abordaje integral de la salud de la población.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931299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3 Marcador de texto"/>
          <p:cNvSpPr txBox="1">
            <a:spLocks/>
          </p:cNvSpPr>
          <p:nvPr/>
        </p:nvSpPr>
        <p:spPr>
          <a:xfrm>
            <a:off x="342401" y="1176539"/>
            <a:ext cx="11540836" cy="7358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PA" sz="2000" dirty="0">
                <a:solidFill>
                  <a:sysClr val="windowText" lastClr="000000"/>
                </a:solidFill>
                <a:latin typeface="Arial" charset="0"/>
              </a:rPr>
              <a:t>Problemas en el Proceso de </a:t>
            </a:r>
            <a:r>
              <a:rPr lang="es-MX" altLang="es-MX" sz="2000" dirty="0">
                <a:solidFill>
                  <a:sysClr val="windowText" lastClr="000000"/>
                </a:solidFill>
                <a:latin typeface="Arial" charset="0"/>
              </a:rPr>
              <a:t>Promoción y Prevención </a:t>
            </a:r>
          </a:p>
        </p:txBody>
      </p:sp>
      <p:graphicFrame>
        <p:nvGraphicFramePr>
          <p:cNvPr id="10" name="4 Marcador de contenid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818306"/>
              </p:ext>
            </p:extLst>
          </p:nvPr>
        </p:nvGraphicFramePr>
        <p:xfrm>
          <a:off x="342401" y="1997266"/>
          <a:ext cx="11540836" cy="42537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8715454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1707775" y="924444"/>
            <a:ext cx="9076765" cy="909882"/>
          </a:xfrm>
        </p:spPr>
        <p:txBody>
          <a:bodyPr/>
          <a:lstStyle/>
          <a:p>
            <a:pPr algn="ctr"/>
            <a:r>
              <a:rPr lang="es-PA" dirty="0"/>
              <a:t>PROMOCIÓN Y PREVENCIÓN</a:t>
            </a:r>
          </a:p>
        </p:txBody>
      </p:sp>
      <p:graphicFrame>
        <p:nvGraphicFramePr>
          <p:cNvPr id="7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8831142"/>
              </p:ext>
            </p:extLst>
          </p:nvPr>
        </p:nvGraphicFramePr>
        <p:xfrm>
          <a:off x="110836" y="1786359"/>
          <a:ext cx="11956474" cy="43442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0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46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2377">
                <a:tc>
                  <a:txBody>
                    <a:bodyPr/>
                    <a:lstStyle/>
                    <a:p>
                      <a:pPr algn="ctr" fontAlgn="ctr"/>
                      <a:r>
                        <a:rPr lang="es-PA" sz="1600" b="1" u="none" strike="noStrike" dirty="0">
                          <a:effectLst/>
                          <a:latin typeface="+mn-lt"/>
                        </a:rPr>
                        <a:t>INFORMACIÓN IMPORTANTE PARA EL ANÁLISIS</a:t>
                      </a:r>
                      <a:endParaRPr lang="es-PA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A" sz="1800" b="1" u="none" strike="noStrike" dirty="0">
                          <a:effectLst/>
                          <a:latin typeface="+mn-lt"/>
                        </a:rPr>
                        <a:t>PUNTOS CRITICOS</a:t>
                      </a:r>
                      <a:r>
                        <a:rPr lang="es-PA" sz="1800" b="1" i="0" u="none" strike="noStrike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</a:rPr>
                        <a:t> IDENTIFICADOS</a:t>
                      </a:r>
                      <a:endParaRPr lang="es-PA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0648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1800" dirty="0"/>
                        <a:t>Las funciones esenciales de la  Subdirección Nacional de Atención Primaria  están basadas en la promoción de la salud, prevención de la enfermedad, diagnóstico precoz, curación, rehabilitación y educación a la población para el autocuidado.  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s-PA" sz="180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1800" dirty="0"/>
                        <a:t>Dentro su estructura operacional, las acciones de promoción de salud y prevención primaria, secundaria y terciaria, se encuentran a cargo de los Programas de Salud , mediante equipos básicos de  salud integrados por médicos generales, enfermeras y otros profesionales de salud. </a:t>
                      </a:r>
                      <a:endParaRPr lang="es-E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Mantener un sistema de salud enfocado en el paciente, la familia y la comunidad, respondiendo a sus necesidades de forma integral y no solo al padecimiento de algún problema de salud.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Fortalecer la capacidad resolutiva del médico general, actualizando e implementando las guías y protocolos de atención priorizando las enfermedades crónicas más frecuentes 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Desarrollar actividades que permitan interactuar con los líderes comunitarios en vías de fortalecer estilos de vida saludable.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Fortalecer los programas de salud en el componente de la educación en autocuidado y estilos de vida saludables y convivencia armoniosa.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Fomentar la sectorización</a:t>
                      </a:r>
                      <a:r>
                        <a:rPr lang="es-PA" sz="18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PA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permitirá la identificación de los determinantes que actúan como factores protectores y factores de riesgo para la presencia y desarrollo de enfermedades.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707498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texto"/>
          <p:cNvSpPr txBox="1">
            <a:spLocks/>
          </p:cNvSpPr>
          <p:nvPr/>
        </p:nvSpPr>
        <p:spPr>
          <a:xfrm>
            <a:off x="1611085" y="1506164"/>
            <a:ext cx="9604845" cy="6697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A" dirty="0">
                <a:solidFill>
                  <a:prstClr val="black"/>
                </a:solidFill>
              </a:rPr>
              <a:t>Consulta Externa</a:t>
            </a:r>
            <a:endParaRPr lang="es-MX" altLang="es-MX" dirty="0">
              <a:solidFill>
                <a:prstClr val="black"/>
              </a:solidFill>
              <a:latin typeface="Arial" charset="0"/>
            </a:endParaRPr>
          </a:p>
        </p:txBody>
      </p:sp>
      <p:graphicFrame>
        <p:nvGraphicFramePr>
          <p:cNvPr id="3" name="4 Marcador de contenido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996722076"/>
              </p:ext>
            </p:extLst>
          </p:nvPr>
        </p:nvGraphicFramePr>
        <p:xfrm>
          <a:off x="420915" y="2307773"/>
          <a:ext cx="11286176" cy="3871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0045903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1707775" y="1159979"/>
            <a:ext cx="9076765" cy="909882"/>
          </a:xfrm>
        </p:spPr>
        <p:txBody>
          <a:bodyPr/>
          <a:lstStyle/>
          <a:p>
            <a:pPr algn="ctr"/>
            <a:r>
              <a:rPr lang="es-PA" dirty="0"/>
              <a:t>CONSULTA EXTERNA</a:t>
            </a:r>
          </a:p>
        </p:txBody>
      </p:sp>
      <p:graphicFrame>
        <p:nvGraphicFramePr>
          <p:cNvPr id="7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3969725"/>
              </p:ext>
            </p:extLst>
          </p:nvPr>
        </p:nvGraphicFramePr>
        <p:xfrm>
          <a:off x="-2" y="2049604"/>
          <a:ext cx="12192001" cy="3940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935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984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2377">
                <a:tc>
                  <a:txBody>
                    <a:bodyPr/>
                    <a:lstStyle/>
                    <a:p>
                      <a:pPr algn="ctr" fontAlgn="ctr"/>
                      <a:r>
                        <a:rPr lang="es-PA" sz="1600" b="1" u="none" strike="noStrike" dirty="0">
                          <a:effectLst/>
                          <a:latin typeface="+mn-lt"/>
                        </a:rPr>
                        <a:t>INFORMACIÓN IMPORTANTE PARA EL ANÁLISIS</a:t>
                      </a:r>
                      <a:endParaRPr lang="es-PA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A" sz="1600" b="1" u="none" strike="noStrike" dirty="0">
                          <a:effectLst/>
                          <a:latin typeface="+mn-lt"/>
                        </a:rPr>
                        <a:t>PUNTOS CRITICOS</a:t>
                      </a:r>
                      <a:r>
                        <a:rPr lang="es-PA" sz="1600" b="1" i="0" u="none" strike="noStrike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</a:rPr>
                        <a:t> IDENTIFICADOS</a:t>
                      </a:r>
                      <a:endParaRPr lang="es-PA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8273">
                <a:tc>
                  <a:txBody>
                    <a:bodyPr/>
                    <a:lstStyle/>
                    <a:p>
                      <a:pPr marL="285750" lvl="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s-ES" sz="2000" dirty="0"/>
                        <a:t>El médico general orienta, diagnostica, brinda tratamiento y controla las diferentes enfermedades o patologías simples y complejas. Deriva los casos con complicaciones y los que no puede manejar, a la consulta especializada.                               </a:t>
                      </a:r>
                    </a:p>
                    <a:p>
                      <a:pPr marL="285750" lvl="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s-ES" sz="2000" dirty="0"/>
                        <a:t>De 2017 a 2019 el promedio de producción de la consulta externa ha sido aproximadamente  8.1 Millones de Consultas.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000" dirty="0"/>
                        <a:t>Falta de acceso oportuno a las consultas especializadas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000" dirty="0"/>
                        <a:t>Sistemas electrónicos para el manejo de expediente clínico  que no se comunican.  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000" dirty="0"/>
                        <a:t>Déficit de especialistas para cubrir la demanda.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000" dirty="0"/>
                        <a:t>Falta de capacidad resolutiva del Médico General para dar continuidad al tratamiento indicado por el médico especialista. 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000" dirty="0"/>
                        <a:t>Por mandato de Ley solo debe brindar atención a jubilados, pensionados, asegurados y dependientes.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000" dirty="0"/>
                        <a:t>El Modelo de Atención pareciera no  contemplar la atención que deben  recibir los trabajadores.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8298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Marcador de contenido">
            <a:extLst>
              <a:ext uri="{FF2B5EF4-FFF2-40B4-BE49-F238E27FC236}">
                <a16:creationId xmlns:a16="http://schemas.microsoft.com/office/drawing/2014/main" id="{3D076E72-F258-4C4F-BFD3-5C17485FC28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8519438"/>
              </p:ext>
            </p:extLst>
          </p:nvPr>
        </p:nvGraphicFramePr>
        <p:xfrm>
          <a:off x="3629890" y="1603518"/>
          <a:ext cx="8374266" cy="4866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1 Título">
            <a:extLst>
              <a:ext uri="{FF2B5EF4-FFF2-40B4-BE49-F238E27FC236}">
                <a16:creationId xmlns:a16="http://schemas.microsoft.com/office/drawing/2014/main" id="{CF49D1D2-287F-3145-8E48-11A4C474E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977" y="2877576"/>
            <a:ext cx="2261850" cy="1658269"/>
          </a:xfrm>
          <a:ln w="19050">
            <a:solidFill>
              <a:schemeClr val="tx1"/>
            </a:solidFill>
          </a:ln>
        </p:spPr>
        <p:txBody>
          <a:bodyPr>
            <a:noAutofit/>
          </a:bodyPr>
          <a:lstStyle/>
          <a:p>
            <a:br>
              <a:rPr lang="es-PA" sz="1400" dirty="0"/>
            </a:br>
            <a:r>
              <a:rPr lang="es-PA" sz="1600" dirty="0"/>
              <a:t>RED DE INSTALACIONES DE SALUD, SEGÚN TIPO Y NIVELES DE ATENCIÓN, COMPLEJIDAD Y DE PREVENCIÓN</a:t>
            </a:r>
            <a:endParaRPr lang="es-PA" sz="1400" dirty="0"/>
          </a:p>
        </p:txBody>
      </p:sp>
      <p:sp>
        <p:nvSpPr>
          <p:cNvPr id="7" name="9 CuadroTexto">
            <a:extLst>
              <a:ext uri="{FF2B5EF4-FFF2-40B4-BE49-F238E27FC236}">
                <a16:creationId xmlns:a16="http://schemas.microsoft.com/office/drawing/2014/main" id="{76BD73D2-91C5-4E4D-9177-23FB401653EA}"/>
              </a:ext>
            </a:extLst>
          </p:cNvPr>
          <p:cNvSpPr txBox="1"/>
          <p:nvPr/>
        </p:nvSpPr>
        <p:spPr>
          <a:xfrm rot="3716769">
            <a:off x="8655644" y="3244373"/>
            <a:ext cx="4377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A" b="1" dirty="0"/>
              <a:t>NIVELES DE COMPLEJIDAD</a:t>
            </a:r>
          </a:p>
        </p:txBody>
      </p:sp>
      <p:grpSp>
        <p:nvGrpSpPr>
          <p:cNvPr id="8" name="Grupo 24">
            <a:extLst>
              <a:ext uri="{FF2B5EF4-FFF2-40B4-BE49-F238E27FC236}">
                <a16:creationId xmlns:a16="http://schemas.microsoft.com/office/drawing/2014/main" id="{68CFAB5A-633E-5540-A70C-A470BC69BFB9}"/>
              </a:ext>
            </a:extLst>
          </p:cNvPr>
          <p:cNvGrpSpPr/>
          <p:nvPr/>
        </p:nvGrpSpPr>
        <p:grpSpPr>
          <a:xfrm>
            <a:off x="6091907" y="965381"/>
            <a:ext cx="5809197" cy="5535173"/>
            <a:chOff x="2754663" y="1236515"/>
            <a:chExt cx="6731108" cy="5343158"/>
          </a:xfrm>
        </p:grpSpPr>
        <p:graphicFrame>
          <p:nvGraphicFramePr>
            <p:cNvPr id="9" name="2 Diagrama">
              <a:extLst>
                <a:ext uri="{FF2B5EF4-FFF2-40B4-BE49-F238E27FC236}">
                  <a16:creationId xmlns:a16="http://schemas.microsoft.com/office/drawing/2014/main" id="{811E3B2E-A863-D046-B174-2E1916B3572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636877463"/>
                </p:ext>
              </p:extLst>
            </p:nvPr>
          </p:nvGraphicFramePr>
          <p:xfrm>
            <a:off x="2754663" y="1668108"/>
            <a:ext cx="6606543" cy="462624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  <p:sp>
          <p:nvSpPr>
            <p:cNvPr id="10" name="4 Paralelogramo">
              <a:extLst>
                <a:ext uri="{FF2B5EF4-FFF2-40B4-BE49-F238E27FC236}">
                  <a16:creationId xmlns:a16="http://schemas.microsoft.com/office/drawing/2014/main" id="{2CE55984-FE75-E346-B20C-BCD17ABDBE5C}"/>
                </a:ext>
              </a:extLst>
            </p:cNvPr>
            <p:cNvSpPr/>
            <p:nvPr/>
          </p:nvSpPr>
          <p:spPr>
            <a:xfrm rot="19725350">
              <a:off x="7743794" y="1236515"/>
              <a:ext cx="434745" cy="5343158"/>
            </a:xfrm>
            <a:prstGeom prst="parallelogram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A" sz="1400" dirty="0"/>
            </a:p>
          </p:txBody>
        </p:sp>
        <p:sp>
          <p:nvSpPr>
            <p:cNvPr id="11" name="8 CuadroTexto">
              <a:extLst>
                <a:ext uri="{FF2B5EF4-FFF2-40B4-BE49-F238E27FC236}">
                  <a16:creationId xmlns:a16="http://schemas.microsoft.com/office/drawing/2014/main" id="{4F847D96-68D0-C143-88A1-954FCB267129}"/>
                </a:ext>
              </a:extLst>
            </p:cNvPr>
            <p:cNvSpPr txBox="1"/>
            <p:nvPr/>
          </p:nvSpPr>
          <p:spPr>
            <a:xfrm rot="18010396">
              <a:off x="2296692" y="3517188"/>
              <a:ext cx="2981123" cy="392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PA" sz="1600" b="1" dirty="0"/>
                <a:t>NIVELES DE ATENCIÓN</a:t>
              </a:r>
            </a:p>
          </p:txBody>
        </p:sp>
        <p:sp>
          <p:nvSpPr>
            <p:cNvPr id="12" name="16 CuadroTexto">
              <a:extLst>
                <a:ext uri="{FF2B5EF4-FFF2-40B4-BE49-F238E27FC236}">
                  <a16:creationId xmlns:a16="http://schemas.microsoft.com/office/drawing/2014/main" id="{126A1123-913A-1346-A951-D90105EA06C7}"/>
                </a:ext>
              </a:extLst>
            </p:cNvPr>
            <p:cNvSpPr txBox="1"/>
            <p:nvPr/>
          </p:nvSpPr>
          <p:spPr>
            <a:xfrm>
              <a:off x="9165926" y="5784956"/>
              <a:ext cx="319845" cy="3143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PA" sz="1400" dirty="0"/>
                <a:t>1</a:t>
              </a:r>
            </a:p>
          </p:txBody>
        </p:sp>
        <p:sp>
          <p:nvSpPr>
            <p:cNvPr id="13" name="17 CuadroTexto">
              <a:extLst>
                <a:ext uri="{FF2B5EF4-FFF2-40B4-BE49-F238E27FC236}">
                  <a16:creationId xmlns:a16="http://schemas.microsoft.com/office/drawing/2014/main" id="{9926293E-16CA-364E-A812-5D6C5905C5B1}"/>
                </a:ext>
              </a:extLst>
            </p:cNvPr>
            <p:cNvSpPr txBox="1"/>
            <p:nvPr/>
          </p:nvSpPr>
          <p:spPr>
            <a:xfrm>
              <a:off x="8526851" y="4883679"/>
              <a:ext cx="319845" cy="3143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PA" sz="1400" dirty="0"/>
                <a:t>3</a:t>
              </a:r>
            </a:p>
          </p:txBody>
        </p:sp>
        <p:sp>
          <p:nvSpPr>
            <p:cNvPr id="14" name="18 CuadroTexto">
              <a:extLst>
                <a:ext uri="{FF2B5EF4-FFF2-40B4-BE49-F238E27FC236}">
                  <a16:creationId xmlns:a16="http://schemas.microsoft.com/office/drawing/2014/main" id="{44EACC63-D580-6642-834B-DB9288F404D4}"/>
                </a:ext>
              </a:extLst>
            </p:cNvPr>
            <p:cNvSpPr txBox="1"/>
            <p:nvPr/>
          </p:nvSpPr>
          <p:spPr>
            <a:xfrm>
              <a:off x="8860593" y="5324916"/>
              <a:ext cx="301686" cy="314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PA" sz="1400" dirty="0"/>
                <a:t>2</a:t>
              </a:r>
            </a:p>
          </p:txBody>
        </p:sp>
        <p:sp>
          <p:nvSpPr>
            <p:cNvPr id="15" name="19 CuadroTexto">
              <a:extLst>
                <a:ext uri="{FF2B5EF4-FFF2-40B4-BE49-F238E27FC236}">
                  <a16:creationId xmlns:a16="http://schemas.microsoft.com/office/drawing/2014/main" id="{2EBFE554-519D-4A49-9525-E4B9AB78650E}"/>
                </a:ext>
              </a:extLst>
            </p:cNvPr>
            <p:cNvSpPr txBox="1"/>
            <p:nvPr/>
          </p:nvSpPr>
          <p:spPr>
            <a:xfrm>
              <a:off x="8054994" y="4106178"/>
              <a:ext cx="304986" cy="2828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PA" sz="1200" dirty="0"/>
                <a:t>5</a:t>
              </a:r>
            </a:p>
          </p:txBody>
        </p:sp>
        <p:sp>
          <p:nvSpPr>
            <p:cNvPr id="16" name="20 CuadroTexto">
              <a:extLst>
                <a:ext uri="{FF2B5EF4-FFF2-40B4-BE49-F238E27FC236}">
                  <a16:creationId xmlns:a16="http://schemas.microsoft.com/office/drawing/2014/main" id="{24A358F1-933C-4D48-ADBE-3170A6A76B85}"/>
                </a:ext>
              </a:extLst>
            </p:cNvPr>
            <p:cNvSpPr txBox="1"/>
            <p:nvPr/>
          </p:nvSpPr>
          <p:spPr>
            <a:xfrm>
              <a:off x="8276544" y="4473875"/>
              <a:ext cx="304986" cy="2828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PA" sz="1200" dirty="0"/>
                <a:t>4</a:t>
              </a:r>
            </a:p>
          </p:txBody>
        </p:sp>
        <p:sp>
          <p:nvSpPr>
            <p:cNvPr id="17" name="21 CuadroTexto">
              <a:extLst>
                <a:ext uri="{FF2B5EF4-FFF2-40B4-BE49-F238E27FC236}">
                  <a16:creationId xmlns:a16="http://schemas.microsoft.com/office/drawing/2014/main" id="{4A90F032-D6AA-764B-924C-2A63352649A8}"/>
                </a:ext>
              </a:extLst>
            </p:cNvPr>
            <p:cNvSpPr txBox="1"/>
            <p:nvPr/>
          </p:nvSpPr>
          <p:spPr>
            <a:xfrm>
              <a:off x="7637816" y="3433055"/>
              <a:ext cx="304986" cy="2828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PA" sz="1200" dirty="0"/>
                <a:t>7</a:t>
              </a:r>
            </a:p>
          </p:txBody>
        </p:sp>
        <p:sp>
          <p:nvSpPr>
            <p:cNvPr id="18" name="22 CuadroTexto">
              <a:extLst>
                <a:ext uri="{FF2B5EF4-FFF2-40B4-BE49-F238E27FC236}">
                  <a16:creationId xmlns:a16="http://schemas.microsoft.com/office/drawing/2014/main" id="{B0B3C3A7-9D51-7543-B0FA-BB64E77F8F11}"/>
                </a:ext>
              </a:extLst>
            </p:cNvPr>
            <p:cNvSpPr txBox="1"/>
            <p:nvPr/>
          </p:nvSpPr>
          <p:spPr>
            <a:xfrm>
              <a:off x="7804687" y="3812020"/>
              <a:ext cx="304986" cy="2828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PA" sz="1200" dirty="0"/>
                <a:t>6</a:t>
              </a:r>
            </a:p>
          </p:txBody>
        </p:sp>
        <p:sp>
          <p:nvSpPr>
            <p:cNvPr id="19" name="23 CuadroTexto">
              <a:extLst>
                <a:ext uri="{FF2B5EF4-FFF2-40B4-BE49-F238E27FC236}">
                  <a16:creationId xmlns:a16="http://schemas.microsoft.com/office/drawing/2014/main" id="{5561BEA2-5927-2249-AE72-30F7EECD3237}"/>
                </a:ext>
              </a:extLst>
            </p:cNvPr>
            <p:cNvSpPr txBox="1"/>
            <p:nvPr/>
          </p:nvSpPr>
          <p:spPr>
            <a:xfrm>
              <a:off x="7275317" y="3003086"/>
              <a:ext cx="304986" cy="2828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PA" sz="1200" dirty="0"/>
                <a:t>8</a:t>
              </a:r>
            </a:p>
          </p:txBody>
        </p:sp>
        <p:sp>
          <p:nvSpPr>
            <p:cNvPr id="20" name="25 CuadroTexto">
              <a:extLst>
                <a:ext uri="{FF2B5EF4-FFF2-40B4-BE49-F238E27FC236}">
                  <a16:creationId xmlns:a16="http://schemas.microsoft.com/office/drawing/2014/main" id="{83A0923A-CBD9-7741-A378-7A5ED0A7E014}"/>
                </a:ext>
              </a:extLst>
            </p:cNvPr>
            <p:cNvSpPr txBox="1"/>
            <p:nvPr/>
          </p:nvSpPr>
          <p:spPr>
            <a:xfrm>
              <a:off x="6941575" y="2488310"/>
              <a:ext cx="304986" cy="2828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PA" sz="1200" dirty="0"/>
                <a:t>9</a:t>
              </a:r>
            </a:p>
          </p:txBody>
        </p:sp>
        <p:sp>
          <p:nvSpPr>
            <p:cNvPr id="21" name="26 CuadroTexto">
              <a:extLst>
                <a:ext uri="{FF2B5EF4-FFF2-40B4-BE49-F238E27FC236}">
                  <a16:creationId xmlns:a16="http://schemas.microsoft.com/office/drawing/2014/main" id="{FD27D142-7786-7942-8845-272CE83FD2B9}"/>
                </a:ext>
              </a:extLst>
            </p:cNvPr>
            <p:cNvSpPr txBox="1"/>
            <p:nvPr/>
          </p:nvSpPr>
          <p:spPr>
            <a:xfrm>
              <a:off x="6378707" y="1833991"/>
              <a:ext cx="395997" cy="2828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PA" sz="1200" dirty="0"/>
                <a:t>10</a:t>
              </a:r>
            </a:p>
          </p:txBody>
        </p:sp>
        <p:cxnSp>
          <p:nvCxnSpPr>
            <p:cNvPr id="22" name="29 Conector recto">
              <a:extLst>
                <a:ext uri="{FF2B5EF4-FFF2-40B4-BE49-F238E27FC236}">
                  <a16:creationId xmlns:a16="http://schemas.microsoft.com/office/drawing/2014/main" id="{A2C7EFFD-2B39-5E48-9F2B-F3C9B5E773D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74704" y="2256424"/>
              <a:ext cx="247101" cy="178601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41 Conector recto">
              <a:extLst>
                <a:ext uri="{FF2B5EF4-FFF2-40B4-BE49-F238E27FC236}">
                  <a16:creationId xmlns:a16="http://schemas.microsoft.com/office/drawing/2014/main" id="{8C464761-EAE0-3C49-AE29-932F8B794C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08446" y="2771200"/>
              <a:ext cx="255624" cy="187233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43 Conector recto">
              <a:extLst>
                <a:ext uri="{FF2B5EF4-FFF2-40B4-BE49-F238E27FC236}">
                  <a16:creationId xmlns:a16="http://schemas.microsoft.com/office/drawing/2014/main" id="{FBC30ABD-8B8D-674A-9910-F69CF23E648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42188" y="3285976"/>
              <a:ext cx="239420" cy="19958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44 Conector recto">
              <a:extLst>
                <a:ext uri="{FF2B5EF4-FFF2-40B4-BE49-F238E27FC236}">
                  <a16:creationId xmlns:a16="http://schemas.microsoft.com/office/drawing/2014/main" id="{C0D06879-B81D-C64C-AF18-ED7E505BA88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88124" y="3954135"/>
              <a:ext cx="256386" cy="180954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46 Conector recto">
              <a:extLst>
                <a:ext uri="{FF2B5EF4-FFF2-40B4-BE49-F238E27FC236}">
                  <a16:creationId xmlns:a16="http://schemas.microsoft.com/office/drawing/2014/main" id="{B29B5428-8BAB-1B49-9C2B-EDF6EE54C83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43415" y="4683226"/>
              <a:ext cx="250307" cy="169447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47 Conector recto">
              <a:extLst>
                <a:ext uri="{FF2B5EF4-FFF2-40B4-BE49-F238E27FC236}">
                  <a16:creationId xmlns:a16="http://schemas.microsoft.com/office/drawing/2014/main" id="{2243848D-E2DB-F84A-BB5A-ECBC656941F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83759" y="5622024"/>
              <a:ext cx="235139" cy="183097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48 Conector recto">
              <a:extLst>
                <a:ext uri="{FF2B5EF4-FFF2-40B4-BE49-F238E27FC236}">
                  <a16:creationId xmlns:a16="http://schemas.microsoft.com/office/drawing/2014/main" id="{6D2986DA-A94A-9148-A470-3BD73128F4E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92495" y="3597124"/>
              <a:ext cx="251923" cy="203629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50 Conector recto">
              <a:extLst>
                <a:ext uri="{FF2B5EF4-FFF2-40B4-BE49-F238E27FC236}">
                  <a16:creationId xmlns:a16="http://schemas.microsoft.com/office/drawing/2014/main" id="{7256F56A-3644-8F45-926C-D7ECE2EE37B5}"/>
                </a:ext>
              </a:extLst>
            </p:cNvPr>
            <p:cNvCxnSpPr>
              <a:cxnSpLocks/>
            </p:cNvCxnSpPr>
            <p:nvPr/>
          </p:nvCxnSpPr>
          <p:spPr>
            <a:xfrm>
              <a:off x="5397427" y="2409598"/>
              <a:ext cx="1199227" cy="0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80 Conector recto">
              <a:extLst>
                <a:ext uri="{FF2B5EF4-FFF2-40B4-BE49-F238E27FC236}">
                  <a16:creationId xmlns:a16="http://schemas.microsoft.com/office/drawing/2014/main" id="{7537E4EA-6A09-5248-90AC-4770248111D6}"/>
                </a:ext>
              </a:extLst>
            </p:cNvPr>
            <p:cNvCxnSpPr>
              <a:cxnSpLocks/>
            </p:cNvCxnSpPr>
            <p:nvPr/>
          </p:nvCxnSpPr>
          <p:spPr>
            <a:xfrm>
              <a:off x="4980249" y="2997914"/>
              <a:ext cx="2035954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81 Conector recto">
              <a:extLst>
                <a:ext uri="{FF2B5EF4-FFF2-40B4-BE49-F238E27FC236}">
                  <a16:creationId xmlns:a16="http://schemas.microsoft.com/office/drawing/2014/main" id="{C287E74D-7FA5-E740-BBA1-897D608FE725}"/>
                </a:ext>
              </a:extLst>
            </p:cNvPr>
            <p:cNvCxnSpPr>
              <a:cxnSpLocks/>
            </p:cNvCxnSpPr>
            <p:nvPr/>
          </p:nvCxnSpPr>
          <p:spPr>
            <a:xfrm>
              <a:off x="4188200" y="4168449"/>
              <a:ext cx="36711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134 Conector recto">
              <a:extLst>
                <a:ext uri="{FF2B5EF4-FFF2-40B4-BE49-F238E27FC236}">
                  <a16:creationId xmlns:a16="http://schemas.microsoft.com/office/drawing/2014/main" id="{E91F3D11-0FB7-344A-9AEC-E2E813B1D13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09673" y="4248292"/>
              <a:ext cx="301525" cy="214315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135 Conector recto">
              <a:extLst>
                <a:ext uri="{FF2B5EF4-FFF2-40B4-BE49-F238E27FC236}">
                  <a16:creationId xmlns:a16="http://schemas.microsoft.com/office/drawing/2014/main" id="{537F7931-8CC9-6B4E-8EA4-4FBD06CB0B7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55115" y="5124462"/>
              <a:ext cx="224359" cy="16587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105 Conector recto">
              <a:extLst>
                <a:ext uri="{FF2B5EF4-FFF2-40B4-BE49-F238E27FC236}">
                  <a16:creationId xmlns:a16="http://schemas.microsoft.com/office/drawing/2014/main" id="{D7C1277E-6F0F-F843-A52A-1FC96932B61D}"/>
                </a:ext>
              </a:extLst>
            </p:cNvPr>
            <p:cNvCxnSpPr>
              <a:cxnSpLocks/>
            </p:cNvCxnSpPr>
            <p:nvPr/>
          </p:nvCxnSpPr>
          <p:spPr>
            <a:xfrm>
              <a:off x="4423376" y="3874292"/>
              <a:ext cx="3185684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167 Conector recto">
              <a:extLst>
                <a:ext uri="{FF2B5EF4-FFF2-40B4-BE49-F238E27FC236}">
                  <a16:creationId xmlns:a16="http://schemas.microsoft.com/office/drawing/2014/main" id="{AD5DCBB2-FF92-B244-82D0-B6D65DDD2435}"/>
                </a:ext>
              </a:extLst>
            </p:cNvPr>
            <p:cNvCxnSpPr>
              <a:cxnSpLocks/>
            </p:cNvCxnSpPr>
            <p:nvPr/>
          </p:nvCxnSpPr>
          <p:spPr>
            <a:xfrm>
              <a:off x="3979021" y="4481411"/>
              <a:ext cx="403684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179 Conector recto">
              <a:extLst>
                <a:ext uri="{FF2B5EF4-FFF2-40B4-BE49-F238E27FC236}">
                  <a16:creationId xmlns:a16="http://schemas.microsoft.com/office/drawing/2014/main" id="{5890BB6A-7E47-3F4D-B2BE-EEACAA91E724}"/>
                </a:ext>
              </a:extLst>
            </p:cNvPr>
            <p:cNvCxnSpPr>
              <a:cxnSpLocks/>
            </p:cNvCxnSpPr>
            <p:nvPr/>
          </p:nvCxnSpPr>
          <p:spPr>
            <a:xfrm>
              <a:off x="3388410" y="5363884"/>
              <a:ext cx="522609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193 Conector recto">
              <a:extLst>
                <a:ext uri="{FF2B5EF4-FFF2-40B4-BE49-F238E27FC236}">
                  <a16:creationId xmlns:a16="http://schemas.microsoft.com/office/drawing/2014/main" id="{40D2F14A-F67B-AC4A-8A1B-1AE6D3F47C6B}"/>
                </a:ext>
              </a:extLst>
            </p:cNvPr>
            <p:cNvCxnSpPr>
              <a:cxnSpLocks/>
            </p:cNvCxnSpPr>
            <p:nvPr/>
          </p:nvCxnSpPr>
          <p:spPr>
            <a:xfrm>
              <a:off x="3022914" y="5822361"/>
              <a:ext cx="5976142" cy="10026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Grupo 13">
              <a:extLst>
                <a:ext uri="{FF2B5EF4-FFF2-40B4-BE49-F238E27FC236}">
                  <a16:creationId xmlns:a16="http://schemas.microsoft.com/office/drawing/2014/main" id="{EECEFC23-6A6F-A54F-A767-B29EA1A17033}"/>
                </a:ext>
              </a:extLst>
            </p:cNvPr>
            <p:cNvGrpSpPr/>
            <p:nvPr/>
          </p:nvGrpSpPr>
          <p:grpSpPr>
            <a:xfrm>
              <a:off x="2860884" y="1405044"/>
              <a:ext cx="2559443" cy="4909809"/>
              <a:chOff x="2980352" y="1671353"/>
              <a:chExt cx="2559443" cy="4909809"/>
            </a:xfrm>
          </p:grpSpPr>
          <p:sp>
            <p:nvSpPr>
              <p:cNvPr id="39" name="3 Paralelogramo">
                <a:extLst>
                  <a:ext uri="{FF2B5EF4-FFF2-40B4-BE49-F238E27FC236}">
                    <a16:creationId xmlns:a16="http://schemas.microsoft.com/office/drawing/2014/main" id="{7CD03BA1-DDE1-9243-886C-0A13342D096D}"/>
                  </a:ext>
                </a:extLst>
              </p:cNvPr>
              <p:cNvSpPr/>
              <p:nvPr/>
            </p:nvSpPr>
            <p:spPr>
              <a:xfrm rot="1784156">
                <a:off x="5162081" y="1671353"/>
                <a:ext cx="377714" cy="1931543"/>
              </a:xfrm>
              <a:prstGeom prst="parallelogram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A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7 CuadroTexto">
                <a:extLst>
                  <a:ext uri="{FF2B5EF4-FFF2-40B4-BE49-F238E27FC236}">
                    <a16:creationId xmlns:a16="http://schemas.microsoft.com/office/drawing/2014/main" id="{69EDEDB9-F150-EA45-8171-4A36B8D20603}"/>
                  </a:ext>
                </a:extLst>
              </p:cNvPr>
              <p:cNvSpPr txBox="1"/>
              <p:nvPr/>
            </p:nvSpPr>
            <p:spPr>
              <a:xfrm>
                <a:off x="5058591" y="2522733"/>
                <a:ext cx="403426" cy="3457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PA" sz="1600" b="1" dirty="0"/>
                  <a:t>III</a:t>
                </a:r>
              </a:p>
            </p:txBody>
          </p:sp>
          <p:sp>
            <p:nvSpPr>
              <p:cNvPr id="41" name="3 Paralelogramo">
                <a:extLst>
                  <a:ext uri="{FF2B5EF4-FFF2-40B4-BE49-F238E27FC236}">
                    <a16:creationId xmlns:a16="http://schemas.microsoft.com/office/drawing/2014/main" id="{38827623-7A69-8A48-B947-D3B49EB2C485}"/>
                  </a:ext>
                </a:extLst>
              </p:cNvPr>
              <p:cNvSpPr/>
              <p:nvPr/>
            </p:nvSpPr>
            <p:spPr>
              <a:xfrm rot="1951011">
                <a:off x="4041946" y="3417165"/>
                <a:ext cx="291285" cy="1665977"/>
              </a:xfrm>
              <a:prstGeom prst="parallelogram">
                <a:avLst>
                  <a:gd name="adj" fmla="val 0"/>
                </a:avLst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A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7 CuadroTexto">
                <a:extLst>
                  <a:ext uri="{FF2B5EF4-FFF2-40B4-BE49-F238E27FC236}">
                    <a16:creationId xmlns:a16="http://schemas.microsoft.com/office/drawing/2014/main" id="{1E2FE649-DB94-DE4C-8F07-E615ACC56F7D}"/>
                  </a:ext>
                </a:extLst>
              </p:cNvPr>
              <p:cNvSpPr txBox="1"/>
              <p:nvPr/>
            </p:nvSpPr>
            <p:spPr>
              <a:xfrm>
                <a:off x="3973928" y="4089004"/>
                <a:ext cx="340275" cy="3457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PA" sz="1600" b="1" dirty="0"/>
                  <a:t>II</a:t>
                </a:r>
              </a:p>
            </p:txBody>
          </p:sp>
          <p:sp>
            <p:nvSpPr>
              <p:cNvPr id="43" name="3 Paralelogramo">
                <a:extLst>
                  <a:ext uri="{FF2B5EF4-FFF2-40B4-BE49-F238E27FC236}">
                    <a16:creationId xmlns:a16="http://schemas.microsoft.com/office/drawing/2014/main" id="{B0D6A241-F8F4-2B42-811D-7BD7F21060FD}"/>
                  </a:ext>
                </a:extLst>
              </p:cNvPr>
              <p:cNvSpPr/>
              <p:nvPr/>
            </p:nvSpPr>
            <p:spPr>
              <a:xfrm rot="1899874">
                <a:off x="2980352" y="4991316"/>
                <a:ext cx="284699" cy="1589846"/>
              </a:xfrm>
              <a:prstGeom prst="parallelogram">
                <a:avLst>
                  <a:gd name="adj" fmla="val 0"/>
                </a:avLst>
              </a:prstGeom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A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7 CuadroTexto">
                <a:extLst>
                  <a:ext uri="{FF2B5EF4-FFF2-40B4-BE49-F238E27FC236}">
                    <a16:creationId xmlns:a16="http://schemas.microsoft.com/office/drawing/2014/main" id="{6370173E-3952-0244-B4B4-E627926030DB}"/>
                  </a:ext>
                </a:extLst>
              </p:cNvPr>
              <p:cNvSpPr txBox="1"/>
              <p:nvPr/>
            </p:nvSpPr>
            <p:spPr>
              <a:xfrm>
                <a:off x="2995310" y="5537850"/>
                <a:ext cx="277124" cy="3457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PA" sz="1600" b="1" dirty="0"/>
                  <a:t>I</a:t>
                </a:r>
              </a:p>
            </p:txBody>
          </p:sp>
        </p:grpSp>
      </p:grpSp>
      <p:cxnSp>
        <p:nvCxnSpPr>
          <p:cNvPr id="45" name="Conector recto 44">
            <a:extLst>
              <a:ext uri="{FF2B5EF4-FFF2-40B4-BE49-F238E27FC236}">
                <a16:creationId xmlns:a16="http://schemas.microsoft.com/office/drawing/2014/main" id="{49542CFD-3569-9B42-9AFC-CBF49A792314}"/>
              </a:ext>
            </a:extLst>
          </p:cNvPr>
          <p:cNvCxnSpPr>
            <a:cxnSpLocks/>
          </p:cNvCxnSpPr>
          <p:nvPr/>
        </p:nvCxnSpPr>
        <p:spPr>
          <a:xfrm>
            <a:off x="7689144" y="3260194"/>
            <a:ext cx="2376264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 recto 45">
            <a:extLst>
              <a:ext uri="{FF2B5EF4-FFF2-40B4-BE49-F238E27FC236}">
                <a16:creationId xmlns:a16="http://schemas.microsoft.com/office/drawing/2014/main" id="{F746EB07-E0CA-EE43-8A7A-04D0B1878287}"/>
              </a:ext>
            </a:extLst>
          </p:cNvPr>
          <p:cNvCxnSpPr>
            <a:cxnSpLocks/>
          </p:cNvCxnSpPr>
          <p:nvPr/>
        </p:nvCxnSpPr>
        <p:spPr>
          <a:xfrm flipV="1">
            <a:off x="6950100" y="4769932"/>
            <a:ext cx="4051412" cy="2430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CuadroTexto 46">
            <a:extLst>
              <a:ext uri="{FF2B5EF4-FFF2-40B4-BE49-F238E27FC236}">
                <a16:creationId xmlns:a16="http://schemas.microsoft.com/office/drawing/2014/main" id="{7144B3B7-6FB9-E24D-B2F9-A43B1D6AC679}"/>
              </a:ext>
            </a:extLst>
          </p:cNvPr>
          <p:cNvSpPr txBox="1"/>
          <p:nvPr/>
        </p:nvSpPr>
        <p:spPr>
          <a:xfrm>
            <a:off x="2770862" y="1144667"/>
            <a:ext cx="2919090" cy="132343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PA" sz="1400" b="1" dirty="0">
                <a:solidFill>
                  <a:schemeClr val="tx1"/>
                </a:solidFill>
              </a:rPr>
              <a:t>III NIVEL DE PREVENCIÓN</a:t>
            </a:r>
          </a:p>
          <a:p>
            <a:r>
              <a:rPr lang="es-PA" sz="1100" b="1" dirty="0">
                <a:solidFill>
                  <a:schemeClr val="tx1"/>
                </a:solidFill>
              </a:rPr>
              <a:t>Acciones Preventivas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PA" sz="1100" dirty="0">
                <a:solidFill>
                  <a:schemeClr val="tx1"/>
                </a:solidFill>
              </a:rPr>
              <a:t>Atención Curativa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PA" sz="1100" dirty="0">
                <a:solidFill>
                  <a:schemeClr val="tx1"/>
                </a:solidFill>
              </a:rPr>
              <a:t>Atención Rehabilitadora</a:t>
            </a:r>
          </a:p>
          <a:p>
            <a:r>
              <a:rPr lang="es-PA" sz="1100" b="1" dirty="0">
                <a:solidFill>
                  <a:schemeClr val="tx1"/>
                </a:solidFill>
              </a:rPr>
              <a:t>Productos Esperados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PA" sz="1100" dirty="0">
                <a:solidFill>
                  <a:schemeClr val="tx1"/>
                </a:solidFill>
              </a:rPr>
              <a:t>Prevención de Secuelas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PA" sz="1100" dirty="0">
                <a:solidFill>
                  <a:schemeClr val="tx1"/>
                </a:solidFill>
              </a:rPr>
              <a:t>Evitar Muertes</a:t>
            </a: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2A198C1D-0CAE-C646-8E73-AC9D76764A07}"/>
              </a:ext>
            </a:extLst>
          </p:cNvPr>
          <p:cNvSpPr txBox="1"/>
          <p:nvPr/>
        </p:nvSpPr>
        <p:spPr>
          <a:xfrm>
            <a:off x="2781491" y="2534305"/>
            <a:ext cx="2891590" cy="1661993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PA" sz="1400" b="1" dirty="0">
                <a:solidFill>
                  <a:schemeClr val="tx1"/>
                </a:solidFill>
              </a:rPr>
              <a:t>II NIVEL DE PREVENCIÓN</a:t>
            </a:r>
          </a:p>
          <a:p>
            <a:r>
              <a:rPr lang="es-PA" sz="1100" b="1" dirty="0">
                <a:solidFill>
                  <a:schemeClr val="tx1"/>
                </a:solidFill>
              </a:rPr>
              <a:t>Acciones Preventivas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PA" sz="1100" dirty="0">
                <a:solidFill>
                  <a:schemeClr val="tx1"/>
                </a:solidFill>
              </a:rPr>
              <a:t>Atención de Daños a la Salud  en forma Oportuna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PA" sz="1100" dirty="0">
                <a:solidFill>
                  <a:schemeClr val="tx1"/>
                </a:solidFill>
              </a:rPr>
              <a:t>Internamiento de Ptes para el afinamirnto diagnóstico y Tratamiento.</a:t>
            </a:r>
          </a:p>
          <a:p>
            <a:r>
              <a:rPr lang="es-PA" sz="1100" b="1" dirty="0">
                <a:solidFill>
                  <a:schemeClr val="tx1"/>
                </a:solidFill>
              </a:rPr>
              <a:t>Productos Esperados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PA" sz="1100" dirty="0">
                <a:solidFill>
                  <a:schemeClr val="tx1"/>
                </a:solidFill>
              </a:rPr>
              <a:t>Limitación del daño a la salud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PA" sz="1100" dirty="0">
                <a:solidFill>
                  <a:schemeClr val="tx1"/>
                </a:solidFill>
              </a:rPr>
              <a:t>Evitar complicaciones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F3393D02-C944-B142-B69E-6E4A3FFB8F1E}"/>
              </a:ext>
            </a:extLst>
          </p:cNvPr>
          <p:cNvSpPr txBox="1"/>
          <p:nvPr/>
        </p:nvSpPr>
        <p:spPr>
          <a:xfrm>
            <a:off x="2781490" y="4283982"/>
            <a:ext cx="2891591" cy="200054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PA" sz="1400" b="1" dirty="0">
                <a:solidFill>
                  <a:schemeClr val="tx1"/>
                </a:solidFill>
              </a:rPr>
              <a:t>I NIVEL DE PREVENCIÓN</a:t>
            </a:r>
          </a:p>
          <a:p>
            <a:r>
              <a:rPr lang="es-PA" sz="1100" b="1" dirty="0">
                <a:solidFill>
                  <a:schemeClr val="tx1"/>
                </a:solidFill>
              </a:rPr>
              <a:t>Acciones Preventivas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PA" sz="1100" dirty="0">
                <a:solidFill>
                  <a:schemeClr val="tx1"/>
                </a:solidFill>
              </a:rPr>
              <a:t>Promoción y Fomento de la Salud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PA" sz="1100" dirty="0">
                <a:solidFill>
                  <a:schemeClr val="tx1"/>
                </a:solidFill>
              </a:rPr>
              <a:t>Protección Específica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PA" sz="1100" dirty="0">
                <a:solidFill>
                  <a:schemeClr val="tx1"/>
                </a:solidFill>
              </a:rPr>
              <a:t>Dx Precoz y Tx oportuno</a:t>
            </a:r>
          </a:p>
          <a:p>
            <a:r>
              <a:rPr lang="es-PA" sz="1100" b="1" dirty="0">
                <a:solidFill>
                  <a:schemeClr val="tx1"/>
                </a:solidFill>
              </a:rPr>
              <a:t>Productos Esperados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PA" sz="1100" dirty="0">
                <a:solidFill>
                  <a:schemeClr val="tx1"/>
                </a:solidFill>
              </a:rPr>
              <a:t>Prevención de Factor de Riesgo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PA" sz="1100" dirty="0">
                <a:solidFill>
                  <a:schemeClr val="tx1"/>
                </a:solidFill>
              </a:rPr>
              <a:t>Evitar la Enfermedad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PA" sz="1100" dirty="0">
                <a:solidFill>
                  <a:schemeClr val="tx1"/>
                </a:solidFill>
              </a:rPr>
              <a:t>Fomento de los Factores Protectores de la Salud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PA" sz="1100" dirty="0">
                <a:solidFill>
                  <a:schemeClr val="tx1"/>
                </a:solidFill>
              </a:rPr>
              <a:t>Precisión Dx y Tratamiento Oportuno</a:t>
            </a:r>
          </a:p>
        </p:txBody>
      </p:sp>
    </p:spTree>
    <p:extLst>
      <p:ext uri="{BB962C8B-B14F-4D97-AF65-F5344CB8AC3E}">
        <p14:creationId xmlns:p14="http://schemas.microsoft.com/office/powerpoint/2010/main" val="339418398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texto"/>
          <p:cNvSpPr txBox="1">
            <a:spLocks/>
          </p:cNvSpPr>
          <p:nvPr/>
        </p:nvSpPr>
        <p:spPr>
          <a:xfrm>
            <a:off x="263265" y="1367614"/>
            <a:ext cx="11236008" cy="6302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ES" dirty="0">
                <a:solidFill>
                  <a:sysClr val="windowText" lastClr="000000"/>
                </a:solidFill>
              </a:rPr>
              <a:t>S</a:t>
            </a:r>
            <a:r>
              <a:rPr lang="es-ES" dirty="0" err="1">
                <a:solidFill>
                  <a:sysClr val="windowText" lastClr="000000"/>
                </a:solidFill>
              </a:rPr>
              <a:t>ervicio</a:t>
            </a:r>
            <a:r>
              <a:rPr lang="es-ES" dirty="0">
                <a:solidFill>
                  <a:sysClr val="windowText" lastClr="000000"/>
                </a:solidFill>
              </a:rPr>
              <a:t> de urgencias</a:t>
            </a:r>
            <a:endParaRPr lang="es-PA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3" name="4 Marcador de contenid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1783586"/>
              </p:ext>
            </p:extLst>
          </p:nvPr>
        </p:nvGraphicFramePr>
        <p:xfrm>
          <a:off x="263265" y="2307773"/>
          <a:ext cx="6082117" cy="3643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6049" y="2050473"/>
            <a:ext cx="4882909" cy="421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961807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1707775" y="1159979"/>
            <a:ext cx="9076765" cy="909882"/>
          </a:xfrm>
        </p:spPr>
        <p:txBody>
          <a:bodyPr/>
          <a:lstStyle/>
          <a:p>
            <a:pPr algn="ctr"/>
            <a:r>
              <a:rPr lang="es-PA" dirty="0"/>
              <a:t>SERVICIO DE URGENCIA</a:t>
            </a:r>
          </a:p>
        </p:txBody>
      </p:sp>
      <p:graphicFrame>
        <p:nvGraphicFramePr>
          <p:cNvPr id="7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3117166"/>
              </p:ext>
            </p:extLst>
          </p:nvPr>
        </p:nvGraphicFramePr>
        <p:xfrm>
          <a:off x="-1" y="1789111"/>
          <a:ext cx="12192001" cy="4268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08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311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2377">
                <a:tc>
                  <a:txBody>
                    <a:bodyPr/>
                    <a:lstStyle/>
                    <a:p>
                      <a:pPr algn="ctr" fontAlgn="ctr"/>
                      <a:r>
                        <a:rPr lang="es-PA" sz="1600" b="1" u="none" strike="noStrike" dirty="0">
                          <a:effectLst/>
                          <a:latin typeface="+mn-lt"/>
                        </a:rPr>
                        <a:t>INFORMACIÓN IMPORTANTE PARA EL ANÁLISIS</a:t>
                      </a:r>
                      <a:endParaRPr lang="es-PA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A" sz="1600" b="1" u="none" strike="noStrike" dirty="0">
                          <a:effectLst/>
                          <a:latin typeface="+mn-lt"/>
                        </a:rPr>
                        <a:t>PUNTOS CRITICOS IDENTIFICADOS</a:t>
                      </a:r>
                      <a:endParaRPr lang="es-PA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55696">
                <a:tc>
                  <a:txBody>
                    <a:bodyPr/>
                    <a:lstStyle/>
                    <a:p>
                      <a:pPr marL="285750" lvl="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s-PA" sz="2400" dirty="0"/>
                        <a:t>Los </a:t>
                      </a:r>
                      <a:r>
                        <a:rPr lang="es-ES" sz="2400" dirty="0"/>
                        <a:t>hospitales nacionales, regionales y algunos sectoriales cuentan con servicios de urgencia con capacidad de respuesta para tratar urgencias que ponen en peligro la vida de las personas.</a:t>
                      </a:r>
                    </a:p>
                    <a:p>
                      <a:pPr marL="285750" lvl="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s-ES" sz="2000" dirty="0"/>
                        <a:t>El  76% de las Policlínicas  cuenta con servicios de urgencia con la  capacidad de respuesta para tratar las urgencias que no ponen en peligro la vida y  de estabilizar y  trasladar a los pacientes con urgencias críticas hacia un mayor nivel de complejidad.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000" dirty="0"/>
                        <a:t>Exceso  de población demandante de atención de salud no crítica, en los servicios de urgencias. 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000" dirty="0"/>
                        <a:t> El Servicio de Urgencia recibe la demanda no resuelta oportunamente por la Consulta Externa.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000" dirty="0"/>
                        <a:t> Paciente admitido en los diferentes servicios no tiene acceso a cama en la sala de hospitalización  correspondiente.   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000" dirty="0"/>
                        <a:t>Las policlínicas no cuentan con médicos especialistas para resolver las interconsultas.     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000" dirty="0"/>
                        <a:t>Demora en la respuesta de interconsultas y servicios diagnósticos.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271324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texto"/>
          <p:cNvSpPr txBox="1">
            <a:spLocks/>
          </p:cNvSpPr>
          <p:nvPr/>
        </p:nvSpPr>
        <p:spPr>
          <a:xfrm>
            <a:off x="429491" y="1149923"/>
            <a:ext cx="11554691" cy="94491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PA" sz="3000" dirty="0">
                <a:solidFill>
                  <a:sysClr val="windowText" lastClr="000000"/>
                </a:solidFill>
              </a:rPr>
              <a:t>Hospitalización</a:t>
            </a:r>
            <a:endParaRPr lang="es-ES" sz="3000" dirty="0">
              <a:solidFill>
                <a:sysClr val="windowText" lastClr="000000"/>
              </a:solidFill>
            </a:endParaRPr>
          </a:p>
          <a:p>
            <a:pPr>
              <a:defRPr/>
            </a:pPr>
            <a:r>
              <a:rPr lang="es-ES" dirty="0">
                <a:solidFill>
                  <a:sysClr val="windowText" lastClr="000000"/>
                </a:solidFill>
              </a:rPr>
              <a:t>F</a:t>
            </a:r>
            <a:r>
              <a:rPr lang="es-PA" dirty="0">
                <a:solidFill>
                  <a:sysClr val="windowText" lastClr="000000"/>
                </a:solidFill>
              </a:rPr>
              <a:t>alta de camas durante la admisión de  pacientes en los hospitales de mayor complejidad (CHDRAAM y HRRH)</a:t>
            </a:r>
          </a:p>
        </p:txBody>
      </p:sp>
      <p:graphicFrame>
        <p:nvGraphicFramePr>
          <p:cNvPr id="3" name="4 Marcador de contenid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7251962"/>
              </p:ext>
            </p:extLst>
          </p:nvPr>
        </p:nvGraphicFramePr>
        <p:xfrm>
          <a:off x="263265" y="2307773"/>
          <a:ext cx="6733280" cy="3643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95"/>
          <a:stretch/>
        </p:blipFill>
        <p:spPr bwMode="auto">
          <a:xfrm>
            <a:off x="7281542" y="2543308"/>
            <a:ext cx="4579211" cy="298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876484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1707775" y="1159979"/>
            <a:ext cx="9076765" cy="909882"/>
          </a:xfrm>
        </p:spPr>
        <p:txBody>
          <a:bodyPr/>
          <a:lstStyle/>
          <a:p>
            <a:pPr algn="ctr"/>
            <a:r>
              <a:rPr lang="es-PA" dirty="0"/>
              <a:t>HOSPITALIZACIÓN</a:t>
            </a:r>
          </a:p>
        </p:txBody>
      </p:sp>
      <p:graphicFrame>
        <p:nvGraphicFramePr>
          <p:cNvPr id="7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1656161"/>
              </p:ext>
            </p:extLst>
          </p:nvPr>
        </p:nvGraphicFramePr>
        <p:xfrm>
          <a:off x="-1" y="2035749"/>
          <a:ext cx="12081165" cy="41614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969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842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2377">
                <a:tc>
                  <a:txBody>
                    <a:bodyPr/>
                    <a:lstStyle/>
                    <a:p>
                      <a:pPr algn="ctr" fontAlgn="ctr"/>
                      <a:r>
                        <a:rPr lang="es-PA" sz="2000" b="1" u="none" strike="noStrike" dirty="0">
                          <a:effectLst/>
                          <a:latin typeface="+mn-lt"/>
                        </a:rPr>
                        <a:t>INFORMACIÓN IMPORTANTE PARA EL ANÁLISIS</a:t>
                      </a:r>
                      <a:endParaRPr lang="es-PA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A" sz="2000" b="1" u="none" strike="noStrike" dirty="0">
                          <a:effectLst/>
                          <a:latin typeface="+mn-lt"/>
                        </a:rPr>
                        <a:t>PUNTOS CRITICOS IDENTIFICADOS</a:t>
                      </a:r>
                      <a:endParaRPr lang="es-PA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2127"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2400" dirty="0"/>
                        <a:t>Una Red Hospitalaria Nacional con más de 2,800 camas hospitalarias y un manejo promedio de 110 Mil admisiones y 109 Mil egresos en los últimos 3 años, compuesta por:                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2400" dirty="0"/>
                        <a:t>2 Centros de Referencia Nacional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2400" dirty="0"/>
                        <a:t>2 Hospitales </a:t>
                      </a:r>
                      <a:r>
                        <a:rPr lang="es-ES" sz="2400" dirty="0" err="1"/>
                        <a:t>Supraregionales</a:t>
                      </a:r>
                      <a:endParaRPr lang="es-ES" sz="2400" dirty="0"/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2400" dirty="0"/>
                        <a:t>4 Hospitales Regionales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2400" dirty="0"/>
                        <a:t>7 Hospitales Sectoriales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400" dirty="0"/>
                        <a:t>1 Hospital COVID-19</a:t>
                      </a:r>
                      <a:endParaRPr lang="es-E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400" dirty="0"/>
                        <a:t>Gestión de camas inadecuada lo que ocasiona: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400" dirty="0"/>
                        <a:t>Falta de camas durante la admisión de  pacientes en los hospitales de mayor complejidad (CHDRAAM y HRRH).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400" dirty="0"/>
                        <a:t>Ocupación de camas por pacientes esperando procedimientos diagnósticos.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400" dirty="0"/>
                        <a:t>Deficiencias en la Red de Servicios lo que lleva a la atención de diagnósticos de baja complejidad en nosocomios de alta capacidad de respuesta.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101943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texto"/>
          <p:cNvSpPr txBox="1">
            <a:spLocks/>
          </p:cNvSpPr>
          <p:nvPr/>
        </p:nvSpPr>
        <p:spPr>
          <a:xfrm>
            <a:off x="1721926" y="1035094"/>
            <a:ext cx="7213600" cy="95845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PA" sz="3800" dirty="0">
                <a:solidFill>
                  <a:sysClr val="windowText" lastClr="000000"/>
                </a:solidFill>
              </a:rPr>
              <a:t>Proceso Quirúrgico</a:t>
            </a:r>
          </a:p>
          <a:p>
            <a:pPr>
              <a:defRPr/>
            </a:pPr>
            <a:r>
              <a:rPr lang="es-PA" dirty="0">
                <a:solidFill>
                  <a:sysClr val="windowText" lastClr="000000"/>
                </a:solidFill>
              </a:rPr>
              <a:t>17,000 pacientes en mora,  en la lista de espera para cirugías </a:t>
            </a:r>
          </a:p>
        </p:txBody>
      </p:sp>
      <p:graphicFrame>
        <p:nvGraphicFramePr>
          <p:cNvPr id="3" name="4 Marcador de contenid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4187435"/>
              </p:ext>
            </p:extLst>
          </p:nvPr>
        </p:nvGraphicFramePr>
        <p:xfrm>
          <a:off x="152401" y="1787236"/>
          <a:ext cx="6428508" cy="43918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4" t="3943" r="4600"/>
          <a:stretch/>
        </p:blipFill>
        <p:spPr bwMode="auto">
          <a:xfrm>
            <a:off x="6689462" y="1993551"/>
            <a:ext cx="5502538" cy="4324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092185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1707775" y="1159979"/>
            <a:ext cx="9076765" cy="909882"/>
          </a:xfrm>
        </p:spPr>
        <p:txBody>
          <a:bodyPr/>
          <a:lstStyle/>
          <a:p>
            <a:pPr algn="ctr"/>
            <a:r>
              <a:rPr lang="es-PA" dirty="0"/>
              <a:t>CIRUGÍA</a:t>
            </a:r>
          </a:p>
        </p:txBody>
      </p:sp>
      <p:graphicFrame>
        <p:nvGraphicFramePr>
          <p:cNvPr id="7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2678760"/>
              </p:ext>
            </p:extLst>
          </p:nvPr>
        </p:nvGraphicFramePr>
        <p:xfrm>
          <a:off x="103907" y="1911927"/>
          <a:ext cx="11928766" cy="3803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4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4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4460">
                <a:tc>
                  <a:txBody>
                    <a:bodyPr/>
                    <a:lstStyle/>
                    <a:p>
                      <a:pPr algn="ctr" fontAlgn="ctr"/>
                      <a:r>
                        <a:rPr lang="es-PA" sz="2000" b="1" u="none" strike="noStrike" dirty="0">
                          <a:effectLst/>
                          <a:latin typeface="+mn-lt"/>
                        </a:rPr>
                        <a:t>INFORMACIÓN IMPORTANTE PARA EL ANÁLISIS</a:t>
                      </a:r>
                      <a:endParaRPr lang="es-PA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A" sz="2000" b="1" u="none" strike="noStrike" dirty="0">
                          <a:effectLst/>
                          <a:latin typeface="+mn-lt"/>
                        </a:rPr>
                        <a:t>PUNTOS CRITICOS IDENTIFICADOS</a:t>
                      </a:r>
                      <a:endParaRPr lang="es-PA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28613">
                <a:tc>
                  <a:txBody>
                    <a:bodyPr/>
                    <a:lstStyle/>
                    <a:p>
                      <a:pPr lvl="0"/>
                      <a:endParaRPr lang="es-ES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s-ES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La CSS cuenta con 19 Centros Quirúrgicos a Nivel Nacional, 12 de ellos hospitalarios y 7 centros quirúrgicos ambulatorios, con una capacidad instalada de 90 quirófanos y una producción promedio anual de 76 mil procedimientos en el periodo 2017 a 2019</a:t>
                      </a:r>
                    </a:p>
                    <a:p>
                      <a:endParaRPr lang="es-E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s-PA" sz="240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400" dirty="0"/>
                        <a:t>Tiempos de espera prolongado para las cirugías programadas.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400" dirty="0"/>
                        <a:t>Pobre gestión para suministro  de insumos medico quirúrgicos necesarios para la realización de cirugías programadas.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400" dirty="0"/>
                        <a:t>Gestión ineficiente de los quirófanos.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533302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2 Marcador de contenid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8686624"/>
              </p:ext>
            </p:extLst>
          </p:nvPr>
        </p:nvGraphicFramePr>
        <p:xfrm>
          <a:off x="371325" y="1312905"/>
          <a:ext cx="6902311" cy="48523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490" y="2019511"/>
            <a:ext cx="4129294" cy="298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636273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1707775" y="938299"/>
            <a:ext cx="9076765" cy="909882"/>
          </a:xfrm>
        </p:spPr>
        <p:txBody>
          <a:bodyPr/>
          <a:lstStyle/>
          <a:p>
            <a:pPr algn="ctr"/>
            <a:r>
              <a:rPr lang="es-PA" dirty="0"/>
              <a:t>CALIDAD Y SEGURIDAD DEL PACIENTE</a:t>
            </a:r>
          </a:p>
        </p:txBody>
      </p:sp>
      <p:graphicFrame>
        <p:nvGraphicFramePr>
          <p:cNvPr id="7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2057650"/>
              </p:ext>
            </p:extLst>
          </p:nvPr>
        </p:nvGraphicFramePr>
        <p:xfrm>
          <a:off x="-2" y="1745652"/>
          <a:ext cx="11998037" cy="41360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48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31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7982">
                <a:tc>
                  <a:txBody>
                    <a:bodyPr/>
                    <a:lstStyle/>
                    <a:p>
                      <a:pPr algn="ctr" fontAlgn="ctr"/>
                      <a:r>
                        <a:rPr lang="es-PA" sz="2000" b="1" u="none" strike="noStrike" dirty="0">
                          <a:effectLst/>
                          <a:latin typeface="+mn-lt"/>
                        </a:rPr>
                        <a:t>INFORMACIÓN IMPORTANTE PARA EL ANÁLISIS</a:t>
                      </a:r>
                      <a:endParaRPr lang="es-PA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A" sz="2000" b="1" u="none" strike="noStrike" dirty="0">
                          <a:effectLst/>
                          <a:latin typeface="+mn-lt"/>
                        </a:rPr>
                        <a:t>PUNTOS CRITICOS IDENTIFICADOS</a:t>
                      </a:r>
                      <a:endParaRPr lang="es-PA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0648">
                <a:tc>
                  <a:txBody>
                    <a:bodyPr/>
                    <a:lstStyle/>
                    <a:p>
                      <a:pPr marL="285750" lvl="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s-ES" sz="2400" dirty="0"/>
                        <a:t>Coordinación Nacional de calidad, con algunos comités de calidad y seguridad del paciente. </a:t>
                      </a:r>
                    </a:p>
                    <a:p>
                      <a:pPr marL="285750" lvl="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s-ES" sz="2400" dirty="0"/>
                        <a:t>proyecto de Acreditación de Hospitales docentes, con diferentes niveles de avance.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400" dirty="0"/>
                        <a:t>Falta de Meritocracia en la selección del personal gerencial.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400" dirty="0"/>
                        <a:t>Falta de compromiso y conocimiento de los directores médicos con cultura de calidad y seguridad del paciente.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400" dirty="0"/>
                        <a:t>Falta de cultura de reporte de incidentes y aprendizaje.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PA" sz="2400" dirty="0"/>
                        <a:t>Falta de cultura de evaluación del desempeño y competencias.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s-PA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075807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>
            <a:spLocks/>
          </p:cNvSpPr>
          <p:nvPr/>
        </p:nvSpPr>
        <p:spPr>
          <a:xfrm>
            <a:off x="4828079" y="287853"/>
            <a:ext cx="680757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A" sz="4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FINANCIAMIENTO</a:t>
            </a:r>
            <a:endParaRPr kumimoji="0" lang="es-PA" sz="4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graphicFrame>
        <p:nvGraphicFramePr>
          <p:cNvPr id="3" name="5 Marcador de contenido"/>
          <p:cNvGraphicFramePr>
            <a:graphicFrameLocks/>
          </p:cNvGraphicFramePr>
          <p:nvPr/>
        </p:nvGraphicFramePr>
        <p:xfrm>
          <a:off x="3468033" y="1503652"/>
          <a:ext cx="8834907" cy="2913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033" y="4447547"/>
            <a:ext cx="8500056" cy="1438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722214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845" y="484908"/>
            <a:ext cx="8729738" cy="5547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1985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80439619-4D75-4840-9B31-C00A88354C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173473"/>
            <a:ext cx="2375420" cy="778098"/>
          </a:xfrm>
        </p:spPr>
        <p:txBody>
          <a:bodyPr>
            <a:noAutofit/>
          </a:bodyPr>
          <a:lstStyle/>
          <a:p>
            <a:r>
              <a:rPr lang="es-PA" sz="1800" dirty="0"/>
              <a:t>ARTICULACIÓN DE LA RED DE SERVICIOS DE SALUD DE LA CAJA DE SEGURO SOCIAL</a:t>
            </a:r>
            <a:br>
              <a:rPr lang="es-PA" sz="1800" dirty="0"/>
            </a:br>
            <a:r>
              <a:rPr lang="es-PA" sz="1800" dirty="0"/>
              <a:t>(SISTEMA DE REFERENCIA DE PACIENTES)</a:t>
            </a:r>
          </a:p>
        </p:txBody>
      </p:sp>
      <p:graphicFrame>
        <p:nvGraphicFramePr>
          <p:cNvPr id="5" name="Marcador de contenido 3">
            <a:extLst>
              <a:ext uri="{FF2B5EF4-FFF2-40B4-BE49-F238E27FC236}">
                <a16:creationId xmlns:a16="http://schemas.microsoft.com/office/drawing/2014/main" id="{5BD116F1-9815-D742-B0D2-748F465413C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4959156"/>
              </p:ext>
            </p:extLst>
          </p:nvPr>
        </p:nvGraphicFramePr>
        <p:xfrm>
          <a:off x="3048000" y="673990"/>
          <a:ext cx="9144000" cy="61840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6" name="Conector angular 5">
            <a:extLst>
              <a:ext uri="{FF2B5EF4-FFF2-40B4-BE49-F238E27FC236}">
                <a16:creationId xmlns:a16="http://schemas.microsoft.com/office/drawing/2014/main" id="{657DE1AD-BDA9-2847-BA20-630CA386FD77}"/>
              </a:ext>
            </a:extLst>
          </p:cNvPr>
          <p:cNvCxnSpPr>
            <a:cxnSpLocks/>
            <a:stCxn id="20" idx="0"/>
            <a:endCxn id="8" idx="5"/>
          </p:cNvCxnSpPr>
          <p:nvPr/>
        </p:nvCxnSpPr>
        <p:spPr>
          <a:xfrm flipV="1">
            <a:off x="5321420" y="4095587"/>
            <a:ext cx="1540269" cy="1848976"/>
          </a:xfrm>
          <a:prstGeom prst="bentConnector3">
            <a:avLst>
              <a:gd name="adj1" fmla="val 50000"/>
            </a:avLst>
          </a:prstGeom>
          <a:ln>
            <a:solidFill>
              <a:schemeClr val="tx1">
                <a:lumMod val="85000"/>
                <a:lumOff val="15000"/>
              </a:schemeClr>
            </a:solidFill>
            <a:tailEnd type="stealth" w="lg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Conector angular 6">
            <a:extLst>
              <a:ext uri="{FF2B5EF4-FFF2-40B4-BE49-F238E27FC236}">
                <a16:creationId xmlns:a16="http://schemas.microsoft.com/office/drawing/2014/main" id="{0EDE2345-D26E-C042-B2DD-0F9627984475}"/>
              </a:ext>
            </a:extLst>
          </p:cNvPr>
          <p:cNvCxnSpPr>
            <a:cxnSpLocks/>
          </p:cNvCxnSpPr>
          <p:nvPr/>
        </p:nvCxnSpPr>
        <p:spPr>
          <a:xfrm flipV="1">
            <a:off x="7637260" y="4157370"/>
            <a:ext cx="2555233" cy="1668411"/>
          </a:xfrm>
          <a:prstGeom prst="bentConnector3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stealth" w="lg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8" name="Bisel 7">
            <a:extLst>
              <a:ext uri="{FF2B5EF4-FFF2-40B4-BE49-F238E27FC236}">
                <a16:creationId xmlns:a16="http://schemas.microsoft.com/office/drawing/2014/main" id="{0B4F5BAE-0C73-C146-A6F1-2A9F4BBA3088}"/>
              </a:ext>
            </a:extLst>
          </p:cNvPr>
          <p:cNvSpPr/>
          <p:nvPr/>
        </p:nvSpPr>
        <p:spPr>
          <a:xfrm>
            <a:off x="6825685" y="3951571"/>
            <a:ext cx="1640408" cy="288032"/>
          </a:xfrm>
          <a:prstGeom prst="bevel">
            <a:avLst/>
          </a:prstGeom>
          <a:solidFill>
            <a:schemeClr val="accent5"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A"/>
          </a:p>
        </p:txBody>
      </p:sp>
      <p:sp>
        <p:nvSpPr>
          <p:cNvPr id="9" name="Bisel 8">
            <a:extLst>
              <a:ext uri="{FF2B5EF4-FFF2-40B4-BE49-F238E27FC236}">
                <a16:creationId xmlns:a16="http://schemas.microsoft.com/office/drawing/2014/main" id="{380783DF-0CA0-2C43-9948-638B929EBEE0}"/>
              </a:ext>
            </a:extLst>
          </p:cNvPr>
          <p:cNvSpPr/>
          <p:nvPr/>
        </p:nvSpPr>
        <p:spPr>
          <a:xfrm>
            <a:off x="10198597" y="3951571"/>
            <a:ext cx="1620333" cy="570216"/>
          </a:xfrm>
          <a:prstGeom prst="bevel">
            <a:avLst/>
          </a:prstGeom>
          <a:solidFill>
            <a:schemeClr val="accent5"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A"/>
          </a:p>
        </p:txBody>
      </p:sp>
      <p:sp>
        <p:nvSpPr>
          <p:cNvPr id="10" name="Bisel 9">
            <a:extLst>
              <a:ext uri="{FF2B5EF4-FFF2-40B4-BE49-F238E27FC236}">
                <a16:creationId xmlns:a16="http://schemas.microsoft.com/office/drawing/2014/main" id="{B5B04789-3D31-0542-B09A-7817084A029A}"/>
              </a:ext>
            </a:extLst>
          </p:cNvPr>
          <p:cNvSpPr/>
          <p:nvPr/>
        </p:nvSpPr>
        <p:spPr>
          <a:xfrm>
            <a:off x="6799868" y="5358810"/>
            <a:ext cx="1676413" cy="288032"/>
          </a:xfrm>
          <a:prstGeom prst="bevel">
            <a:avLst/>
          </a:prstGeom>
          <a:solidFill>
            <a:schemeClr val="accent5">
              <a:alpha val="3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A"/>
          </a:p>
        </p:txBody>
      </p:sp>
      <p:cxnSp>
        <p:nvCxnSpPr>
          <p:cNvPr id="11" name="Conector recto de flecha 10">
            <a:extLst>
              <a:ext uri="{FF2B5EF4-FFF2-40B4-BE49-F238E27FC236}">
                <a16:creationId xmlns:a16="http://schemas.microsoft.com/office/drawing/2014/main" id="{F60B0451-E997-624A-A4D6-4F9938057CA4}"/>
              </a:ext>
            </a:extLst>
          </p:cNvPr>
          <p:cNvCxnSpPr>
            <a:cxnSpLocks/>
          </p:cNvCxnSpPr>
          <p:nvPr/>
        </p:nvCxnSpPr>
        <p:spPr>
          <a:xfrm flipH="1">
            <a:off x="8412088" y="4634430"/>
            <a:ext cx="324038" cy="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angular 11">
            <a:extLst>
              <a:ext uri="{FF2B5EF4-FFF2-40B4-BE49-F238E27FC236}">
                <a16:creationId xmlns:a16="http://schemas.microsoft.com/office/drawing/2014/main" id="{B27EEDF8-0026-E34B-A1AF-67A186B14718}"/>
              </a:ext>
            </a:extLst>
          </p:cNvPr>
          <p:cNvCxnSpPr>
            <a:cxnSpLocks/>
            <a:stCxn id="9" idx="0"/>
          </p:cNvCxnSpPr>
          <p:nvPr/>
        </p:nvCxnSpPr>
        <p:spPr>
          <a:xfrm>
            <a:off x="11818930" y="4236679"/>
            <a:ext cx="306626" cy="1589102"/>
          </a:xfrm>
          <a:prstGeom prst="bentConnector2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cto de flecha 12">
            <a:extLst>
              <a:ext uri="{FF2B5EF4-FFF2-40B4-BE49-F238E27FC236}">
                <a16:creationId xmlns:a16="http://schemas.microsoft.com/office/drawing/2014/main" id="{7104283F-BD70-BD4D-A1F2-6885DFA75867}"/>
              </a:ext>
            </a:extLst>
          </p:cNvPr>
          <p:cNvCxnSpPr>
            <a:cxnSpLocks/>
          </p:cNvCxnSpPr>
          <p:nvPr/>
        </p:nvCxnSpPr>
        <p:spPr>
          <a:xfrm flipH="1">
            <a:off x="11903583" y="5825781"/>
            <a:ext cx="221973" cy="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C6DCE0F9-136E-934E-B5A0-880ADAB89A0D}"/>
              </a:ext>
            </a:extLst>
          </p:cNvPr>
          <p:cNvCxnSpPr>
            <a:cxnSpLocks/>
          </p:cNvCxnSpPr>
          <p:nvPr/>
        </p:nvCxnSpPr>
        <p:spPr>
          <a:xfrm flipH="1">
            <a:off x="11818930" y="4922462"/>
            <a:ext cx="278410" cy="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de flecha 14">
            <a:extLst>
              <a:ext uri="{FF2B5EF4-FFF2-40B4-BE49-F238E27FC236}">
                <a16:creationId xmlns:a16="http://schemas.microsoft.com/office/drawing/2014/main" id="{10A56EDA-8857-DD4F-B53A-BCBE365B0C88}"/>
              </a:ext>
            </a:extLst>
          </p:cNvPr>
          <p:cNvCxnSpPr>
            <a:cxnSpLocks/>
            <a:endCxn id="10" idx="6"/>
          </p:cNvCxnSpPr>
          <p:nvPr/>
        </p:nvCxnSpPr>
        <p:spPr>
          <a:xfrm>
            <a:off x="7638075" y="5200805"/>
            <a:ext cx="0" cy="15800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angular 15">
            <a:extLst>
              <a:ext uri="{FF2B5EF4-FFF2-40B4-BE49-F238E27FC236}">
                <a16:creationId xmlns:a16="http://schemas.microsoft.com/office/drawing/2014/main" id="{29D207D3-F2FC-814D-8E6A-564784F8F425}"/>
              </a:ext>
            </a:extLst>
          </p:cNvPr>
          <p:cNvCxnSpPr>
            <a:cxnSpLocks/>
            <a:endCxn id="10" idx="1"/>
          </p:cNvCxnSpPr>
          <p:nvPr/>
        </p:nvCxnSpPr>
        <p:spPr>
          <a:xfrm rot="5400000">
            <a:off x="7883315" y="4652551"/>
            <a:ext cx="1407238" cy="293313"/>
          </a:xfrm>
          <a:prstGeom prst="bentConnector2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cto de flecha 16">
            <a:extLst>
              <a:ext uri="{FF2B5EF4-FFF2-40B4-BE49-F238E27FC236}">
                <a16:creationId xmlns:a16="http://schemas.microsoft.com/office/drawing/2014/main" id="{7A5A0DBF-FC64-F443-A56F-FE2EB8777A3C}"/>
              </a:ext>
            </a:extLst>
          </p:cNvPr>
          <p:cNvCxnSpPr>
            <a:cxnSpLocks/>
          </p:cNvCxnSpPr>
          <p:nvPr/>
        </p:nvCxnSpPr>
        <p:spPr>
          <a:xfrm>
            <a:off x="10953288" y="5213271"/>
            <a:ext cx="0" cy="257889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75F66650-C101-6343-8320-C7A9A88FAC14}"/>
              </a:ext>
            </a:extLst>
          </p:cNvPr>
          <p:cNvCxnSpPr>
            <a:cxnSpLocks/>
          </p:cNvCxnSpPr>
          <p:nvPr/>
        </p:nvCxnSpPr>
        <p:spPr>
          <a:xfrm>
            <a:off x="8437625" y="4095587"/>
            <a:ext cx="324037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cto de flecha 18">
            <a:extLst>
              <a:ext uri="{FF2B5EF4-FFF2-40B4-BE49-F238E27FC236}">
                <a16:creationId xmlns:a16="http://schemas.microsoft.com/office/drawing/2014/main" id="{45FAE68A-974D-7C44-AD45-8FC6B76A321F}"/>
              </a:ext>
            </a:extLst>
          </p:cNvPr>
          <p:cNvCxnSpPr>
            <a:cxnSpLocks/>
          </p:cNvCxnSpPr>
          <p:nvPr/>
        </p:nvCxnSpPr>
        <p:spPr>
          <a:xfrm flipH="1">
            <a:off x="4274762" y="5516680"/>
            <a:ext cx="4738" cy="285255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Bisel 19">
            <a:extLst>
              <a:ext uri="{FF2B5EF4-FFF2-40B4-BE49-F238E27FC236}">
                <a16:creationId xmlns:a16="http://schemas.microsoft.com/office/drawing/2014/main" id="{225B9FA0-B103-6C44-9E16-397D377F619E}"/>
              </a:ext>
            </a:extLst>
          </p:cNvPr>
          <p:cNvSpPr/>
          <p:nvPr/>
        </p:nvSpPr>
        <p:spPr>
          <a:xfrm>
            <a:off x="3615980" y="5801935"/>
            <a:ext cx="1705440" cy="285255"/>
          </a:xfrm>
          <a:prstGeom prst="bevel">
            <a:avLst/>
          </a:prstGeom>
          <a:solidFill>
            <a:schemeClr val="accent5">
              <a:alpha val="3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A" dirty="0"/>
          </a:p>
        </p:txBody>
      </p:sp>
      <p:cxnSp>
        <p:nvCxnSpPr>
          <p:cNvPr id="21" name="Conector angular 20">
            <a:extLst>
              <a:ext uri="{FF2B5EF4-FFF2-40B4-BE49-F238E27FC236}">
                <a16:creationId xmlns:a16="http://schemas.microsoft.com/office/drawing/2014/main" id="{FBAB5D31-34FF-E74D-98B1-B0DFF830C6D8}"/>
              </a:ext>
            </a:extLst>
          </p:cNvPr>
          <p:cNvCxnSpPr>
            <a:cxnSpLocks/>
            <a:endCxn id="20" idx="4"/>
          </p:cNvCxnSpPr>
          <p:nvPr/>
        </p:nvCxnSpPr>
        <p:spPr>
          <a:xfrm rot="16200000" flipH="1">
            <a:off x="2679902" y="5008485"/>
            <a:ext cx="1704960" cy="167195"/>
          </a:xfrm>
          <a:prstGeom prst="bentConnector2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de flecha 21">
            <a:extLst>
              <a:ext uri="{FF2B5EF4-FFF2-40B4-BE49-F238E27FC236}">
                <a16:creationId xmlns:a16="http://schemas.microsoft.com/office/drawing/2014/main" id="{A36CC3C2-0025-E94D-9A6F-23FE8AD8D926}"/>
              </a:ext>
            </a:extLst>
          </p:cNvPr>
          <p:cNvCxnSpPr>
            <a:cxnSpLocks/>
          </p:cNvCxnSpPr>
          <p:nvPr/>
        </p:nvCxnSpPr>
        <p:spPr>
          <a:xfrm>
            <a:off x="3452254" y="5213271"/>
            <a:ext cx="16372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Bisel 22">
            <a:extLst>
              <a:ext uri="{FF2B5EF4-FFF2-40B4-BE49-F238E27FC236}">
                <a16:creationId xmlns:a16="http://schemas.microsoft.com/office/drawing/2014/main" id="{40B4BAF1-7F20-B744-8DC6-12364FC5D7D7}"/>
              </a:ext>
            </a:extLst>
          </p:cNvPr>
          <p:cNvSpPr/>
          <p:nvPr/>
        </p:nvSpPr>
        <p:spPr>
          <a:xfrm>
            <a:off x="10118826" y="5425104"/>
            <a:ext cx="1858061" cy="667145"/>
          </a:xfrm>
          <a:prstGeom prst="bevel">
            <a:avLst/>
          </a:prstGeom>
          <a:solidFill>
            <a:schemeClr val="accent5"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A" dirty="0"/>
          </a:p>
        </p:txBody>
      </p:sp>
      <p:cxnSp>
        <p:nvCxnSpPr>
          <p:cNvPr id="24" name="Conector recto de flecha 23">
            <a:extLst>
              <a:ext uri="{FF2B5EF4-FFF2-40B4-BE49-F238E27FC236}">
                <a16:creationId xmlns:a16="http://schemas.microsoft.com/office/drawing/2014/main" id="{EBB5B07F-1EC6-1C45-A400-71E4DE8EE50E}"/>
              </a:ext>
            </a:extLst>
          </p:cNvPr>
          <p:cNvCxnSpPr>
            <a:cxnSpLocks/>
          </p:cNvCxnSpPr>
          <p:nvPr/>
        </p:nvCxnSpPr>
        <p:spPr>
          <a:xfrm flipH="1">
            <a:off x="8376082" y="5138486"/>
            <a:ext cx="324038" cy="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4">
            <a:extLst>
              <a:ext uri="{FF2B5EF4-FFF2-40B4-BE49-F238E27FC236}">
                <a16:creationId xmlns:a16="http://schemas.microsoft.com/office/drawing/2014/main" id="{BBB8715A-1DBE-F343-8B76-4816713C3C23}"/>
              </a:ext>
            </a:extLst>
          </p:cNvPr>
          <p:cNvCxnSpPr>
            <a:stCxn id="10" idx="2"/>
          </p:cNvCxnSpPr>
          <p:nvPr/>
        </p:nvCxnSpPr>
        <p:spPr>
          <a:xfrm>
            <a:off x="7638075" y="5646842"/>
            <a:ext cx="7814" cy="17893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de flecha 25">
            <a:extLst>
              <a:ext uri="{FF2B5EF4-FFF2-40B4-BE49-F238E27FC236}">
                <a16:creationId xmlns:a16="http://schemas.microsoft.com/office/drawing/2014/main" id="{D12A1EEE-19A5-8A4F-9D50-34727B7446D3}"/>
              </a:ext>
            </a:extLst>
          </p:cNvPr>
          <p:cNvCxnSpPr>
            <a:cxnSpLocks/>
          </p:cNvCxnSpPr>
          <p:nvPr/>
        </p:nvCxnSpPr>
        <p:spPr>
          <a:xfrm>
            <a:off x="7764016" y="4762447"/>
            <a:ext cx="0" cy="232023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348537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332488" y="3131129"/>
          <a:ext cx="11333040" cy="3056733"/>
        </p:xfrm>
        <a:graphic>
          <a:graphicData uri="http://schemas.openxmlformats.org/drawingml/2006/table">
            <a:tbl>
              <a:tblPr/>
              <a:tblGrid>
                <a:gridCol w="28413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66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38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52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152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152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1527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155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226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Anual </a:t>
                      </a:r>
                    </a:p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2015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226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Anual </a:t>
                      </a:r>
                    </a:p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2016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226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Anual </a:t>
                      </a:r>
                    </a:p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2017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226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Anual</a:t>
                      </a:r>
                      <a:r>
                        <a:rPr lang="es-PA" sz="1600" b="1" i="0" u="none" strike="noStrike" baseline="0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2018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226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Anual</a:t>
                      </a:r>
                    </a:p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2019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226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Anual</a:t>
                      </a:r>
                      <a:r>
                        <a:rPr lang="es-PA" sz="1600" b="1" i="0" u="none" strike="noStrike" baseline="0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 2020</a:t>
                      </a:r>
                      <a:endParaRPr lang="es-PA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22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36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Consulta</a:t>
                      </a:r>
                      <a:r>
                        <a:rPr lang="es-PA" sz="1600" b="1" i="0" u="none" strike="noStrike" baseline="0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s </a:t>
                      </a:r>
                      <a:endParaRPr lang="es-PA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7,753,882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7,828,648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8,195,604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8,189,632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ES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8,597,015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ES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4,484,468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6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Cirugías</a:t>
                      </a:r>
                      <a:r>
                        <a:rPr lang="es-PA" sz="1600" b="1" i="0" u="none" strike="noStrike" baseline="0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s-PA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75,300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72,985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74,688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75,365</a:t>
                      </a:r>
                      <a:endParaRPr lang="es-E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78,762</a:t>
                      </a:r>
                      <a:endParaRPr lang="es-E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41,889</a:t>
                      </a:r>
                      <a:endParaRPr lang="es-E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36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Egresos Hospitalarios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s-ES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105,152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103,080</a:t>
                      </a:r>
                      <a:endParaRPr lang="es-E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110,068</a:t>
                      </a:r>
                      <a:endParaRPr lang="es-E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114,418</a:t>
                      </a:r>
                      <a:endParaRPr lang="es-E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109,368</a:t>
                      </a:r>
                      <a:endParaRPr lang="es-E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84,342</a:t>
                      </a:r>
                      <a:endParaRPr lang="es-E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6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Medicamentos Dispensados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15,865,859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14,744,200</a:t>
                      </a:r>
                      <a:endParaRPr lang="es-E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15,141,963</a:t>
                      </a:r>
                      <a:endParaRPr lang="es-E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16,300,916</a:t>
                      </a:r>
                      <a:endParaRPr lang="es-E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16,861,668</a:t>
                      </a:r>
                      <a:endParaRPr lang="es-E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13.895,716</a:t>
                      </a:r>
                      <a:endParaRPr lang="es-E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36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Pruebas</a:t>
                      </a:r>
                      <a:r>
                        <a:rPr lang="es-PA" sz="1600" b="1" i="0" u="none" strike="noStrike" baseline="0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 de Laboratorio</a:t>
                      </a:r>
                      <a:endParaRPr lang="es-PA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s-ES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24,536,251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23,519,291</a:t>
                      </a:r>
                      <a:endParaRPr lang="es-E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24,857,172</a:t>
                      </a:r>
                      <a:endParaRPr lang="es-E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22,608,262</a:t>
                      </a:r>
                      <a:endParaRPr lang="es-E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24,041,250</a:t>
                      </a:r>
                      <a:endParaRPr lang="es-E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15,169,304</a:t>
                      </a:r>
                      <a:endParaRPr lang="es-E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28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Estudios de Imagenología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s-ES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905,483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1,406,780</a:t>
                      </a:r>
                      <a:endParaRPr lang="es-E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1,453,,683</a:t>
                      </a:r>
                      <a:endParaRPr lang="es-E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1,496,056</a:t>
                      </a:r>
                      <a:endParaRPr lang="es-E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1,546,604</a:t>
                      </a:r>
                      <a:endParaRPr lang="es-E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PA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854,253</a:t>
                      </a:r>
                      <a:endParaRPr lang="es-ES" sz="1400" b="1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1 Título"/>
          <p:cNvSpPr txBox="1">
            <a:spLocks/>
          </p:cNvSpPr>
          <p:nvPr/>
        </p:nvSpPr>
        <p:spPr>
          <a:xfrm>
            <a:off x="766466" y="1421274"/>
            <a:ext cx="10576600" cy="44764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PA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itannic Bold" pitchFamily="34" charset="0"/>
                <a:ea typeface="+mn-ea"/>
                <a:cs typeface="+mn-cs"/>
              </a:rPr>
              <a:t>INSTALACIONES DE SALUD Y CONSULTAS REALIZADAS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P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itannic Bold" pitchFamily="34" charset="0"/>
                <a:ea typeface="+mn-ea"/>
                <a:cs typeface="+mn-cs"/>
              </a:rPr>
              <a:t>Anual 2015 – 2020</a:t>
            </a:r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089667"/>
              </p:ext>
            </p:extLst>
          </p:nvPr>
        </p:nvGraphicFramePr>
        <p:xfrm>
          <a:off x="332489" y="2251320"/>
          <a:ext cx="11333039" cy="651472"/>
        </p:xfrm>
        <a:graphic>
          <a:graphicData uri="http://schemas.openxmlformats.org/drawingml/2006/table">
            <a:tbl>
              <a:tblPr firstRow="1" bandRow="1"/>
              <a:tblGrid>
                <a:gridCol w="3356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70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99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99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699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699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338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</a:rPr>
                        <a:t>INSTALACIONES</a:t>
                      </a:r>
                      <a:r>
                        <a:rPr lang="es-PA" sz="1600" b="1" i="0" u="none" strike="noStrike" baseline="0" dirty="0">
                          <a:solidFill>
                            <a:srgbClr val="FFFFFF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</a:rPr>
                        <a:t> DE SALUD</a:t>
                      </a:r>
                    </a:p>
                  </a:txBody>
                  <a:tcPr marL="30711" marR="30711" marT="40948" marB="40948" anchor="ctr">
                    <a:lnL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203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</a:rPr>
                        <a:t>TOTAL</a:t>
                      </a:r>
                    </a:p>
                  </a:txBody>
                  <a:tcPr marL="30711" marR="30711" marT="40948" marB="40948" anchor="ctr">
                    <a:lnL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203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</a:rPr>
                        <a:t>Hospitales</a:t>
                      </a:r>
                    </a:p>
                  </a:txBody>
                  <a:tcPr marL="30711" marR="30711" marT="40948" marB="40948" anchor="ctr">
                    <a:lnL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203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>
                          <a:solidFill>
                            <a:srgbClr val="FFFFFF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</a:rPr>
                        <a:t>Policlínicas</a:t>
                      </a:r>
                    </a:p>
                  </a:txBody>
                  <a:tcPr marL="30711" marR="30711" marT="40948" marB="40948" anchor="ctr">
                    <a:lnL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203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>
                          <a:solidFill>
                            <a:srgbClr val="FFFFFF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</a:rPr>
                        <a:t>ULAPS</a:t>
                      </a:r>
                    </a:p>
                  </a:txBody>
                  <a:tcPr marL="30711" marR="30711" marT="40948" marB="40948" anchor="ctr">
                    <a:lnL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203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</a:rPr>
                        <a:t>CAPPS</a:t>
                      </a:r>
                    </a:p>
                  </a:txBody>
                  <a:tcPr marL="30711" marR="30711" marT="40948" marB="40948" anchor="ctr">
                    <a:lnL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20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38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s-PA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30711" marR="30711" marT="40948" marB="40948" anchor="ctr">
                    <a:lnL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274A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30711" marR="30711" marT="40948" marB="40948" anchor="ctr">
                    <a:lnL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274A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30711" marR="30711" marT="40948" marB="40948" anchor="ctr">
                    <a:lnL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274A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30711" marR="30711" marT="40948" marB="40948" anchor="ctr">
                    <a:lnL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274A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30711" marR="30711" marT="40948" marB="40948" anchor="ctr">
                    <a:lnL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274A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30711" marR="30711" marT="40948" marB="40948" anchor="ctr">
                    <a:lnL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274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418715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363558" y="1894901"/>
          <a:ext cx="11422041" cy="4273670"/>
        </p:xfrm>
        <a:graphic>
          <a:graphicData uri="http://schemas.openxmlformats.org/drawingml/2006/table">
            <a:tbl>
              <a:tblPr/>
              <a:tblGrid>
                <a:gridCol w="25457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8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80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68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8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80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680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680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031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226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Anual </a:t>
                      </a:r>
                    </a:p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2014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226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Anual </a:t>
                      </a:r>
                    </a:p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2015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226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Anual </a:t>
                      </a:r>
                    </a:p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2016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226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Anual </a:t>
                      </a:r>
                    </a:p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2017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226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Anual</a:t>
                      </a:r>
                      <a:r>
                        <a:rPr lang="es-PA" sz="1600" b="1" i="0" u="none" strike="noStrike" baseline="0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2018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226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Anual</a:t>
                      </a:r>
                    </a:p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2019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226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Anual</a:t>
                      </a:r>
                      <a:r>
                        <a:rPr lang="es-PA" sz="1600" b="1" i="0" u="none" strike="noStrike" baseline="0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 2020</a:t>
                      </a:r>
                      <a:endParaRPr lang="es-PA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22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6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TOTAL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7,072,094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7,753,882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7,828,648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8,195,604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8,189,632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ES" sz="16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8,597,015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ES" sz="16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4,484,468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6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s-PA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MEDICINA GENERAL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1,851,074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2,623,765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2,400,501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2,459,752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2,398,918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ES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2,542,634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ES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1,649,007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66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s-PA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MEDICINA ESPECIALIZADA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1,660,019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1,751,156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1,776,319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1,859,409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1,849,480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ES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1,969,508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ES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985,371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66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s-PA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ODONTOLOGÍA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571,524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648,025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705,376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742,097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758,035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ES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772,789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ES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229,261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66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s-PA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SERVICIOS TÉCNICOS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977,620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902,989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955,462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1,094,168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1,074,473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ES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1,245,133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ES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468,440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06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s-PA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PROGRAMAS DE ENFERMERÍA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520,226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489,718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489,880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496,079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499,312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ES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506,904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ES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233,137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66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s-PA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SERVICIO DE URGENCIA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1,491,631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1,338,229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1,501,110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1,544,099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PA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1,609,414</a:t>
                      </a: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ES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1,560,047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s-ES" sz="14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919,252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1 Título"/>
          <p:cNvSpPr txBox="1">
            <a:spLocks/>
          </p:cNvSpPr>
          <p:nvPr/>
        </p:nvSpPr>
        <p:spPr>
          <a:xfrm>
            <a:off x="363558" y="1003893"/>
            <a:ext cx="11422042" cy="72008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PA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itannic Bold" pitchFamily="34" charset="0"/>
                <a:ea typeface="+mn-ea"/>
                <a:cs typeface="+mn-cs"/>
              </a:rPr>
              <a:t>CONSULTAS REALIZADAS POR TIPO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P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itannic Bold" pitchFamily="34" charset="0"/>
                <a:ea typeface="+mn-ea"/>
                <a:cs typeface="+mn-cs"/>
              </a:rPr>
              <a:t>Anual 2014 – 2020</a:t>
            </a:r>
          </a:p>
        </p:txBody>
      </p:sp>
    </p:spTree>
    <p:extLst>
      <p:ext uri="{BB962C8B-B14F-4D97-AF65-F5344CB8AC3E}">
        <p14:creationId xmlns:p14="http://schemas.microsoft.com/office/powerpoint/2010/main" val="4136253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598DB372-B046-7041-91E2-A744212BA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6882" y="55493"/>
            <a:ext cx="8229600" cy="637203"/>
          </a:xfrm>
        </p:spPr>
        <p:txBody>
          <a:bodyPr>
            <a:noAutofit/>
          </a:bodyPr>
          <a:lstStyle/>
          <a:p>
            <a:r>
              <a:rPr lang="es-PA" sz="2000" dirty="0"/>
              <a:t>CAPACIDAD RESOLUTIVA PROPUESTA PARA LA RED INSTITUCIONAL DE SERVICIOS DE SALUD DE LA CAJA DE SEGURO SOCIAL</a:t>
            </a: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4564DBF6-2973-2D40-8218-C53A0A04D53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1147815"/>
              </p:ext>
            </p:extLst>
          </p:nvPr>
        </p:nvGraphicFramePr>
        <p:xfrm>
          <a:off x="3593210" y="1340768"/>
          <a:ext cx="8064896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Flecha arriba 4">
            <a:extLst>
              <a:ext uri="{FF2B5EF4-FFF2-40B4-BE49-F238E27FC236}">
                <a16:creationId xmlns:a16="http://schemas.microsoft.com/office/drawing/2014/main" id="{B36951BD-66D6-0B4B-B2B1-D9FD3A1E52F2}"/>
              </a:ext>
            </a:extLst>
          </p:cNvPr>
          <p:cNvSpPr/>
          <p:nvPr/>
        </p:nvSpPr>
        <p:spPr>
          <a:xfrm>
            <a:off x="7809444" y="2881382"/>
            <a:ext cx="248262" cy="187577"/>
          </a:xfrm>
          <a:prstGeom prst="up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A"/>
          </a:p>
        </p:txBody>
      </p:sp>
      <p:sp>
        <p:nvSpPr>
          <p:cNvPr id="6" name="Flecha arriba 5">
            <a:extLst>
              <a:ext uri="{FF2B5EF4-FFF2-40B4-BE49-F238E27FC236}">
                <a16:creationId xmlns:a16="http://schemas.microsoft.com/office/drawing/2014/main" id="{D009A309-EB91-CB4E-B366-80B0A57FA771}"/>
              </a:ext>
            </a:extLst>
          </p:cNvPr>
          <p:cNvSpPr/>
          <p:nvPr/>
        </p:nvSpPr>
        <p:spPr>
          <a:xfrm>
            <a:off x="7841682" y="4098559"/>
            <a:ext cx="216024" cy="482569"/>
          </a:xfrm>
          <a:prstGeom prst="up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A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F701816-2E50-4A4A-99E7-A46BFC1C5D41}"/>
              </a:ext>
            </a:extLst>
          </p:cNvPr>
          <p:cNvSpPr txBox="1"/>
          <p:nvPr/>
        </p:nvSpPr>
        <p:spPr>
          <a:xfrm>
            <a:off x="3943972" y="2012677"/>
            <a:ext cx="623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A" sz="2800" dirty="0"/>
              <a:t>5%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42BF891-712C-F64E-96C0-6C32798ED8DB}"/>
              </a:ext>
            </a:extLst>
          </p:cNvPr>
          <p:cNvSpPr txBox="1"/>
          <p:nvPr/>
        </p:nvSpPr>
        <p:spPr>
          <a:xfrm>
            <a:off x="4304012" y="3399993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A" sz="2800" dirty="0"/>
              <a:t>15%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748C4DB-613F-6143-8E08-9CC5F15A464C}"/>
              </a:ext>
            </a:extLst>
          </p:cNvPr>
          <p:cNvSpPr txBox="1"/>
          <p:nvPr/>
        </p:nvSpPr>
        <p:spPr>
          <a:xfrm>
            <a:off x="3665218" y="5282044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A" sz="2800" dirty="0"/>
              <a:t>80%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129BC29-10F7-4443-AE32-51D38891B0DF}"/>
              </a:ext>
            </a:extLst>
          </p:cNvPr>
          <p:cNvSpPr txBox="1"/>
          <p:nvPr/>
        </p:nvSpPr>
        <p:spPr>
          <a:xfrm>
            <a:off x="6401521" y="5157192"/>
            <a:ext cx="3168353" cy="30777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PA" sz="1400" dirty="0"/>
              <a:t>POLICLÍNICAS ESPECIALIZADAS</a:t>
            </a:r>
          </a:p>
        </p:txBody>
      </p:sp>
      <p:sp>
        <p:nvSpPr>
          <p:cNvPr id="11" name="Flecha arriba 10">
            <a:extLst>
              <a:ext uri="{FF2B5EF4-FFF2-40B4-BE49-F238E27FC236}">
                <a16:creationId xmlns:a16="http://schemas.microsoft.com/office/drawing/2014/main" id="{CF194B6E-BF60-5A4E-8531-A171B1124D3E}"/>
              </a:ext>
            </a:extLst>
          </p:cNvPr>
          <p:cNvSpPr/>
          <p:nvPr/>
        </p:nvSpPr>
        <p:spPr>
          <a:xfrm rot="18898830">
            <a:off x="7160806" y="4847152"/>
            <a:ext cx="108017" cy="239300"/>
          </a:xfrm>
          <a:prstGeom prst="up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A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C30ABB28-8436-B845-9B22-6391D20AAB11}"/>
              </a:ext>
            </a:extLst>
          </p:cNvPr>
          <p:cNvSpPr txBox="1"/>
          <p:nvPr/>
        </p:nvSpPr>
        <p:spPr>
          <a:xfrm>
            <a:off x="4567861" y="5916557"/>
            <a:ext cx="7008957" cy="33855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PA" sz="1600" dirty="0"/>
              <a:t>  CAPPS                 ULAPS              POLICLÍNICAS BÁSICAS</a:t>
            </a:r>
          </a:p>
        </p:txBody>
      </p:sp>
      <p:sp>
        <p:nvSpPr>
          <p:cNvPr id="13" name="Flecha derecha 12">
            <a:extLst>
              <a:ext uri="{FF2B5EF4-FFF2-40B4-BE49-F238E27FC236}">
                <a16:creationId xmlns:a16="http://schemas.microsoft.com/office/drawing/2014/main" id="{18B4D3F8-3CCF-7344-B95A-2C4D653B22E2}"/>
              </a:ext>
            </a:extLst>
          </p:cNvPr>
          <p:cNvSpPr/>
          <p:nvPr/>
        </p:nvSpPr>
        <p:spPr>
          <a:xfrm>
            <a:off x="6761562" y="6008889"/>
            <a:ext cx="288032" cy="153889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A"/>
          </a:p>
        </p:txBody>
      </p:sp>
      <p:sp>
        <p:nvSpPr>
          <p:cNvPr id="14" name="Flecha derecha 13">
            <a:extLst>
              <a:ext uri="{FF2B5EF4-FFF2-40B4-BE49-F238E27FC236}">
                <a16:creationId xmlns:a16="http://schemas.microsoft.com/office/drawing/2014/main" id="{BF80E5C2-8EBD-174A-8E0D-BA2689F0EF53}"/>
              </a:ext>
            </a:extLst>
          </p:cNvPr>
          <p:cNvSpPr/>
          <p:nvPr/>
        </p:nvSpPr>
        <p:spPr>
          <a:xfrm>
            <a:off x="8062797" y="6018673"/>
            <a:ext cx="288032" cy="153889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A"/>
          </a:p>
        </p:txBody>
      </p:sp>
      <p:sp>
        <p:nvSpPr>
          <p:cNvPr id="15" name="Flecha derecha 14">
            <a:extLst>
              <a:ext uri="{FF2B5EF4-FFF2-40B4-BE49-F238E27FC236}">
                <a16:creationId xmlns:a16="http://schemas.microsoft.com/office/drawing/2014/main" id="{34F44EDF-10FA-654A-91B6-63B244E4631D}"/>
              </a:ext>
            </a:extLst>
          </p:cNvPr>
          <p:cNvSpPr/>
          <p:nvPr/>
        </p:nvSpPr>
        <p:spPr>
          <a:xfrm>
            <a:off x="8705778" y="2063268"/>
            <a:ext cx="360040" cy="216024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A"/>
          </a:p>
        </p:txBody>
      </p:sp>
      <p:sp>
        <p:nvSpPr>
          <p:cNvPr id="16" name="Arco de bloque 15">
            <a:extLst>
              <a:ext uri="{FF2B5EF4-FFF2-40B4-BE49-F238E27FC236}">
                <a16:creationId xmlns:a16="http://schemas.microsoft.com/office/drawing/2014/main" id="{1FFB04F7-C88C-D547-B566-F52FBD35294D}"/>
              </a:ext>
            </a:extLst>
          </p:cNvPr>
          <p:cNvSpPr/>
          <p:nvPr/>
        </p:nvSpPr>
        <p:spPr>
          <a:xfrm>
            <a:off x="3335721" y="4193330"/>
            <a:ext cx="8915732" cy="834771"/>
          </a:xfrm>
          <a:prstGeom prst="blockArc">
            <a:avLst>
              <a:gd name="adj1" fmla="val 10732769"/>
              <a:gd name="adj2" fmla="val 72360"/>
              <a:gd name="adj3" fmla="val 24921"/>
            </a:avLst>
          </a:prstGeom>
          <a:gradFill>
            <a:gsLst>
              <a:gs pos="0">
                <a:schemeClr val="accent5"/>
              </a:gs>
              <a:gs pos="90000">
                <a:schemeClr val="accent3">
                  <a:tint val="37000"/>
                  <a:satMod val="300000"/>
                  <a:alpha val="6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A">
              <a:solidFill>
                <a:schemeClr val="tx1"/>
              </a:solidFill>
            </a:endParaRPr>
          </a:p>
        </p:txBody>
      </p:sp>
      <p:sp>
        <p:nvSpPr>
          <p:cNvPr id="17" name="Arco de bloque 16">
            <a:extLst>
              <a:ext uri="{FF2B5EF4-FFF2-40B4-BE49-F238E27FC236}">
                <a16:creationId xmlns:a16="http://schemas.microsoft.com/office/drawing/2014/main" id="{728C8824-281B-A44D-AA46-605A23A6FF3A}"/>
              </a:ext>
            </a:extLst>
          </p:cNvPr>
          <p:cNvSpPr/>
          <p:nvPr/>
        </p:nvSpPr>
        <p:spPr>
          <a:xfrm>
            <a:off x="3377186" y="2666237"/>
            <a:ext cx="8915732" cy="834771"/>
          </a:xfrm>
          <a:prstGeom prst="blockArc">
            <a:avLst>
              <a:gd name="adj1" fmla="val 10732769"/>
              <a:gd name="adj2" fmla="val 72360"/>
              <a:gd name="adj3" fmla="val 24921"/>
            </a:avLst>
          </a:prstGeom>
          <a:gradFill>
            <a:gsLst>
              <a:gs pos="0">
                <a:schemeClr val="accent5"/>
              </a:gs>
              <a:gs pos="90000">
                <a:schemeClr val="accent3">
                  <a:tint val="37000"/>
                  <a:satMod val="300000"/>
                  <a:alpha val="6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A">
              <a:solidFill>
                <a:schemeClr val="tx1"/>
              </a:solidFill>
            </a:endParaRPr>
          </a:p>
        </p:txBody>
      </p:sp>
      <p:sp>
        <p:nvSpPr>
          <p:cNvPr id="18" name="Flecha arriba 17">
            <a:extLst>
              <a:ext uri="{FF2B5EF4-FFF2-40B4-BE49-F238E27FC236}">
                <a16:creationId xmlns:a16="http://schemas.microsoft.com/office/drawing/2014/main" id="{2BD5CE74-C269-E24E-A2DA-503E70F611CD}"/>
              </a:ext>
            </a:extLst>
          </p:cNvPr>
          <p:cNvSpPr/>
          <p:nvPr/>
        </p:nvSpPr>
        <p:spPr>
          <a:xfrm>
            <a:off x="7841682" y="5495746"/>
            <a:ext cx="216024" cy="381525"/>
          </a:xfrm>
          <a:prstGeom prst="up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A"/>
          </a:p>
        </p:txBody>
      </p:sp>
      <p:sp>
        <p:nvSpPr>
          <p:cNvPr id="19" name="Flecha derecha 18">
            <a:extLst>
              <a:ext uri="{FF2B5EF4-FFF2-40B4-BE49-F238E27FC236}">
                <a16:creationId xmlns:a16="http://schemas.microsoft.com/office/drawing/2014/main" id="{B67ACCA1-9065-5842-A07F-1F449CB65AD3}"/>
              </a:ext>
            </a:extLst>
          </p:cNvPr>
          <p:cNvSpPr/>
          <p:nvPr/>
        </p:nvSpPr>
        <p:spPr>
          <a:xfrm rot="16200000">
            <a:off x="7833468" y="3492790"/>
            <a:ext cx="232456" cy="216025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A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BF0869FD-4579-9F45-8B92-8C795578789C}"/>
              </a:ext>
            </a:extLst>
          </p:cNvPr>
          <p:cNvSpPr txBox="1"/>
          <p:nvPr/>
        </p:nvSpPr>
        <p:spPr>
          <a:xfrm>
            <a:off x="5191929" y="3738518"/>
            <a:ext cx="5833720" cy="33855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PA" sz="1600" dirty="0"/>
              <a:t>                                     HOSPITALES REGIONALES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469966BA-D963-A84C-9B42-E479ED5A0813}"/>
              </a:ext>
            </a:extLst>
          </p:cNvPr>
          <p:cNvSpPr txBox="1"/>
          <p:nvPr/>
        </p:nvSpPr>
        <p:spPr>
          <a:xfrm>
            <a:off x="5661252" y="1115452"/>
            <a:ext cx="4790350" cy="369332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</a:schemeClr>
              </a:gs>
              <a:gs pos="19000">
                <a:schemeClr val="accent5">
                  <a:tint val="37000"/>
                  <a:satMod val="300000"/>
                </a:schemeClr>
              </a:gs>
              <a:gs pos="69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PA" b="1" dirty="0"/>
              <a:t>RED DE INSTALACIONES DE SERVICIOS DE SALUD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4EDE016C-B7C4-1F47-86BB-587633E369E6}"/>
              </a:ext>
            </a:extLst>
          </p:cNvPr>
          <p:cNvSpPr txBox="1"/>
          <p:nvPr/>
        </p:nvSpPr>
        <p:spPr>
          <a:xfrm>
            <a:off x="3656968" y="1033572"/>
            <a:ext cx="1087605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PA" sz="1400" dirty="0"/>
              <a:t>CAPACIDAD </a:t>
            </a:r>
          </a:p>
          <a:p>
            <a:r>
              <a:rPr lang="es-PA" sz="1400" dirty="0"/>
              <a:t>RESOLUTIVA</a:t>
            </a:r>
          </a:p>
        </p:txBody>
      </p:sp>
      <p:sp>
        <p:nvSpPr>
          <p:cNvPr id="23" name="Flecha arriba 22">
            <a:extLst>
              <a:ext uri="{FF2B5EF4-FFF2-40B4-BE49-F238E27FC236}">
                <a16:creationId xmlns:a16="http://schemas.microsoft.com/office/drawing/2014/main" id="{664E5634-B7C5-D341-92C5-6AD6BB1723EE}"/>
              </a:ext>
            </a:extLst>
          </p:cNvPr>
          <p:cNvSpPr/>
          <p:nvPr/>
        </p:nvSpPr>
        <p:spPr>
          <a:xfrm rot="3085411" flipH="1">
            <a:off x="8784038" y="4884941"/>
            <a:ext cx="89097" cy="243120"/>
          </a:xfrm>
          <a:prstGeom prst="up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A"/>
          </a:p>
        </p:txBody>
      </p:sp>
    </p:spTree>
    <p:extLst>
      <p:ext uri="{BB962C8B-B14F-4D97-AF65-F5344CB8AC3E}">
        <p14:creationId xmlns:p14="http://schemas.microsoft.com/office/powerpoint/2010/main" val="3133487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A6CECEA8-0787-7D49-9D29-50058CF86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5144" y="2053641"/>
            <a:ext cx="2751871" cy="276009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s-PA" altLang="es-PA" sz="2400" b="1" dirty="0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1.CENTRO DE ATENCIÓN PROMOCIONAL Y PREVENTIVO EN SALUD (CAPPS)</a:t>
            </a:r>
            <a:br>
              <a:rPr lang="es-PA" altLang="es-PA" sz="2400" dirty="0">
                <a:solidFill>
                  <a:srgbClr val="FFFFFF"/>
                </a:solidFill>
                <a:latin typeface="Arial" panose="020B0604020202020204" pitchFamily="34" charset="0"/>
              </a:rPr>
            </a:br>
            <a:endParaRPr lang="es-PA" sz="2400" dirty="0">
              <a:solidFill>
                <a:srgbClr val="FFFFFF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1177F58-3157-4449-81D4-B5A4FC6337C7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7148945" y="801866"/>
            <a:ext cx="4723633" cy="523063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es-PA" altLang="es-PA" sz="1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Instalación de salud del primer nivel de atención que constituye el primer escalón de complejidad de la red de servicios de salud de la CSS y la de menor capacidad resolutiva, constituyéndose a la vez, en la principal puerta de entrada a la red para la demanda de atención de la población beneficiaria.  </a:t>
            </a:r>
          </a:p>
          <a:p>
            <a:pPr marL="0" marR="0" lvl="0" indent="0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endParaRPr lang="es-PA" altLang="es-PA" sz="19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es-PA" altLang="es-PA" sz="1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esta instalación se organiza y ofrece las acciones sanitarias encaminadas a la prevención de los factores de riesgo y de la aparición de los daños a la salud, a través de la promoción y el fomento de la salud y la protección específica para la preservación de la salud.   </a:t>
            </a:r>
            <a:endParaRPr kumimoji="0" lang="es-PA" altLang="es-PA" sz="19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974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30B58AA5-6BC7-FA42-8C2B-14E3E18B2A06}"/>
              </a:ext>
            </a:extLst>
          </p:cNvPr>
          <p:cNvSpPr txBox="1">
            <a:spLocks/>
          </p:cNvSpPr>
          <p:nvPr/>
        </p:nvSpPr>
        <p:spPr>
          <a:xfrm>
            <a:off x="3824820" y="274638"/>
            <a:ext cx="8229600" cy="101122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A" altLang="es-PA" sz="2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1.CENTRO DE ATENCIÓN PROMOCIONAL Y PREVENTIVO EN SALUD (CAPPS)</a:t>
            </a:r>
            <a:br>
              <a:rPr lang="es-PA" altLang="es-PA" sz="1800" dirty="0">
                <a:latin typeface="Arial" panose="020B0604020202020204" pitchFamily="34" charset="0"/>
              </a:rPr>
            </a:br>
            <a:endParaRPr lang="es-PA" sz="2800" dirty="0"/>
          </a:p>
        </p:txBody>
      </p:sp>
      <p:pic>
        <p:nvPicPr>
          <p:cNvPr id="7" name="4 Marcador de contenido">
            <a:extLst>
              <a:ext uri="{FF2B5EF4-FFF2-40B4-BE49-F238E27FC236}">
                <a16:creationId xmlns:a16="http://schemas.microsoft.com/office/drawing/2014/main" id="{993D6E5A-A233-6F48-88DF-C2E0CCD8FC5B}"/>
              </a:ext>
            </a:extLst>
          </p:cNvPr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35927" y="872836"/>
            <a:ext cx="8718535" cy="5388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868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Tema de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Tema de 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Tema de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1674</TotalTime>
  <Words>3619</Words>
  <Application>Microsoft Macintosh PowerPoint</Application>
  <PresentationFormat>Panorámica</PresentationFormat>
  <Paragraphs>758</Paragraphs>
  <Slides>61</Slides>
  <Notes>9</Notes>
  <HiddenSlides>0</HiddenSlides>
  <MMClips>0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Tema</vt:lpstr>
      </vt:variant>
      <vt:variant>
        <vt:i4>14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61</vt:i4>
      </vt:variant>
    </vt:vector>
  </HeadingPairs>
  <TitlesOfParts>
    <vt:vector size="81" baseType="lpstr">
      <vt:lpstr>Arial</vt:lpstr>
      <vt:lpstr>Britannic Bold</vt:lpstr>
      <vt:lpstr>Calibri</vt:lpstr>
      <vt:lpstr>Calibri Light</vt:lpstr>
      <vt:lpstr>Century Gothic</vt:lpstr>
      <vt:lpstr>Office Theme</vt:lpstr>
      <vt:lpstr>3_Office Theme</vt:lpstr>
      <vt:lpstr>4_Office Theme</vt:lpstr>
      <vt:lpstr>6_Office Theme</vt:lpstr>
      <vt:lpstr>7_Office Theme</vt:lpstr>
      <vt:lpstr>1_Office Theme</vt:lpstr>
      <vt:lpstr>2_Office Theme</vt:lpstr>
      <vt:lpstr>5_Office Theme</vt:lpstr>
      <vt:lpstr>8_Office Theme</vt:lpstr>
      <vt:lpstr>9_Office Theme</vt:lpstr>
      <vt:lpstr>10_Office Theme</vt:lpstr>
      <vt:lpstr>11_Office Theme</vt:lpstr>
      <vt:lpstr>12_Office Theme</vt:lpstr>
      <vt:lpstr>13_Office Theme</vt:lpstr>
      <vt:lpstr>Hoja de cálculo</vt:lpstr>
      <vt:lpstr>Presentación de PowerPoint</vt:lpstr>
      <vt:lpstr>CAJA DE SEGURO SOCIAL RED INSTITUCIONAL DE SERVICIOS Y PRESTACIONES DE SALUD</vt:lpstr>
      <vt:lpstr>Ley 51 de 2005 Título II Capítulo I  Enfermedad y Maternidad</vt:lpstr>
      <vt:lpstr>Presentación de PowerPoint</vt:lpstr>
      <vt:lpstr> RED DE INSTALACIONES DE SALUD, SEGÚN TIPO Y NIVELES DE ATENCIÓN, COMPLEJIDAD Y DE PREVENCIÓN</vt:lpstr>
      <vt:lpstr>ARTICULACIÓN DE LA RED DE SERVICIOS DE SALUD DE LA CAJA DE SEGURO SOCIAL (SISTEMA DE REFERENCIA DE PACIENTES)</vt:lpstr>
      <vt:lpstr>CAPACIDAD RESOLUTIVA PROPUESTA PARA LA RED INSTITUCIONAL DE SERVICIOS DE SALUD DE LA CAJA DE SEGURO SOCIAL</vt:lpstr>
      <vt:lpstr>1.CENTRO DE ATENCIÓN PROMOCIONAL Y PREVENTIVO EN SALUD (CAPPS) </vt:lpstr>
      <vt:lpstr>Presentación de PowerPoint</vt:lpstr>
      <vt:lpstr>2. UNIDAD LOCAL DE ATENCIÓN PRIMARIA DE SALUD (ULAPS)</vt:lpstr>
      <vt:lpstr>2. UNIDAD LOCAL DE ATENCIÓN PRIMARIA DE SALUD (ULAPS) </vt:lpstr>
      <vt:lpstr>2. UNIDAD LOCAL DE ATENCIÓN PRIMARIA DE SALUD (ULAPS) </vt:lpstr>
      <vt:lpstr>   4. POLICLINICA ESPECIALIZADA    </vt:lpstr>
      <vt:lpstr>Presentación de PowerPoint</vt:lpstr>
      <vt:lpstr>Presentación de PowerPoint</vt:lpstr>
      <vt:lpstr>7. HOSPITAL  REGIONAL</vt:lpstr>
      <vt:lpstr>Presentación de PowerPoint</vt:lpstr>
      <vt:lpstr>Presentación de PowerPoint</vt:lpstr>
      <vt:lpstr>Presentación de PowerPoint</vt:lpstr>
      <vt:lpstr> 9 - HOSPITAL NACIONAL ESPECIALIZADO  </vt:lpstr>
      <vt:lpstr>Presentación de PowerPoint</vt:lpstr>
      <vt:lpstr>Presentación de PowerPoint</vt:lpstr>
      <vt:lpstr>Presentación de PowerPoint</vt:lpstr>
      <vt:lpstr>INFORMACIÓN SOLICITADA POR                        CONEP, COLEGIO MÉDICO NACIONAL, ANEP y CONAGREPROTSA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ESTADO DE RESULTADOS PERIODO 2015 - 2019</vt:lpstr>
      <vt:lpstr>ESTADO DE RESULTADOS PERIODO 2015 - 2019</vt:lpstr>
      <vt:lpstr>Población Protegida por la CSS en la República                                        Según Clase  2015 - 2020 </vt:lpstr>
      <vt:lpstr>PACIENTES DE ENFERMEDADES CRONICAS QUE ATIENDE                          LA CAJA DE SEGURO SOCIAL</vt:lpstr>
      <vt:lpstr>Presentación de PowerPoint</vt:lpstr>
      <vt:lpstr>Presentación de PowerPoint</vt:lpstr>
      <vt:lpstr>Presentación de PowerPoint</vt:lpstr>
      <vt:lpstr>MODELO DE GESTIÓN</vt:lpstr>
      <vt:lpstr>MODELO DE ATENCIÓN</vt:lpstr>
      <vt:lpstr>Presentación de PowerPoint</vt:lpstr>
      <vt:lpstr>PROMOCIÓN Y PREVENCIÓN</vt:lpstr>
      <vt:lpstr>Presentación de PowerPoint</vt:lpstr>
      <vt:lpstr>CONSULTA EXTERNA</vt:lpstr>
      <vt:lpstr>Presentación de PowerPoint</vt:lpstr>
      <vt:lpstr>SERVICIO DE URGENCIA</vt:lpstr>
      <vt:lpstr>Presentación de PowerPoint</vt:lpstr>
      <vt:lpstr>HOSPITALIZACIÓN</vt:lpstr>
      <vt:lpstr>Presentación de PowerPoint</vt:lpstr>
      <vt:lpstr>CIRUGÍA</vt:lpstr>
      <vt:lpstr>Presentación de PowerPoint</vt:lpstr>
      <vt:lpstr>CALIDAD Y SEGURIDAD DEL PACIENTE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Dio Cedeno</cp:lastModifiedBy>
  <cp:revision>160</cp:revision>
  <dcterms:created xsi:type="dcterms:W3CDTF">2021-04-26T12:39:44Z</dcterms:created>
  <dcterms:modified xsi:type="dcterms:W3CDTF">2021-06-24T15:32:33Z</dcterms:modified>
</cp:coreProperties>
</file>