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83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4" r:id="rId27"/>
    <p:sldId id="281" r:id="rId28"/>
  </p:sldIdLst>
  <p:sldSz cx="18288000" cy="10287000"/>
  <p:notesSz cx="9296400" cy="70104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610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52600" y="2580227"/>
            <a:ext cx="14782798" cy="2219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rgbClr val="1A1B17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32549" y="1028705"/>
            <a:ext cx="28575" cy="8229600"/>
          </a:xfrm>
          <a:custGeom>
            <a:avLst/>
            <a:gdLst/>
            <a:ahLst/>
            <a:cxnLst/>
            <a:rect l="l" t="t" r="r" b="b"/>
            <a:pathLst>
              <a:path w="28575" h="8229600">
                <a:moveTo>
                  <a:pt x="28574" y="8229599"/>
                </a:moveTo>
                <a:lnTo>
                  <a:pt x="0" y="8229599"/>
                </a:lnTo>
                <a:lnTo>
                  <a:pt x="0" y="0"/>
                </a:lnTo>
                <a:lnTo>
                  <a:pt x="28574" y="0"/>
                </a:lnTo>
                <a:lnTo>
                  <a:pt x="28574" y="8229599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50" b="1" i="0">
                <a:solidFill>
                  <a:srgbClr val="1A1B17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1A1B17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7186" y="3234499"/>
            <a:ext cx="16230600" cy="28575"/>
          </a:xfrm>
          <a:custGeom>
            <a:avLst/>
            <a:gdLst/>
            <a:ahLst/>
            <a:cxnLst/>
            <a:rect l="l" t="t" r="r" b="b"/>
            <a:pathLst>
              <a:path w="16230600" h="28575">
                <a:moveTo>
                  <a:pt x="16230598" y="28574"/>
                </a:moveTo>
                <a:lnTo>
                  <a:pt x="0" y="28574"/>
                </a:lnTo>
                <a:lnTo>
                  <a:pt x="0" y="0"/>
                </a:lnTo>
                <a:lnTo>
                  <a:pt x="16230598" y="0"/>
                </a:lnTo>
                <a:lnTo>
                  <a:pt x="16230598" y="28574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582693" y="3578815"/>
            <a:ext cx="280035" cy="280035"/>
          </a:xfrm>
          <a:custGeom>
            <a:avLst/>
            <a:gdLst/>
            <a:ahLst/>
            <a:cxnLst/>
            <a:rect l="l" t="t" r="r" b="b"/>
            <a:pathLst>
              <a:path w="280034" h="280035">
                <a:moveTo>
                  <a:pt x="139867" y="279528"/>
                </a:moveTo>
                <a:lnTo>
                  <a:pt x="99265" y="273511"/>
                </a:lnTo>
                <a:lnTo>
                  <a:pt x="62161" y="255973"/>
                </a:lnTo>
                <a:lnTo>
                  <a:pt x="31747" y="228430"/>
                </a:lnTo>
                <a:lnTo>
                  <a:pt x="10646" y="193249"/>
                </a:lnTo>
                <a:lnTo>
                  <a:pt x="671" y="153463"/>
                </a:lnTo>
                <a:lnTo>
                  <a:pt x="0" y="139764"/>
                </a:lnTo>
                <a:lnTo>
                  <a:pt x="167" y="132897"/>
                </a:lnTo>
                <a:lnTo>
                  <a:pt x="8172" y="92686"/>
                </a:lnTo>
                <a:lnTo>
                  <a:pt x="27529" y="56499"/>
                </a:lnTo>
                <a:lnTo>
                  <a:pt x="56541" y="27508"/>
                </a:lnTo>
                <a:lnTo>
                  <a:pt x="92755" y="8166"/>
                </a:lnTo>
                <a:lnTo>
                  <a:pt x="132996" y="167"/>
                </a:lnTo>
                <a:lnTo>
                  <a:pt x="139867" y="0"/>
                </a:lnTo>
                <a:lnTo>
                  <a:pt x="146739" y="167"/>
                </a:lnTo>
                <a:lnTo>
                  <a:pt x="186980" y="8166"/>
                </a:lnTo>
                <a:lnTo>
                  <a:pt x="223194" y="27508"/>
                </a:lnTo>
                <a:lnTo>
                  <a:pt x="252206" y="56499"/>
                </a:lnTo>
                <a:lnTo>
                  <a:pt x="271563" y="92686"/>
                </a:lnTo>
                <a:lnTo>
                  <a:pt x="279567" y="132897"/>
                </a:lnTo>
                <a:lnTo>
                  <a:pt x="279735" y="139764"/>
                </a:lnTo>
                <a:lnTo>
                  <a:pt x="279567" y="146630"/>
                </a:lnTo>
                <a:lnTo>
                  <a:pt x="271563" y="186841"/>
                </a:lnTo>
                <a:lnTo>
                  <a:pt x="252206" y="223028"/>
                </a:lnTo>
                <a:lnTo>
                  <a:pt x="223194" y="252019"/>
                </a:lnTo>
                <a:lnTo>
                  <a:pt x="186980" y="271361"/>
                </a:lnTo>
                <a:lnTo>
                  <a:pt x="146739" y="279360"/>
                </a:lnTo>
                <a:lnTo>
                  <a:pt x="139867" y="279528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574268" y="3568892"/>
            <a:ext cx="297180" cy="299720"/>
          </a:xfrm>
          <a:custGeom>
            <a:avLst/>
            <a:gdLst/>
            <a:ahLst/>
            <a:cxnLst/>
            <a:rect l="l" t="t" r="r" b="b"/>
            <a:pathLst>
              <a:path w="297179" h="299720">
                <a:moveTo>
                  <a:pt x="148450" y="299370"/>
                </a:moveTo>
                <a:lnTo>
                  <a:pt x="141382" y="299370"/>
                </a:lnTo>
                <a:lnTo>
                  <a:pt x="134218" y="298857"/>
                </a:lnTo>
                <a:lnTo>
                  <a:pt x="81429" y="283632"/>
                </a:lnTo>
                <a:lnTo>
                  <a:pt x="43734" y="256779"/>
                </a:lnTo>
                <a:lnTo>
                  <a:pt x="16190" y="220116"/>
                </a:lnTo>
                <a:lnTo>
                  <a:pt x="908" y="176451"/>
                </a:lnTo>
                <a:lnTo>
                  <a:pt x="0" y="128594"/>
                </a:lnTo>
                <a:lnTo>
                  <a:pt x="12310" y="87068"/>
                </a:lnTo>
                <a:lnTo>
                  <a:pt x="35334" y="51658"/>
                </a:lnTo>
                <a:lnTo>
                  <a:pt x="67015" y="24151"/>
                </a:lnTo>
                <a:lnTo>
                  <a:pt x="105291" y="6335"/>
                </a:lnTo>
                <a:lnTo>
                  <a:pt x="148104" y="0"/>
                </a:lnTo>
                <a:lnTo>
                  <a:pt x="155176" y="0"/>
                </a:lnTo>
                <a:lnTo>
                  <a:pt x="162341" y="512"/>
                </a:lnTo>
                <a:lnTo>
                  <a:pt x="169401" y="1509"/>
                </a:lnTo>
                <a:lnTo>
                  <a:pt x="215142" y="15738"/>
                </a:lnTo>
                <a:lnTo>
                  <a:pt x="220863" y="19813"/>
                </a:lnTo>
                <a:lnTo>
                  <a:pt x="148104" y="19813"/>
                </a:lnTo>
                <a:lnTo>
                  <a:pt x="102228" y="28301"/>
                </a:lnTo>
                <a:lnTo>
                  <a:pt x="63199" y="51745"/>
                </a:lnTo>
                <a:lnTo>
                  <a:pt x="34505" y="87115"/>
                </a:lnTo>
                <a:lnTo>
                  <a:pt x="19631" y="131379"/>
                </a:lnTo>
                <a:lnTo>
                  <a:pt x="22637" y="182813"/>
                </a:lnTo>
                <a:lnTo>
                  <a:pt x="44411" y="227609"/>
                </a:lnTo>
                <a:lnTo>
                  <a:pt x="81377" y="261006"/>
                </a:lnTo>
                <a:lnTo>
                  <a:pt x="129958" y="278243"/>
                </a:lnTo>
                <a:lnTo>
                  <a:pt x="142308" y="279544"/>
                </a:lnTo>
                <a:lnTo>
                  <a:pt x="220250" y="279544"/>
                </a:lnTo>
                <a:lnTo>
                  <a:pt x="191264" y="293034"/>
                </a:lnTo>
                <a:lnTo>
                  <a:pt x="148450" y="299370"/>
                </a:lnTo>
                <a:close/>
              </a:path>
              <a:path w="297179" h="299720">
                <a:moveTo>
                  <a:pt x="220250" y="279544"/>
                </a:moveTo>
                <a:lnTo>
                  <a:pt x="148450" y="279544"/>
                </a:lnTo>
                <a:lnTo>
                  <a:pt x="194335" y="271056"/>
                </a:lnTo>
                <a:lnTo>
                  <a:pt x="233374" y="247613"/>
                </a:lnTo>
                <a:lnTo>
                  <a:pt x="262076" y="212246"/>
                </a:lnTo>
                <a:lnTo>
                  <a:pt x="276948" y="167987"/>
                </a:lnTo>
                <a:lnTo>
                  <a:pt x="273943" y="116548"/>
                </a:lnTo>
                <a:lnTo>
                  <a:pt x="252166" y="71751"/>
                </a:lnTo>
                <a:lnTo>
                  <a:pt x="215195" y="38355"/>
                </a:lnTo>
                <a:lnTo>
                  <a:pt x="166605" y="21118"/>
                </a:lnTo>
                <a:lnTo>
                  <a:pt x="154250" y="19813"/>
                </a:lnTo>
                <a:lnTo>
                  <a:pt x="220863" y="19813"/>
                </a:lnTo>
                <a:lnTo>
                  <a:pt x="252840" y="42589"/>
                </a:lnTo>
                <a:lnTo>
                  <a:pt x="280386" y="79253"/>
                </a:lnTo>
                <a:lnTo>
                  <a:pt x="295668" y="122921"/>
                </a:lnTo>
                <a:lnTo>
                  <a:pt x="296576" y="170784"/>
                </a:lnTo>
                <a:lnTo>
                  <a:pt x="284259" y="212306"/>
                </a:lnTo>
                <a:lnTo>
                  <a:pt x="261228" y="247713"/>
                </a:lnTo>
                <a:lnTo>
                  <a:pt x="229543" y="275219"/>
                </a:lnTo>
                <a:lnTo>
                  <a:pt x="220250" y="279544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620221" y="3487263"/>
            <a:ext cx="370205" cy="332105"/>
          </a:xfrm>
          <a:custGeom>
            <a:avLst/>
            <a:gdLst/>
            <a:ahLst/>
            <a:cxnLst/>
            <a:rect l="l" t="t" r="r" b="b"/>
            <a:pathLst>
              <a:path w="370204" h="332104">
                <a:moveTo>
                  <a:pt x="166259" y="246714"/>
                </a:moveTo>
                <a:lnTo>
                  <a:pt x="100387" y="246714"/>
                </a:lnTo>
                <a:lnTo>
                  <a:pt x="126072" y="208056"/>
                </a:lnTo>
                <a:lnTo>
                  <a:pt x="156277" y="168744"/>
                </a:lnTo>
                <a:lnTo>
                  <a:pt x="190049" y="130099"/>
                </a:lnTo>
                <a:lnTo>
                  <a:pt x="226438" y="93444"/>
                </a:lnTo>
                <a:lnTo>
                  <a:pt x="264490" y="60099"/>
                </a:lnTo>
                <a:lnTo>
                  <a:pt x="303254" y="31386"/>
                </a:lnTo>
                <a:lnTo>
                  <a:pt x="341777" y="8626"/>
                </a:lnTo>
                <a:lnTo>
                  <a:pt x="358772" y="0"/>
                </a:lnTo>
                <a:lnTo>
                  <a:pt x="369800" y="19738"/>
                </a:lnTo>
                <a:lnTo>
                  <a:pt x="348172" y="34988"/>
                </a:lnTo>
                <a:lnTo>
                  <a:pt x="321559" y="56325"/>
                </a:lnTo>
                <a:lnTo>
                  <a:pt x="291384" y="83663"/>
                </a:lnTo>
                <a:lnTo>
                  <a:pt x="259072" y="116911"/>
                </a:lnTo>
                <a:lnTo>
                  <a:pt x="226046" y="155984"/>
                </a:lnTo>
                <a:lnTo>
                  <a:pt x="193729" y="200792"/>
                </a:lnTo>
                <a:lnTo>
                  <a:pt x="166259" y="246714"/>
                </a:lnTo>
                <a:close/>
              </a:path>
              <a:path w="370204" h="332104">
                <a:moveTo>
                  <a:pt x="99869" y="331512"/>
                </a:moveTo>
                <a:lnTo>
                  <a:pt x="70766" y="305207"/>
                </a:lnTo>
                <a:lnTo>
                  <a:pt x="48202" y="243606"/>
                </a:lnTo>
                <a:lnTo>
                  <a:pt x="28907" y="198351"/>
                </a:lnTo>
                <a:lnTo>
                  <a:pt x="12994" y="166953"/>
                </a:lnTo>
                <a:lnTo>
                  <a:pt x="579" y="146923"/>
                </a:lnTo>
                <a:lnTo>
                  <a:pt x="0" y="145409"/>
                </a:lnTo>
                <a:lnTo>
                  <a:pt x="38064" y="151823"/>
                </a:lnTo>
                <a:lnTo>
                  <a:pt x="71818" y="195559"/>
                </a:lnTo>
                <a:lnTo>
                  <a:pt x="91804" y="229742"/>
                </a:lnTo>
                <a:lnTo>
                  <a:pt x="94382" y="235144"/>
                </a:lnTo>
                <a:lnTo>
                  <a:pt x="97022" y="240358"/>
                </a:lnTo>
                <a:lnTo>
                  <a:pt x="100387" y="246714"/>
                </a:lnTo>
                <a:lnTo>
                  <a:pt x="166259" y="246714"/>
                </a:lnTo>
                <a:lnTo>
                  <a:pt x="163547" y="251248"/>
                </a:lnTo>
                <a:lnTo>
                  <a:pt x="136922" y="307263"/>
                </a:lnTo>
                <a:lnTo>
                  <a:pt x="129775" y="317493"/>
                </a:lnTo>
                <a:lnTo>
                  <a:pt x="121368" y="325657"/>
                </a:lnTo>
                <a:lnTo>
                  <a:pt x="111477" y="330687"/>
                </a:lnTo>
                <a:lnTo>
                  <a:pt x="99869" y="331512"/>
                </a:lnTo>
                <a:close/>
              </a:path>
            </a:pathLst>
          </a:custGeom>
          <a:solidFill>
            <a:srgbClr val="1A1B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77714" y="3451680"/>
            <a:ext cx="280035" cy="280035"/>
          </a:xfrm>
          <a:custGeom>
            <a:avLst/>
            <a:gdLst/>
            <a:ahLst/>
            <a:cxnLst/>
            <a:rect l="l" t="t" r="r" b="b"/>
            <a:pathLst>
              <a:path w="280034" h="280035">
                <a:moveTo>
                  <a:pt x="139867" y="279528"/>
                </a:moveTo>
                <a:lnTo>
                  <a:pt x="99265" y="273511"/>
                </a:lnTo>
                <a:lnTo>
                  <a:pt x="62161" y="255973"/>
                </a:lnTo>
                <a:lnTo>
                  <a:pt x="31747" y="228430"/>
                </a:lnTo>
                <a:lnTo>
                  <a:pt x="10646" y="193249"/>
                </a:lnTo>
                <a:lnTo>
                  <a:pt x="671" y="153463"/>
                </a:lnTo>
                <a:lnTo>
                  <a:pt x="0" y="139764"/>
                </a:lnTo>
                <a:lnTo>
                  <a:pt x="167" y="132897"/>
                </a:lnTo>
                <a:lnTo>
                  <a:pt x="8172" y="92686"/>
                </a:lnTo>
                <a:lnTo>
                  <a:pt x="27529" y="56499"/>
                </a:lnTo>
                <a:lnTo>
                  <a:pt x="56541" y="27508"/>
                </a:lnTo>
                <a:lnTo>
                  <a:pt x="92755" y="8166"/>
                </a:lnTo>
                <a:lnTo>
                  <a:pt x="132996" y="167"/>
                </a:lnTo>
                <a:lnTo>
                  <a:pt x="139867" y="0"/>
                </a:lnTo>
                <a:lnTo>
                  <a:pt x="146739" y="167"/>
                </a:lnTo>
                <a:lnTo>
                  <a:pt x="186980" y="8166"/>
                </a:lnTo>
                <a:lnTo>
                  <a:pt x="223194" y="27508"/>
                </a:lnTo>
                <a:lnTo>
                  <a:pt x="252206" y="56499"/>
                </a:lnTo>
                <a:lnTo>
                  <a:pt x="271563" y="92686"/>
                </a:lnTo>
                <a:lnTo>
                  <a:pt x="279567" y="132897"/>
                </a:lnTo>
                <a:lnTo>
                  <a:pt x="279735" y="139764"/>
                </a:lnTo>
                <a:lnTo>
                  <a:pt x="279567" y="146630"/>
                </a:lnTo>
                <a:lnTo>
                  <a:pt x="271563" y="186841"/>
                </a:lnTo>
                <a:lnTo>
                  <a:pt x="252206" y="223028"/>
                </a:lnTo>
                <a:lnTo>
                  <a:pt x="223194" y="252019"/>
                </a:lnTo>
                <a:lnTo>
                  <a:pt x="186980" y="271361"/>
                </a:lnTo>
                <a:lnTo>
                  <a:pt x="146739" y="279360"/>
                </a:lnTo>
                <a:lnTo>
                  <a:pt x="139867" y="279528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69290" y="3441757"/>
            <a:ext cx="297180" cy="299720"/>
          </a:xfrm>
          <a:custGeom>
            <a:avLst/>
            <a:gdLst/>
            <a:ahLst/>
            <a:cxnLst/>
            <a:rect l="l" t="t" r="r" b="b"/>
            <a:pathLst>
              <a:path w="297180" h="299720">
                <a:moveTo>
                  <a:pt x="148450" y="299370"/>
                </a:moveTo>
                <a:lnTo>
                  <a:pt x="141382" y="299370"/>
                </a:lnTo>
                <a:lnTo>
                  <a:pt x="134218" y="298857"/>
                </a:lnTo>
                <a:lnTo>
                  <a:pt x="81429" y="283632"/>
                </a:lnTo>
                <a:lnTo>
                  <a:pt x="43734" y="256779"/>
                </a:lnTo>
                <a:lnTo>
                  <a:pt x="16190" y="220116"/>
                </a:lnTo>
                <a:lnTo>
                  <a:pt x="908" y="176451"/>
                </a:lnTo>
                <a:lnTo>
                  <a:pt x="0" y="128594"/>
                </a:lnTo>
                <a:lnTo>
                  <a:pt x="12310" y="87068"/>
                </a:lnTo>
                <a:lnTo>
                  <a:pt x="35334" y="51658"/>
                </a:lnTo>
                <a:lnTo>
                  <a:pt x="67015" y="24151"/>
                </a:lnTo>
                <a:lnTo>
                  <a:pt x="105291" y="6335"/>
                </a:lnTo>
                <a:lnTo>
                  <a:pt x="148104" y="0"/>
                </a:lnTo>
                <a:lnTo>
                  <a:pt x="155176" y="0"/>
                </a:lnTo>
                <a:lnTo>
                  <a:pt x="162341" y="512"/>
                </a:lnTo>
                <a:lnTo>
                  <a:pt x="169401" y="1509"/>
                </a:lnTo>
                <a:lnTo>
                  <a:pt x="215142" y="15738"/>
                </a:lnTo>
                <a:lnTo>
                  <a:pt x="220863" y="19813"/>
                </a:lnTo>
                <a:lnTo>
                  <a:pt x="148104" y="19813"/>
                </a:lnTo>
                <a:lnTo>
                  <a:pt x="102228" y="28301"/>
                </a:lnTo>
                <a:lnTo>
                  <a:pt x="63199" y="51745"/>
                </a:lnTo>
                <a:lnTo>
                  <a:pt x="34505" y="87115"/>
                </a:lnTo>
                <a:lnTo>
                  <a:pt x="19631" y="131379"/>
                </a:lnTo>
                <a:lnTo>
                  <a:pt x="22637" y="182813"/>
                </a:lnTo>
                <a:lnTo>
                  <a:pt x="44411" y="227609"/>
                </a:lnTo>
                <a:lnTo>
                  <a:pt x="81377" y="261006"/>
                </a:lnTo>
                <a:lnTo>
                  <a:pt x="129958" y="278243"/>
                </a:lnTo>
                <a:lnTo>
                  <a:pt x="142308" y="279544"/>
                </a:lnTo>
                <a:lnTo>
                  <a:pt x="220250" y="279544"/>
                </a:lnTo>
                <a:lnTo>
                  <a:pt x="191264" y="293034"/>
                </a:lnTo>
                <a:lnTo>
                  <a:pt x="148450" y="299370"/>
                </a:lnTo>
                <a:close/>
              </a:path>
              <a:path w="297180" h="299720">
                <a:moveTo>
                  <a:pt x="220250" y="279544"/>
                </a:moveTo>
                <a:lnTo>
                  <a:pt x="148450" y="279544"/>
                </a:lnTo>
                <a:lnTo>
                  <a:pt x="194335" y="271056"/>
                </a:lnTo>
                <a:lnTo>
                  <a:pt x="233374" y="247613"/>
                </a:lnTo>
                <a:lnTo>
                  <a:pt x="262076" y="212246"/>
                </a:lnTo>
                <a:lnTo>
                  <a:pt x="276948" y="167987"/>
                </a:lnTo>
                <a:lnTo>
                  <a:pt x="273943" y="116548"/>
                </a:lnTo>
                <a:lnTo>
                  <a:pt x="252166" y="71751"/>
                </a:lnTo>
                <a:lnTo>
                  <a:pt x="215195" y="38355"/>
                </a:lnTo>
                <a:lnTo>
                  <a:pt x="166605" y="21118"/>
                </a:lnTo>
                <a:lnTo>
                  <a:pt x="154250" y="19813"/>
                </a:lnTo>
                <a:lnTo>
                  <a:pt x="220863" y="19813"/>
                </a:lnTo>
                <a:lnTo>
                  <a:pt x="252840" y="42589"/>
                </a:lnTo>
                <a:lnTo>
                  <a:pt x="280386" y="79253"/>
                </a:lnTo>
                <a:lnTo>
                  <a:pt x="295668" y="122921"/>
                </a:lnTo>
                <a:lnTo>
                  <a:pt x="296576" y="170784"/>
                </a:lnTo>
                <a:lnTo>
                  <a:pt x="284259" y="212306"/>
                </a:lnTo>
                <a:lnTo>
                  <a:pt x="261228" y="247713"/>
                </a:lnTo>
                <a:lnTo>
                  <a:pt x="229543" y="275219"/>
                </a:lnTo>
                <a:lnTo>
                  <a:pt x="220250" y="279544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15242" y="3360128"/>
            <a:ext cx="370205" cy="332105"/>
          </a:xfrm>
          <a:custGeom>
            <a:avLst/>
            <a:gdLst/>
            <a:ahLst/>
            <a:cxnLst/>
            <a:rect l="l" t="t" r="r" b="b"/>
            <a:pathLst>
              <a:path w="370205" h="332104">
                <a:moveTo>
                  <a:pt x="166259" y="246714"/>
                </a:moveTo>
                <a:lnTo>
                  <a:pt x="100387" y="246714"/>
                </a:lnTo>
                <a:lnTo>
                  <a:pt x="126072" y="208056"/>
                </a:lnTo>
                <a:lnTo>
                  <a:pt x="156277" y="168744"/>
                </a:lnTo>
                <a:lnTo>
                  <a:pt x="190049" y="130099"/>
                </a:lnTo>
                <a:lnTo>
                  <a:pt x="226438" y="93444"/>
                </a:lnTo>
                <a:lnTo>
                  <a:pt x="264490" y="60099"/>
                </a:lnTo>
                <a:lnTo>
                  <a:pt x="303254" y="31386"/>
                </a:lnTo>
                <a:lnTo>
                  <a:pt x="341777" y="8626"/>
                </a:lnTo>
                <a:lnTo>
                  <a:pt x="358772" y="0"/>
                </a:lnTo>
                <a:lnTo>
                  <a:pt x="369800" y="19738"/>
                </a:lnTo>
                <a:lnTo>
                  <a:pt x="348172" y="34988"/>
                </a:lnTo>
                <a:lnTo>
                  <a:pt x="321559" y="56325"/>
                </a:lnTo>
                <a:lnTo>
                  <a:pt x="291384" y="83663"/>
                </a:lnTo>
                <a:lnTo>
                  <a:pt x="259072" y="116911"/>
                </a:lnTo>
                <a:lnTo>
                  <a:pt x="226046" y="155984"/>
                </a:lnTo>
                <a:lnTo>
                  <a:pt x="193729" y="200792"/>
                </a:lnTo>
                <a:lnTo>
                  <a:pt x="166259" y="246714"/>
                </a:lnTo>
                <a:close/>
              </a:path>
              <a:path w="370205" h="332104">
                <a:moveTo>
                  <a:pt x="99869" y="331512"/>
                </a:moveTo>
                <a:lnTo>
                  <a:pt x="70766" y="305207"/>
                </a:lnTo>
                <a:lnTo>
                  <a:pt x="48202" y="243606"/>
                </a:lnTo>
                <a:lnTo>
                  <a:pt x="28907" y="198351"/>
                </a:lnTo>
                <a:lnTo>
                  <a:pt x="12994" y="166953"/>
                </a:lnTo>
                <a:lnTo>
                  <a:pt x="579" y="146923"/>
                </a:lnTo>
                <a:lnTo>
                  <a:pt x="0" y="145409"/>
                </a:lnTo>
                <a:lnTo>
                  <a:pt x="38064" y="151823"/>
                </a:lnTo>
                <a:lnTo>
                  <a:pt x="71818" y="195559"/>
                </a:lnTo>
                <a:lnTo>
                  <a:pt x="91804" y="229742"/>
                </a:lnTo>
                <a:lnTo>
                  <a:pt x="94382" y="235144"/>
                </a:lnTo>
                <a:lnTo>
                  <a:pt x="97022" y="240358"/>
                </a:lnTo>
                <a:lnTo>
                  <a:pt x="100387" y="246714"/>
                </a:lnTo>
                <a:lnTo>
                  <a:pt x="166259" y="246714"/>
                </a:lnTo>
                <a:lnTo>
                  <a:pt x="163547" y="251248"/>
                </a:lnTo>
                <a:lnTo>
                  <a:pt x="136922" y="307263"/>
                </a:lnTo>
                <a:lnTo>
                  <a:pt x="129775" y="317493"/>
                </a:lnTo>
                <a:lnTo>
                  <a:pt x="121368" y="325657"/>
                </a:lnTo>
                <a:lnTo>
                  <a:pt x="111477" y="330687"/>
                </a:lnTo>
                <a:lnTo>
                  <a:pt x="99869" y="331512"/>
                </a:lnTo>
                <a:close/>
              </a:path>
            </a:pathLst>
          </a:custGeom>
          <a:solidFill>
            <a:srgbClr val="1A1B1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40291" y="9394947"/>
            <a:ext cx="218999" cy="218836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40291" y="9025104"/>
            <a:ext cx="218999" cy="218836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042293" y="8657646"/>
            <a:ext cx="215807" cy="215807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71612" y="1716911"/>
            <a:ext cx="1381124" cy="1514474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03628" y="4058471"/>
            <a:ext cx="123825" cy="1238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50" b="1" i="0">
                <a:solidFill>
                  <a:srgbClr val="1A1B17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3569" y="8302159"/>
            <a:ext cx="218999" cy="21883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3569" y="8671997"/>
            <a:ext cx="218999" cy="21883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74759" y="9042482"/>
            <a:ext cx="215807" cy="21580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17640" y="2004410"/>
            <a:ext cx="9475170" cy="824192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50" b="1" i="0">
                <a:solidFill>
                  <a:srgbClr val="1A1B17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82482" y="303077"/>
            <a:ext cx="12856210" cy="765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50" b="1" i="0">
                <a:solidFill>
                  <a:srgbClr val="1A1B17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73710" y="3321682"/>
            <a:ext cx="9494519" cy="2235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1A1B17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0.png"/><Relationship Id="rId7" Type="http://schemas.openxmlformats.org/officeDocument/2006/relationships/image" Target="../media/image37.jp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4.png"/><Relationship Id="rId4" Type="http://schemas.openxmlformats.org/officeDocument/2006/relationships/image" Target="../media/image35.png"/><Relationship Id="rId9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9.png"/><Relationship Id="rId7" Type="http://schemas.openxmlformats.org/officeDocument/2006/relationships/image" Target="../media/image41.png"/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3.png"/><Relationship Id="rId4" Type="http://schemas.openxmlformats.org/officeDocument/2006/relationships/image" Target="../media/image30.png"/><Relationship Id="rId9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34.png"/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7.png"/><Relationship Id="rId4" Type="http://schemas.openxmlformats.org/officeDocument/2006/relationships/image" Target="../media/image3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29.png"/><Relationship Id="rId4" Type="http://schemas.openxmlformats.org/officeDocument/2006/relationships/image" Target="../media/image47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49.jp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image" Target="../media/image5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3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53.jpg"/><Relationship Id="rId4" Type="http://schemas.openxmlformats.org/officeDocument/2006/relationships/image" Target="../media/image5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4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24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3.png"/><Relationship Id="rId4" Type="http://schemas.openxmlformats.org/officeDocument/2006/relationships/image" Target="../media/image2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8700" y="8833538"/>
            <a:ext cx="16230600" cy="28575"/>
          </a:xfrm>
          <a:custGeom>
            <a:avLst/>
            <a:gdLst/>
            <a:ahLst/>
            <a:cxnLst/>
            <a:rect l="l" t="t" r="r" b="b"/>
            <a:pathLst>
              <a:path w="16230600" h="28575">
                <a:moveTo>
                  <a:pt x="16230598" y="28574"/>
                </a:moveTo>
                <a:lnTo>
                  <a:pt x="0" y="28574"/>
                </a:lnTo>
                <a:lnTo>
                  <a:pt x="0" y="0"/>
                </a:lnTo>
                <a:lnTo>
                  <a:pt x="16230598" y="0"/>
                </a:lnTo>
                <a:lnTo>
                  <a:pt x="16230598" y="28574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16000" y="9087960"/>
            <a:ext cx="241490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125" dirty="0">
                <a:solidFill>
                  <a:srgbClr val="1A1B17"/>
                </a:solidFill>
                <a:latin typeface="Microsoft Sans Serif"/>
                <a:cs typeface="Microsoft Sans Serif"/>
              </a:rPr>
              <a:t>8</a:t>
            </a:r>
            <a:r>
              <a:rPr sz="2500" spc="-9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25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D</a:t>
            </a:r>
            <a:r>
              <a:rPr sz="2500" spc="-180" dirty="0">
                <a:solidFill>
                  <a:srgbClr val="1A1B17"/>
                </a:solidFill>
                <a:latin typeface="Microsoft Sans Serif"/>
                <a:cs typeface="Microsoft Sans Serif"/>
              </a:rPr>
              <a:t>E</a:t>
            </a:r>
            <a:r>
              <a:rPr sz="2500" spc="-9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2500" spc="60" dirty="0">
                <a:solidFill>
                  <a:srgbClr val="1A1B17"/>
                </a:solidFill>
                <a:latin typeface="Microsoft Sans Serif"/>
                <a:cs typeface="Microsoft Sans Serif"/>
              </a:rPr>
              <a:t>J</a:t>
            </a:r>
            <a:r>
              <a:rPr sz="25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U</a:t>
            </a:r>
            <a:r>
              <a:rPr sz="2500" spc="-5" dirty="0">
                <a:solidFill>
                  <a:srgbClr val="1A1B17"/>
                </a:solidFill>
                <a:latin typeface="Microsoft Sans Serif"/>
                <a:cs typeface="Microsoft Sans Serif"/>
              </a:rPr>
              <a:t>L</a:t>
            </a:r>
            <a:r>
              <a:rPr sz="2500" dirty="0">
                <a:solidFill>
                  <a:srgbClr val="1A1B17"/>
                </a:solidFill>
                <a:latin typeface="Microsoft Sans Serif"/>
                <a:cs typeface="Microsoft Sans Serif"/>
              </a:rPr>
              <a:t>I</a:t>
            </a:r>
            <a:r>
              <a:rPr sz="2500" spc="-145" dirty="0">
                <a:solidFill>
                  <a:srgbClr val="1A1B17"/>
                </a:solidFill>
                <a:latin typeface="Microsoft Sans Serif"/>
                <a:cs typeface="Microsoft Sans Serif"/>
              </a:rPr>
              <a:t>O</a:t>
            </a:r>
            <a:r>
              <a:rPr sz="2500" spc="-9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2500" spc="125" dirty="0">
                <a:solidFill>
                  <a:srgbClr val="1A1B17"/>
                </a:solidFill>
                <a:latin typeface="Microsoft Sans Serif"/>
                <a:cs typeface="Microsoft Sans Serif"/>
              </a:rPr>
              <a:t>2</a:t>
            </a:r>
            <a:r>
              <a:rPr sz="2500" spc="175" dirty="0">
                <a:solidFill>
                  <a:srgbClr val="1A1B17"/>
                </a:solidFill>
                <a:latin typeface="Microsoft Sans Serif"/>
                <a:cs typeface="Microsoft Sans Serif"/>
              </a:rPr>
              <a:t>0</a:t>
            </a:r>
            <a:r>
              <a:rPr sz="2500" spc="125" dirty="0">
                <a:solidFill>
                  <a:srgbClr val="1A1B17"/>
                </a:solidFill>
                <a:latin typeface="Microsoft Sans Serif"/>
                <a:cs typeface="Microsoft Sans Serif"/>
              </a:rPr>
              <a:t>2</a:t>
            </a:r>
            <a:r>
              <a:rPr sz="2500" spc="-535" dirty="0">
                <a:solidFill>
                  <a:srgbClr val="1A1B17"/>
                </a:solidFill>
                <a:latin typeface="Microsoft Sans Serif"/>
                <a:cs typeface="Microsoft Sans Serif"/>
              </a:rPr>
              <a:t>1</a:t>
            </a:r>
            <a:endParaRPr sz="25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696076" y="9197971"/>
            <a:ext cx="1576070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spc="-40" dirty="0">
                <a:solidFill>
                  <a:srgbClr val="1A1B17"/>
                </a:solidFill>
                <a:latin typeface="Microsoft Sans Serif"/>
                <a:cs typeface="Microsoft Sans Serif"/>
              </a:rPr>
              <a:t>SECTOR</a:t>
            </a:r>
            <a:r>
              <a:rPr sz="1400" spc="-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A1B17"/>
                </a:solidFill>
                <a:latin typeface="Microsoft Sans Serif"/>
                <a:cs typeface="Microsoft Sans Serif"/>
              </a:rPr>
              <a:t>PÚBLICO</a:t>
            </a:r>
            <a:endParaRPr sz="1400">
              <a:latin typeface="Microsoft Sans Serif"/>
              <a:cs typeface="Microsoft Sans Serif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40291" y="5403055"/>
            <a:ext cx="218999" cy="21883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40291" y="5033216"/>
            <a:ext cx="218999" cy="21883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042293" y="4665758"/>
            <a:ext cx="215807" cy="21580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571953" y="88731"/>
            <a:ext cx="2562468" cy="1597170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950" algn="ctr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MINISTERIO</a:t>
            </a:r>
            <a:r>
              <a:rPr spc="65" dirty="0"/>
              <a:t> </a:t>
            </a:r>
            <a:r>
              <a:rPr spc="-70" dirty="0"/>
              <a:t>DE</a:t>
            </a:r>
            <a:r>
              <a:rPr spc="65" dirty="0"/>
              <a:t> </a:t>
            </a:r>
            <a:r>
              <a:rPr spc="229" dirty="0"/>
              <a:t>ECONOMÍA</a:t>
            </a:r>
            <a:r>
              <a:rPr spc="65" dirty="0"/>
              <a:t> </a:t>
            </a:r>
            <a:r>
              <a:rPr spc="75" dirty="0"/>
              <a:t>Y</a:t>
            </a:r>
            <a:r>
              <a:rPr spc="70" dirty="0"/>
              <a:t> </a:t>
            </a:r>
            <a:r>
              <a:rPr spc="160" dirty="0"/>
              <a:t>FINANZAS</a:t>
            </a:r>
          </a:p>
          <a:p>
            <a:pPr marL="234950" algn="ctr">
              <a:lnSpc>
                <a:spcPct val="100000"/>
              </a:lnSpc>
              <a:spcBef>
                <a:spcPts val="4320"/>
              </a:spcBef>
            </a:pPr>
            <a:r>
              <a:rPr spc="200" dirty="0"/>
              <a:t>DIRECCIÓN</a:t>
            </a:r>
            <a:r>
              <a:rPr spc="65" dirty="0"/>
              <a:t> </a:t>
            </a:r>
            <a:r>
              <a:rPr spc="-70" dirty="0"/>
              <a:t>DE</a:t>
            </a:r>
            <a:r>
              <a:rPr spc="65" dirty="0"/>
              <a:t> </a:t>
            </a:r>
            <a:r>
              <a:rPr spc="-5" dirty="0"/>
              <a:t>PRESUPUESTO</a:t>
            </a:r>
            <a:r>
              <a:rPr spc="65" dirty="0"/>
              <a:t> </a:t>
            </a:r>
            <a:r>
              <a:rPr spc="-70" dirty="0"/>
              <a:t>DE</a:t>
            </a:r>
            <a:r>
              <a:rPr spc="65" dirty="0"/>
              <a:t> </a:t>
            </a:r>
            <a:r>
              <a:rPr spc="155" dirty="0"/>
              <a:t>LA</a:t>
            </a:r>
            <a:r>
              <a:rPr spc="65" dirty="0"/>
              <a:t> </a:t>
            </a:r>
            <a:r>
              <a:rPr spc="310" dirty="0"/>
              <a:t>NACIÓN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626413" y="6775265"/>
            <a:ext cx="13309600" cy="612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50" i="1" spc="-15" dirty="0">
                <a:latin typeface="Arial"/>
                <a:cs typeface="Arial"/>
              </a:rPr>
              <a:t>ORGANIZACIÓN</a:t>
            </a:r>
            <a:r>
              <a:rPr sz="3850" i="1" spc="10" dirty="0">
                <a:latin typeface="Arial"/>
                <a:cs typeface="Arial"/>
              </a:rPr>
              <a:t> </a:t>
            </a:r>
            <a:r>
              <a:rPr sz="3850" i="1" spc="-15" dirty="0">
                <a:latin typeface="Arial"/>
                <a:cs typeface="Arial"/>
              </a:rPr>
              <a:t>ADMINISTRATIVA</a:t>
            </a:r>
            <a:r>
              <a:rPr sz="3850" i="1" spc="10" dirty="0">
                <a:latin typeface="Arial"/>
                <a:cs typeface="Arial"/>
              </a:rPr>
              <a:t> </a:t>
            </a:r>
            <a:r>
              <a:rPr sz="3850" i="1" spc="-65" dirty="0">
                <a:latin typeface="Arial"/>
                <a:cs typeface="Arial"/>
              </a:rPr>
              <a:t>DEL</a:t>
            </a:r>
            <a:r>
              <a:rPr sz="3850" i="1" spc="15" dirty="0">
                <a:latin typeface="Arial"/>
                <a:cs typeface="Arial"/>
              </a:rPr>
              <a:t> </a:t>
            </a:r>
            <a:r>
              <a:rPr sz="3850" i="1" spc="-235" dirty="0">
                <a:latin typeface="Arial"/>
                <a:cs typeface="Arial"/>
              </a:rPr>
              <a:t>SECTOR</a:t>
            </a:r>
            <a:r>
              <a:rPr sz="3850" i="1" spc="10" dirty="0">
                <a:latin typeface="Arial"/>
                <a:cs typeface="Arial"/>
              </a:rPr>
              <a:t> </a:t>
            </a:r>
            <a:r>
              <a:rPr sz="3850" i="1" spc="-45" dirty="0">
                <a:latin typeface="Arial"/>
                <a:cs typeface="Arial"/>
              </a:rPr>
              <a:t>PÚBLICO</a:t>
            </a:r>
            <a:endParaRPr sz="3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326" y="7694892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solidFill>
                  <a:srgbClr val="1A1B17"/>
                </a:solidFill>
                <a:latin typeface="Microsoft Sans Serif"/>
                <a:cs typeface="Microsoft Sans Serif"/>
              </a:rPr>
              <a:t>SECTOR</a:t>
            </a:r>
            <a:r>
              <a:rPr sz="1400" spc="-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A1B17"/>
                </a:solidFill>
                <a:latin typeface="Microsoft Sans Serif"/>
                <a:cs typeface="Microsoft Sans Serif"/>
              </a:rPr>
              <a:t>PÚBLICO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4835" y="1962506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66657" y="2608695"/>
            <a:ext cx="123825" cy="12382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66657" y="3713595"/>
            <a:ext cx="123825" cy="12382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582482" y="1751527"/>
            <a:ext cx="15057755" cy="389255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3100" spc="-85" dirty="0">
                <a:solidFill>
                  <a:srgbClr val="1A1B17"/>
                </a:solidFill>
                <a:latin typeface="Georgia"/>
                <a:cs typeface="Georgia"/>
              </a:rPr>
              <a:t>DEPARTAMENTO/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-80" dirty="0">
                <a:solidFill>
                  <a:srgbClr val="1A1B17"/>
                </a:solidFill>
                <a:latin typeface="Georgia"/>
                <a:cs typeface="Georgia"/>
              </a:rPr>
              <a:t>SUBDIVIDE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-65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DIRECCIÓN</a:t>
            </a:r>
            <a:endParaRPr sz="3100">
              <a:latin typeface="Georgia"/>
              <a:cs typeface="Georgia"/>
            </a:endParaRPr>
          </a:p>
          <a:p>
            <a:pPr marL="687705" marR="11430" algn="just">
              <a:lnSpc>
                <a:spcPct val="116900"/>
              </a:lnSpc>
            </a:pP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Unidades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administrativas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realizan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distintas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funciones,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para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 de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manera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conjunta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pueda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generarse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proceso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producción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una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entidad.</a:t>
            </a:r>
            <a:endParaRPr sz="3100">
              <a:latin typeface="Georgia"/>
              <a:cs typeface="Georgia"/>
            </a:endParaRPr>
          </a:p>
          <a:p>
            <a:pPr marL="687705" marR="5080" algn="just">
              <a:lnSpc>
                <a:spcPct val="116900"/>
              </a:lnSpc>
            </a:pP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Agilizan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trabajo,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permitiendo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un 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mayor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orden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control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sobre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actividades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se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están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realizando, </a:t>
            </a:r>
            <a:r>
              <a:rPr sz="3100" spc="100" dirty="0">
                <a:solidFill>
                  <a:srgbClr val="1A1B17"/>
                </a:solidFill>
                <a:latin typeface="Georgia"/>
                <a:cs typeface="Georgia"/>
              </a:rPr>
              <a:t>ya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cada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Departamento contara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con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un jefe </a:t>
            </a:r>
            <a:r>
              <a:rPr sz="3100" spc="-95" dirty="0">
                <a:solidFill>
                  <a:srgbClr val="1A1B17"/>
                </a:solidFill>
                <a:latin typeface="Georgia"/>
                <a:cs typeface="Georgia"/>
              </a:rPr>
              <a:t>,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rendirá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cuenta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sobre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sus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acciones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decisiones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Dirección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adscrita,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dentro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100" spc="-7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los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lineamientos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instrucciones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establecidas.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82482" y="6171127"/>
            <a:ext cx="15059660" cy="2235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900"/>
              </a:lnSpc>
              <a:spcBef>
                <a:spcPts val="95"/>
              </a:spcBef>
            </a:pPr>
            <a:r>
              <a:rPr sz="3100" spc="-85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3100" spc="-8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Gobierno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Central,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entidades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descentralizadas,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así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como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instituciones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independientes, usarán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nivel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inferior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del organigrama </a:t>
            </a:r>
            <a:r>
              <a:rPr sz="3100" spc="-15" dirty="0">
                <a:solidFill>
                  <a:srgbClr val="1A1B17"/>
                </a:solidFill>
                <a:latin typeface="Georgia"/>
                <a:cs typeface="Georgia"/>
              </a:rPr>
              <a:t>(Unidades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Operativas)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 los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“Departamentos”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para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subdividir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direcciones. Considerar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su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jerarquía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debe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corresponder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una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unidad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con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rango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Dirección.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82482" y="303077"/>
            <a:ext cx="12856210" cy="7658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85" dirty="0"/>
              <a:t>APLICACIÓN</a:t>
            </a:r>
            <a:r>
              <a:rPr spc="60" dirty="0"/>
              <a:t> </a:t>
            </a:r>
            <a:r>
              <a:rPr spc="-65" dirty="0"/>
              <a:t>DE</a:t>
            </a:r>
            <a:r>
              <a:rPr spc="60" dirty="0"/>
              <a:t> </a:t>
            </a:r>
            <a:r>
              <a:rPr spc="105" dirty="0"/>
              <a:t>LOS</a:t>
            </a:r>
            <a:r>
              <a:rPr spc="60" dirty="0"/>
              <a:t> </a:t>
            </a:r>
            <a:r>
              <a:rPr spc="10" dirty="0"/>
              <a:t>NIVELES</a:t>
            </a:r>
            <a:r>
              <a:rPr spc="60" dirty="0"/>
              <a:t> </a:t>
            </a:r>
            <a:r>
              <a:rPr spc="135" dirty="0"/>
              <a:t>FUNCIONALES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7069826" y="95631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9</a:t>
            </a:r>
            <a:endParaRPr lang="es-PA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326" y="7694883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25" dirty="0">
                <a:solidFill>
                  <a:srgbClr val="1A1B17"/>
                </a:solidFill>
                <a:latin typeface="Trebuchet MS"/>
                <a:cs typeface="Trebuchet MS"/>
              </a:rPr>
              <a:t>SECTOR</a:t>
            </a:r>
            <a:r>
              <a:rPr sz="1400" spc="-75" dirty="0">
                <a:solidFill>
                  <a:srgbClr val="1A1B17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1A1B17"/>
                </a:solidFill>
                <a:latin typeface="Trebuchet MS"/>
                <a:cs typeface="Trebuchet MS"/>
              </a:rPr>
              <a:t>PÚBLICO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4835" y="1962501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15807" y="1842217"/>
            <a:ext cx="15059660" cy="334010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25"/>
              </a:spcBef>
            </a:pPr>
            <a:r>
              <a:rPr sz="3100" spc="15" dirty="0">
                <a:solidFill>
                  <a:srgbClr val="1A1B17"/>
                </a:solidFill>
                <a:latin typeface="Times New Roman"/>
                <a:cs typeface="Times New Roman"/>
              </a:rPr>
              <a:t>SECCIÓN/DUBDIVIDE</a:t>
            </a:r>
            <a:r>
              <a:rPr sz="3100" spc="-90" dirty="0">
                <a:solidFill>
                  <a:srgbClr val="1A1B17"/>
                </a:solidFill>
                <a:latin typeface="Times New Roman"/>
                <a:cs typeface="Times New Roman"/>
              </a:rPr>
              <a:t> </a:t>
            </a:r>
            <a:r>
              <a:rPr sz="3100" spc="-75" dirty="0">
                <a:solidFill>
                  <a:srgbClr val="1A1B17"/>
                </a:solidFill>
                <a:latin typeface="Times New Roman"/>
                <a:cs typeface="Times New Roman"/>
              </a:rPr>
              <a:t>EL</a:t>
            </a:r>
            <a:r>
              <a:rPr sz="3100" spc="-90" dirty="0">
                <a:solidFill>
                  <a:srgbClr val="1A1B17"/>
                </a:solidFill>
                <a:latin typeface="Times New Roman"/>
                <a:cs typeface="Times New Roman"/>
              </a:rPr>
              <a:t> </a:t>
            </a:r>
            <a:r>
              <a:rPr sz="3100" spc="-15" dirty="0">
                <a:solidFill>
                  <a:srgbClr val="1A1B17"/>
                </a:solidFill>
                <a:latin typeface="Times New Roman"/>
                <a:cs typeface="Times New Roman"/>
              </a:rPr>
              <a:t>DEPARTAMENTO</a:t>
            </a:r>
            <a:endParaRPr sz="31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6900"/>
              </a:lnSpc>
            </a:pPr>
            <a:r>
              <a:rPr sz="3100" spc="-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Secciones son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unidades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administrativas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 subdividen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los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Departamentos </a:t>
            </a:r>
            <a:r>
              <a:rPr sz="3100" spc="-7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mismas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se encuentran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nivel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 ejecución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procedimientos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dentro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organización.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Estas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unidades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realizan funciones fundamentales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del área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sustantiva.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Deberá</a:t>
            </a:r>
            <a:r>
              <a:rPr sz="31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contar</a:t>
            </a:r>
            <a:r>
              <a:rPr sz="31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con</a:t>
            </a:r>
            <a:r>
              <a:rPr sz="31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personal</a:t>
            </a:r>
            <a:r>
              <a:rPr sz="31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especializado,</a:t>
            </a:r>
            <a:r>
              <a:rPr sz="31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debido</a:t>
            </a:r>
            <a:r>
              <a:rPr sz="31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1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complejidad</a:t>
            </a:r>
            <a:r>
              <a:rPr sz="31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31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funciones</a:t>
            </a:r>
            <a:r>
              <a:rPr sz="31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100" spc="-7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actividades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concretas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este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nivel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prestación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los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servicios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públicos.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5807" y="5709367"/>
            <a:ext cx="15059025" cy="2235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900"/>
              </a:lnSpc>
              <a:spcBef>
                <a:spcPts val="95"/>
              </a:spcBef>
            </a:pPr>
            <a:r>
              <a:rPr sz="3100" spc="-8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Gobierno Central,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así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como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entidades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descentralizadas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nivel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inferior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del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organigrama </a:t>
            </a:r>
            <a:r>
              <a:rPr sz="3100" spc="-15" dirty="0">
                <a:solidFill>
                  <a:srgbClr val="1A1B17"/>
                </a:solidFill>
                <a:latin typeface="Georgia"/>
                <a:cs typeface="Georgia"/>
              </a:rPr>
              <a:t>(Unidades</a:t>
            </a:r>
            <a:r>
              <a:rPr sz="3100" spc="-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Operativas)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podrán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utilizar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sección, unidad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 menor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jerarquía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en que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se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subdivide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un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“Departamento”.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Considerar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su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jerarquía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debe </a:t>
            </a:r>
            <a:r>
              <a:rPr sz="3100" spc="-7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corresponder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una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unidad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con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rango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Departamento.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582482" y="303075"/>
            <a:ext cx="12856210" cy="7658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85" dirty="0"/>
              <a:t>APLICACIÓN</a:t>
            </a:r>
            <a:r>
              <a:rPr spc="60" dirty="0"/>
              <a:t> </a:t>
            </a:r>
            <a:r>
              <a:rPr spc="-65" dirty="0"/>
              <a:t>DE</a:t>
            </a:r>
            <a:r>
              <a:rPr spc="60" dirty="0"/>
              <a:t> </a:t>
            </a:r>
            <a:r>
              <a:rPr spc="105" dirty="0"/>
              <a:t>LOS</a:t>
            </a:r>
            <a:r>
              <a:rPr spc="60" dirty="0"/>
              <a:t> </a:t>
            </a:r>
            <a:r>
              <a:rPr spc="10" dirty="0"/>
              <a:t>NIVELES</a:t>
            </a:r>
            <a:r>
              <a:rPr spc="60" dirty="0"/>
              <a:t> </a:t>
            </a:r>
            <a:r>
              <a:rPr spc="135" dirty="0"/>
              <a:t>FUNCIONALES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10</a:t>
            </a:r>
            <a:endParaRPr lang="es-PA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326" y="7694883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25" dirty="0">
                <a:solidFill>
                  <a:srgbClr val="1A1B17"/>
                </a:solidFill>
                <a:latin typeface="Trebuchet MS"/>
                <a:cs typeface="Trebuchet MS"/>
              </a:rPr>
              <a:t>SECTOR</a:t>
            </a:r>
            <a:r>
              <a:rPr sz="1400" spc="-75" dirty="0">
                <a:solidFill>
                  <a:srgbClr val="1A1B17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1A1B17"/>
                </a:solidFill>
                <a:latin typeface="Trebuchet MS"/>
                <a:cs typeface="Trebuchet MS"/>
              </a:rPr>
              <a:t>PÚBLICO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4835" y="1962502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482" y="1751521"/>
            <a:ext cx="14874875" cy="278765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25"/>
              </a:spcBef>
            </a:pPr>
            <a:r>
              <a:rPr sz="3100" spc="10" dirty="0">
                <a:solidFill>
                  <a:srgbClr val="1A1B17"/>
                </a:solidFill>
                <a:latin typeface="Times New Roman"/>
                <a:cs typeface="Times New Roman"/>
              </a:rPr>
              <a:t>DIRECCIONES</a:t>
            </a:r>
            <a:r>
              <a:rPr sz="3100" spc="-80" dirty="0">
                <a:solidFill>
                  <a:srgbClr val="1A1B17"/>
                </a:solidFill>
                <a:latin typeface="Times New Roman"/>
                <a:cs typeface="Times New Roman"/>
              </a:rPr>
              <a:t> </a:t>
            </a:r>
            <a:r>
              <a:rPr sz="3100" spc="-15" dirty="0">
                <a:solidFill>
                  <a:srgbClr val="1A1B17"/>
                </a:solidFill>
                <a:latin typeface="Times New Roman"/>
                <a:cs typeface="Times New Roman"/>
              </a:rPr>
              <a:t>REGIONALES/DESCONCENTRADAS</a:t>
            </a:r>
            <a:endParaRPr sz="31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6900"/>
              </a:lnSpc>
            </a:pP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Aplica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para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Direcciones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Regionales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y/o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provinciales, encargadas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materializar </a:t>
            </a:r>
            <a:r>
              <a:rPr sz="3100" spc="-7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políticas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gobierno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institución en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regiones, </a:t>
            </a:r>
            <a:r>
              <a:rPr sz="3100" spc="85" dirty="0">
                <a:solidFill>
                  <a:srgbClr val="1A1B17"/>
                </a:solidFill>
                <a:latin typeface="Georgia"/>
                <a:cs typeface="Georgia"/>
              </a:rPr>
              <a:t>cuya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responsabilidad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son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prestación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100" spc="-95" dirty="0">
                <a:solidFill>
                  <a:srgbClr val="1A1B17"/>
                </a:solidFill>
                <a:latin typeface="Georgia"/>
                <a:cs typeface="Georgia"/>
              </a:rPr>
              <a:t>/o 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venta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servicios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entidad,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cuales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le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son conferidas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 por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disposición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-5" dirty="0">
                <a:solidFill>
                  <a:srgbClr val="1A1B17"/>
                </a:solidFill>
                <a:latin typeface="Georgia"/>
                <a:cs typeface="Georgia"/>
              </a:rPr>
              <a:t>legal.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482" y="5066221"/>
            <a:ext cx="14872969" cy="2787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900"/>
              </a:lnSpc>
              <a:spcBef>
                <a:spcPts val="95"/>
              </a:spcBef>
            </a:pPr>
            <a:r>
              <a:rPr sz="3100" spc="-45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creación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del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órgano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desconcentrado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se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justificará cuando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naturaleza de sus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actividades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requiere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su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presencia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 en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provincias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 regiones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 que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no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puede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ser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asumida</a:t>
            </a:r>
            <a:r>
              <a:rPr sz="31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con</a:t>
            </a:r>
            <a:r>
              <a:rPr sz="31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efectividad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por</a:t>
            </a:r>
            <a:r>
              <a:rPr sz="31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motivos</a:t>
            </a:r>
            <a:r>
              <a:rPr sz="31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distancia.</a:t>
            </a:r>
            <a:r>
              <a:rPr sz="31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-65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ese</a:t>
            </a:r>
            <a:r>
              <a:rPr sz="31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supuesto,</a:t>
            </a:r>
            <a:r>
              <a:rPr sz="31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se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podrán</a:t>
            </a:r>
            <a:r>
              <a:rPr sz="31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crear </a:t>
            </a:r>
            <a:r>
              <a:rPr sz="3100" spc="-7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subordinadas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entidad,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con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facultades específicas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para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resolver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sobre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materia </a:t>
            </a:r>
            <a:r>
              <a:rPr sz="3100" spc="-7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ámbito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provincial.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582482" y="303076"/>
            <a:ext cx="12856210" cy="7658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85" dirty="0"/>
              <a:t>APLICACIÓN</a:t>
            </a:r>
            <a:r>
              <a:rPr spc="60" dirty="0"/>
              <a:t> </a:t>
            </a:r>
            <a:r>
              <a:rPr spc="-65" dirty="0"/>
              <a:t>DE</a:t>
            </a:r>
            <a:r>
              <a:rPr spc="60" dirty="0"/>
              <a:t> </a:t>
            </a:r>
            <a:r>
              <a:rPr spc="105" dirty="0"/>
              <a:t>LOS</a:t>
            </a:r>
            <a:r>
              <a:rPr spc="60" dirty="0"/>
              <a:t> </a:t>
            </a:r>
            <a:r>
              <a:rPr spc="10" dirty="0"/>
              <a:t>NIVELES</a:t>
            </a:r>
            <a:r>
              <a:rPr spc="60" dirty="0"/>
              <a:t> </a:t>
            </a:r>
            <a:r>
              <a:rPr spc="135" dirty="0"/>
              <a:t>FUNCIONALES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11</a:t>
            </a:r>
            <a:endParaRPr lang="es-PA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326" y="7694882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25" dirty="0">
                <a:solidFill>
                  <a:srgbClr val="1A1B17"/>
                </a:solidFill>
                <a:latin typeface="Trebuchet MS"/>
                <a:cs typeface="Trebuchet MS"/>
              </a:rPr>
              <a:t>SECTOR</a:t>
            </a:r>
            <a:r>
              <a:rPr sz="1400" spc="-75" dirty="0">
                <a:solidFill>
                  <a:srgbClr val="1A1B17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1A1B17"/>
                </a:solidFill>
                <a:latin typeface="Trebuchet MS"/>
                <a:cs typeface="Trebuchet MS"/>
              </a:rPr>
              <a:t>PÚBLICO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85" dirty="0"/>
              <a:t>APLICACIÓN</a:t>
            </a:r>
            <a:r>
              <a:rPr spc="60" dirty="0"/>
              <a:t> </a:t>
            </a:r>
            <a:r>
              <a:rPr spc="-65" dirty="0"/>
              <a:t>DE</a:t>
            </a:r>
            <a:r>
              <a:rPr spc="60" dirty="0"/>
              <a:t> </a:t>
            </a:r>
            <a:r>
              <a:rPr spc="105" dirty="0"/>
              <a:t>LOS</a:t>
            </a:r>
            <a:r>
              <a:rPr spc="60" dirty="0"/>
              <a:t> </a:t>
            </a:r>
            <a:r>
              <a:rPr spc="10" dirty="0"/>
              <a:t>NIVELES</a:t>
            </a:r>
            <a:r>
              <a:rPr spc="60" dirty="0"/>
              <a:t> </a:t>
            </a:r>
            <a:r>
              <a:rPr spc="135" dirty="0"/>
              <a:t>FUNCIONALES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3372" y="2133527"/>
            <a:ext cx="114300" cy="1142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46784" y="3157464"/>
            <a:ext cx="123825" cy="12382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46784" y="3671814"/>
            <a:ext cx="123825" cy="12382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46784" y="5214864"/>
            <a:ext cx="123825" cy="12382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71497" y="965702"/>
            <a:ext cx="16974185" cy="5017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45" dirty="0">
                <a:solidFill>
                  <a:srgbClr val="1A1B17"/>
                </a:solidFill>
                <a:latin typeface="Cambria"/>
                <a:cs typeface="Cambria"/>
              </a:rPr>
              <a:t>MEF</a:t>
            </a:r>
            <a:endParaRPr sz="2800">
              <a:latin typeface="Cambria"/>
              <a:cs typeface="Cambria"/>
            </a:endParaRPr>
          </a:p>
          <a:p>
            <a:pPr marL="1764664">
              <a:lnSpc>
                <a:spcPct val="100000"/>
              </a:lnSpc>
              <a:spcBef>
                <a:spcPts val="60"/>
              </a:spcBef>
            </a:pPr>
            <a:r>
              <a:rPr sz="2900" spc="-10" dirty="0">
                <a:solidFill>
                  <a:srgbClr val="1A1B17"/>
                </a:solidFill>
                <a:latin typeface="Times New Roman"/>
                <a:cs typeface="Times New Roman"/>
              </a:rPr>
              <a:t>OFICINAS</a:t>
            </a:r>
            <a:endParaRPr sz="2900">
              <a:latin typeface="Times New Roman"/>
              <a:cs typeface="Times New Roman"/>
            </a:endParaRPr>
          </a:p>
          <a:p>
            <a:pPr marL="2230755" marR="11430" algn="just">
              <a:lnSpc>
                <a:spcPct val="116399"/>
              </a:lnSpc>
            </a:pPr>
            <a:r>
              <a:rPr sz="2900" spc="10" dirty="0">
                <a:solidFill>
                  <a:srgbClr val="1A1B17"/>
                </a:solidFill>
                <a:latin typeface="Georgia"/>
                <a:cs typeface="Georgia"/>
              </a:rPr>
              <a:t>Son 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unidades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administrativas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encargadas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proporcionar </a:t>
            </a:r>
            <a:r>
              <a:rPr sz="2900" spc="5" dirty="0">
                <a:solidFill>
                  <a:srgbClr val="1A1B17"/>
                </a:solidFill>
                <a:latin typeface="Georgia"/>
                <a:cs typeface="Georgia"/>
              </a:rPr>
              <a:t>a 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institución </a:t>
            </a:r>
            <a:r>
              <a:rPr sz="2900" spc="55" dirty="0">
                <a:solidFill>
                  <a:srgbClr val="1A1B17"/>
                </a:solidFill>
                <a:latin typeface="Georgia"/>
                <a:cs typeface="Georgia"/>
              </a:rPr>
              <a:t>servicios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apoyo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interno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satisfacen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necesidades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carácter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15" dirty="0">
                <a:solidFill>
                  <a:srgbClr val="1A1B17"/>
                </a:solidFill>
                <a:latin typeface="Georgia"/>
                <a:cs typeface="Georgia"/>
              </a:rPr>
              <a:t>general.</a:t>
            </a:r>
            <a:endParaRPr sz="2900">
              <a:latin typeface="Georgia"/>
              <a:cs typeface="Georgia"/>
            </a:endParaRPr>
          </a:p>
          <a:p>
            <a:pPr marL="2863215" algn="just">
              <a:lnSpc>
                <a:spcPct val="100000"/>
              </a:lnSpc>
              <a:spcBef>
                <a:spcPts val="570"/>
              </a:spcBef>
            </a:pPr>
            <a:r>
              <a:rPr sz="2900" spc="-20" dirty="0">
                <a:solidFill>
                  <a:srgbClr val="1A1B17"/>
                </a:solidFill>
                <a:latin typeface="Georgia"/>
                <a:cs typeface="Georgia"/>
              </a:rPr>
              <a:t>No</a:t>
            </a:r>
            <a:r>
              <a:rPr sz="29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tienen</a:t>
            </a:r>
            <a:r>
              <a:rPr sz="29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55" dirty="0">
                <a:solidFill>
                  <a:srgbClr val="1A1B17"/>
                </a:solidFill>
                <a:latin typeface="Georgia"/>
                <a:cs typeface="Georgia"/>
              </a:rPr>
              <a:t>nivel</a:t>
            </a:r>
            <a:r>
              <a:rPr sz="29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jerárquico</a:t>
            </a:r>
            <a:r>
              <a:rPr sz="29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20" dirty="0">
                <a:solidFill>
                  <a:srgbClr val="1A1B17"/>
                </a:solidFill>
                <a:latin typeface="Georgia"/>
                <a:cs typeface="Georgia"/>
              </a:rPr>
              <a:t>definido,</a:t>
            </a:r>
            <a:r>
              <a:rPr sz="29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ni</a:t>
            </a:r>
            <a:r>
              <a:rPr sz="29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poder</a:t>
            </a:r>
            <a:r>
              <a:rPr sz="29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9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mando</a:t>
            </a:r>
            <a:r>
              <a:rPr sz="29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18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9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20" dirty="0">
                <a:solidFill>
                  <a:srgbClr val="1A1B17"/>
                </a:solidFill>
                <a:latin typeface="Georgia"/>
                <a:cs typeface="Georgia"/>
              </a:rPr>
              <a:t>jurisdicción;</a:t>
            </a:r>
            <a:endParaRPr sz="2900">
              <a:latin typeface="Georgia"/>
              <a:cs typeface="Georgia"/>
            </a:endParaRPr>
          </a:p>
          <a:p>
            <a:pPr marL="2863215" marR="8255" algn="just">
              <a:lnSpc>
                <a:spcPct val="116399"/>
              </a:lnSpc>
            </a:pPr>
            <a:r>
              <a:rPr sz="2900" spc="20" dirty="0">
                <a:solidFill>
                  <a:srgbClr val="1A1B17"/>
                </a:solidFill>
                <a:latin typeface="Georgia"/>
                <a:cs typeface="Georgia"/>
              </a:rPr>
              <a:t>Su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personal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 debe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ser</a:t>
            </a:r>
            <a:r>
              <a:rPr sz="29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profesional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con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 relativa</a:t>
            </a:r>
            <a:r>
              <a:rPr sz="29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experiencia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 en</a:t>
            </a:r>
            <a:r>
              <a:rPr sz="29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materias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105" dirty="0">
                <a:solidFill>
                  <a:srgbClr val="1A1B17"/>
                </a:solidFill>
                <a:latin typeface="Georgia"/>
                <a:cs typeface="Georgia"/>
              </a:rPr>
              <a:t>muy </a:t>
            </a:r>
            <a:r>
              <a:rPr sz="2900" spc="1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especializadas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 con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funciones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1A1B17"/>
                </a:solidFill>
                <a:latin typeface="Georgia"/>
                <a:cs typeface="Georgia"/>
              </a:rPr>
              <a:t>planear,</a:t>
            </a:r>
            <a:r>
              <a:rPr sz="2900" spc="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20" dirty="0">
                <a:solidFill>
                  <a:srgbClr val="1A1B17"/>
                </a:solidFill>
                <a:latin typeface="Georgia"/>
                <a:cs typeface="Georgia"/>
              </a:rPr>
              <a:t>aconsejar,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emitir,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formular,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 absolver, 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20" dirty="0">
                <a:solidFill>
                  <a:srgbClr val="1A1B17"/>
                </a:solidFill>
                <a:latin typeface="Georgia"/>
                <a:cs typeface="Georgia"/>
              </a:rPr>
              <a:t>asesorar,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establecer</a:t>
            </a:r>
            <a:r>
              <a:rPr sz="29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18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9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recomendar,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controlar,</a:t>
            </a:r>
            <a:r>
              <a:rPr sz="2900" spc="6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nunca</a:t>
            </a:r>
            <a:r>
              <a:rPr sz="29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15" dirty="0">
                <a:solidFill>
                  <a:srgbClr val="1A1B17"/>
                </a:solidFill>
                <a:latin typeface="Georgia"/>
                <a:cs typeface="Georgia"/>
              </a:rPr>
              <a:t>dirigir,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55" dirty="0">
                <a:solidFill>
                  <a:srgbClr val="1A1B17"/>
                </a:solidFill>
                <a:latin typeface="Georgia"/>
                <a:cs typeface="Georgia"/>
              </a:rPr>
              <a:t>ejecutar</a:t>
            </a:r>
            <a:r>
              <a:rPr sz="29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29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15" dirty="0">
                <a:solidFill>
                  <a:srgbClr val="1A1B17"/>
                </a:solidFill>
                <a:latin typeface="Georgia"/>
                <a:cs typeface="Georgia"/>
              </a:rPr>
              <a:t>ordenar;</a:t>
            </a:r>
            <a:endParaRPr sz="2900">
              <a:latin typeface="Georgia"/>
              <a:cs typeface="Georgia"/>
            </a:endParaRPr>
          </a:p>
          <a:p>
            <a:pPr marL="2863215" marR="5080" indent="149225" algn="just">
              <a:lnSpc>
                <a:spcPct val="116399"/>
              </a:lnSpc>
            </a:pPr>
            <a:r>
              <a:rPr sz="2900" spc="15" dirty="0">
                <a:solidFill>
                  <a:srgbClr val="1A1B17"/>
                </a:solidFill>
                <a:latin typeface="Georgia"/>
                <a:cs typeface="Georgia"/>
              </a:rPr>
              <a:t>Se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ubicarán 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organigrama 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única </a:t>
            </a:r>
            <a:r>
              <a:rPr sz="2900" spc="185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exclusivamente 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los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siguientes 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Niveles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-5" dirty="0">
                <a:solidFill>
                  <a:srgbClr val="1A1B17"/>
                </a:solidFill>
                <a:latin typeface="Georgia"/>
                <a:cs typeface="Georgia"/>
              </a:rPr>
              <a:t>Funcionales: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20" dirty="0">
                <a:solidFill>
                  <a:srgbClr val="1A1B17"/>
                </a:solidFill>
                <a:latin typeface="Georgia"/>
                <a:cs typeface="Georgia"/>
              </a:rPr>
              <a:t>asesor,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fiscalizador,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auxiliar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apoyo.</a:t>
            </a:r>
            <a:endParaRPr sz="29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57772" y="6963867"/>
            <a:ext cx="15384780" cy="195262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100" spc="-155" dirty="0">
                <a:solidFill>
                  <a:srgbClr val="1A1B17"/>
                </a:solidFill>
                <a:latin typeface="Georgia"/>
                <a:cs typeface="Georgia"/>
              </a:rPr>
              <a:t>EJEMPLO:</a:t>
            </a:r>
            <a:endParaRPr sz="3100">
              <a:latin typeface="Georgia"/>
              <a:cs typeface="Georgia"/>
            </a:endParaRPr>
          </a:p>
          <a:p>
            <a:pPr marL="12700" marR="5080" algn="just">
              <a:lnSpc>
                <a:spcPct val="117500"/>
              </a:lnSpc>
              <a:spcBef>
                <a:spcPts val="105"/>
              </a:spcBef>
            </a:pPr>
            <a:r>
              <a:rPr sz="2500" spc="-75" dirty="0">
                <a:solidFill>
                  <a:srgbClr val="1A1B17"/>
                </a:solidFill>
                <a:latin typeface="Georgia"/>
                <a:cs typeface="Georgia"/>
              </a:rPr>
              <a:t>(OFICINA</a:t>
            </a:r>
            <a:r>
              <a:rPr sz="2500" spc="-7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-110" dirty="0">
                <a:solidFill>
                  <a:srgbClr val="1A1B17"/>
                </a:solidFill>
                <a:latin typeface="Georgia"/>
                <a:cs typeface="Georgia"/>
              </a:rPr>
              <a:t>DE:</a:t>
            </a:r>
            <a:r>
              <a:rPr sz="2500" spc="-10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20" dirty="0">
                <a:solidFill>
                  <a:srgbClr val="1A1B17"/>
                </a:solidFill>
                <a:latin typeface="Georgia"/>
                <a:cs typeface="Georgia"/>
              </a:rPr>
              <a:t>Asesoría</a:t>
            </a:r>
            <a:r>
              <a:rPr sz="25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-10" dirty="0">
                <a:solidFill>
                  <a:srgbClr val="1A1B17"/>
                </a:solidFill>
                <a:latin typeface="Georgia"/>
                <a:cs typeface="Georgia"/>
              </a:rPr>
              <a:t>Legal,</a:t>
            </a:r>
            <a:r>
              <a:rPr sz="25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20" dirty="0">
                <a:solidFill>
                  <a:srgbClr val="1A1B17"/>
                </a:solidFill>
                <a:latin typeface="Georgia"/>
                <a:cs typeface="Georgia"/>
              </a:rPr>
              <a:t>Relaciones</a:t>
            </a:r>
            <a:r>
              <a:rPr sz="25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10" dirty="0">
                <a:solidFill>
                  <a:srgbClr val="1A1B17"/>
                </a:solidFill>
                <a:latin typeface="Georgia"/>
                <a:cs typeface="Georgia"/>
              </a:rPr>
              <a:t>Públicas,</a:t>
            </a:r>
            <a:r>
              <a:rPr sz="2500" spc="15" dirty="0">
                <a:solidFill>
                  <a:srgbClr val="1A1B17"/>
                </a:solidFill>
                <a:latin typeface="Georgia"/>
                <a:cs typeface="Georgia"/>
              </a:rPr>
              <a:t> Planificación,</a:t>
            </a:r>
            <a:r>
              <a:rPr sz="2500" spc="20" dirty="0">
                <a:solidFill>
                  <a:srgbClr val="1A1B17"/>
                </a:solidFill>
                <a:latin typeface="Georgia"/>
                <a:cs typeface="Georgia"/>
              </a:rPr>
              <a:t> Desarrollo</a:t>
            </a:r>
            <a:r>
              <a:rPr sz="25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20" dirty="0">
                <a:solidFill>
                  <a:srgbClr val="1A1B17"/>
                </a:solidFill>
                <a:latin typeface="Georgia"/>
                <a:cs typeface="Georgia"/>
              </a:rPr>
              <a:t>Institucional,</a:t>
            </a:r>
            <a:r>
              <a:rPr sz="25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30" dirty="0">
                <a:solidFill>
                  <a:srgbClr val="1A1B17"/>
                </a:solidFill>
                <a:latin typeface="Georgia"/>
                <a:cs typeface="Georgia"/>
              </a:rPr>
              <a:t>Cooperación </a:t>
            </a:r>
            <a:r>
              <a:rPr sz="25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10" dirty="0">
                <a:solidFill>
                  <a:srgbClr val="1A1B17"/>
                </a:solidFill>
                <a:latin typeface="Georgia"/>
                <a:cs typeface="Georgia"/>
              </a:rPr>
              <a:t>Técnica, </a:t>
            </a:r>
            <a:r>
              <a:rPr sz="2500" spc="25" dirty="0">
                <a:solidFill>
                  <a:srgbClr val="1A1B17"/>
                </a:solidFill>
                <a:latin typeface="Georgia"/>
                <a:cs typeface="Georgia"/>
              </a:rPr>
              <a:t>Auditoria </a:t>
            </a:r>
            <a:r>
              <a:rPr sz="2500" spc="15" dirty="0">
                <a:solidFill>
                  <a:srgbClr val="1A1B17"/>
                </a:solidFill>
                <a:latin typeface="Georgia"/>
                <a:cs typeface="Georgia"/>
              </a:rPr>
              <a:t>Interna, </a:t>
            </a:r>
            <a:r>
              <a:rPr sz="2500" spc="30" dirty="0">
                <a:solidFill>
                  <a:srgbClr val="1A1B17"/>
                </a:solidFill>
                <a:latin typeface="Georgia"/>
                <a:cs typeface="Georgia"/>
              </a:rPr>
              <a:t>Recursos </a:t>
            </a:r>
            <a:r>
              <a:rPr sz="2500" spc="5" dirty="0">
                <a:solidFill>
                  <a:srgbClr val="1A1B17"/>
                </a:solidFill>
                <a:latin typeface="Georgia"/>
                <a:cs typeface="Georgia"/>
              </a:rPr>
              <a:t>Humanos, </a:t>
            </a:r>
            <a:r>
              <a:rPr sz="2500" spc="20" dirty="0">
                <a:solidFill>
                  <a:srgbClr val="1A1B17"/>
                </a:solidFill>
                <a:latin typeface="Georgia"/>
                <a:cs typeface="Georgia"/>
              </a:rPr>
              <a:t>Tecnología </a:t>
            </a:r>
            <a:r>
              <a:rPr sz="2500" spc="60" dirty="0">
                <a:solidFill>
                  <a:srgbClr val="1A1B17"/>
                </a:solidFill>
                <a:latin typeface="Georgia"/>
                <a:cs typeface="Georgia"/>
              </a:rPr>
              <a:t>e </a:t>
            </a:r>
            <a:r>
              <a:rPr sz="2500" spc="30" dirty="0">
                <a:solidFill>
                  <a:srgbClr val="1A1B17"/>
                </a:solidFill>
                <a:latin typeface="Georgia"/>
                <a:cs typeface="Georgia"/>
              </a:rPr>
              <a:t>Informática </a:t>
            </a:r>
            <a:r>
              <a:rPr sz="2500" spc="165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25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500" spc="30" dirty="0">
                <a:solidFill>
                  <a:srgbClr val="1A1B17"/>
                </a:solidFill>
                <a:latin typeface="Georgia"/>
                <a:cs typeface="Georgia"/>
              </a:rPr>
              <a:t>Dirección </a:t>
            </a:r>
            <a:r>
              <a:rPr sz="2500" spc="4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500" spc="30" dirty="0">
                <a:solidFill>
                  <a:srgbClr val="1A1B17"/>
                </a:solidFill>
                <a:latin typeface="Georgia"/>
                <a:cs typeface="Georgia"/>
              </a:rPr>
              <a:t>Administración </a:t>
            </a:r>
            <a:r>
              <a:rPr sz="25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16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5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10" dirty="0">
                <a:solidFill>
                  <a:srgbClr val="1A1B17"/>
                </a:solidFill>
                <a:latin typeface="Georgia"/>
                <a:cs typeface="Georgia"/>
              </a:rPr>
              <a:t>Finanzas</a:t>
            </a:r>
            <a:r>
              <a:rPr sz="25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40" dirty="0">
                <a:solidFill>
                  <a:srgbClr val="1A1B17"/>
                </a:solidFill>
                <a:latin typeface="Georgia"/>
                <a:cs typeface="Georgia"/>
              </a:rPr>
              <a:t>con</a:t>
            </a:r>
            <a:r>
              <a:rPr sz="25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40" dirty="0">
                <a:solidFill>
                  <a:srgbClr val="1A1B17"/>
                </a:solidFill>
                <a:latin typeface="Georgia"/>
                <a:cs typeface="Georgia"/>
              </a:rPr>
              <a:t>función</a:t>
            </a:r>
            <a:r>
              <a:rPr sz="25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500" spc="25" dirty="0">
                <a:solidFill>
                  <a:srgbClr val="1A1B17"/>
                </a:solidFill>
                <a:latin typeface="Georgia"/>
                <a:cs typeface="Georgia"/>
              </a:rPr>
              <a:t>adjetiva.</a:t>
            </a:r>
            <a:endParaRPr sz="2500">
              <a:latin typeface="Georgia"/>
              <a:cs typeface="Georgia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12</a:t>
            </a:r>
            <a:endParaRPr lang="es-PA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326" y="7694880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25" dirty="0">
                <a:solidFill>
                  <a:srgbClr val="1A1B17"/>
                </a:solidFill>
                <a:latin typeface="Trebuchet MS"/>
                <a:cs typeface="Trebuchet MS"/>
              </a:rPr>
              <a:t>SECTOR</a:t>
            </a:r>
            <a:r>
              <a:rPr sz="1400" spc="-75" dirty="0">
                <a:solidFill>
                  <a:srgbClr val="1A1B17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1A1B17"/>
                </a:solidFill>
                <a:latin typeface="Trebuchet MS"/>
                <a:cs typeface="Trebuchet MS"/>
              </a:rPr>
              <a:t>PÚBLICO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1497" y="965700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48424" y="303074"/>
            <a:ext cx="14631669" cy="144208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 marR="5080">
              <a:lnSpc>
                <a:spcPts val="5330"/>
              </a:lnSpc>
              <a:spcBef>
                <a:spcPts val="690"/>
              </a:spcBef>
            </a:pPr>
            <a:r>
              <a:rPr spc="85" dirty="0"/>
              <a:t>POLITICAS </a:t>
            </a:r>
            <a:r>
              <a:rPr spc="70" dirty="0"/>
              <a:t>Y </a:t>
            </a:r>
            <a:r>
              <a:rPr spc="114" dirty="0"/>
              <a:t>CRITERIOS </a:t>
            </a:r>
            <a:r>
              <a:rPr spc="-65" dirty="0"/>
              <a:t>DE </a:t>
            </a:r>
            <a:r>
              <a:rPr spc="170" dirty="0"/>
              <a:t>MODERNIZACIÓN </a:t>
            </a:r>
            <a:r>
              <a:rPr spc="-55" dirty="0"/>
              <a:t>DEL </a:t>
            </a:r>
            <a:r>
              <a:rPr spc="-1055" dirty="0"/>
              <a:t> </a:t>
            </a:r>
            <a:r>
              <a:rPr spc="90" dirty="0"/>
              <a:t>ESTADO</a:t>
            </a:r>
          </a:p>
        </p:txBody>
      </p:sp>
      <p:sp>
        <p:nvSpPr>
          <p:cNvPr id="5" name="object 5"/>
          <p:cNvSpPr/>
          <p:nvPr/>
        </p:nvSpPr>
        <p:spPr>
          <a:xfrm>
            <a:off x="4542676" y="2339072"/>
            <a:ext cx="1998345" cy="38100"/>
          </a:xfrm>
          <a:custGeom>
            <a:avLst/>
            <a:gdLst/>
            <a:ahLst/>
            <a:cxnLst/>
            <a:rect l="l" t="t" r="r" b="b"/>
            <a:pathLst>
              <a:path w="1998345" h="38100">
                <a:moveTo>
                  <a:pt x="1997811" y="38099"/>
                </a:moveTo>
                <a:lnTo>
                  <a:pt x="0" y="38099"/>
                </a:lnTo>
                <a:lnTo>
                  <a:pt x="0" y="0"/>
                </a:lnTo>
                <a:lnTo>
                  <a:pt x="1997811" y="0"/>
                </a:lnTo>
                <a:lnTo>
                  <a:pt x="1997811" y="38099"/>
                </a:lnTo>
                <a:close/>
              </a:path>
            </a:pathLst>
          </a:custGeom>
          <a:solidFill>
            <a:srgbClr val="1A1B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357772" y="1748601"/>
            <a:ext cx="15480030" cy="749141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212090">
              <a:lnSpc>
                <a:spcPct val="100000"/>
              </a:lnSpc>
              <a:spcBef>
                <a:spcPts val="925"/>
              </a:spcBef>
            </a:pPr>
            <a:r>
              <a:rPr sz="3500" i="1" u="heavy" spc="22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P</a:t>
            </a:r>
            <a:r>
              <a:rPr sz="3500" i="1" u="heavy" spc="5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o</a:t>
            </a:r>
            <a:r>
              <a:rPr sz="3500" i="1" u="heavy" spc="-12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l</a:t>
            </a:r>
            <a:r>
              <a:rPr sz="3500" i="1" u="heavy" spc="-35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í</a:t>
            </a:r>
            <a:r>
              <a:rPr sz="3500" i="1" u="heavy" spc="-14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t</a:t>
            </a:r>
            <a:r>
              <a:rPr sz="3500" i="1" u="heavy" spc="-35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i</a:t>
            </a:r>
            <a:r>
              <a:rPr sz="3500" i="1" u="heavy" spc="6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c</a:t>
            </a:r>
            <a:r>
              <a:rPr sz="3500" i="1" u="heavy" spc="-8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a</a:t>
            </a:r>
            <a:r>
              <a:rPr sz="3500" i="1" u="heavy" spc="145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s</a:t>
            </a:r>
            <a:r>
              <a:rPr sz="3500" i="1" spc="-270" dirty="0">
                <a:solidFill>
                  <a:srgbClr val="1A1B17"/>
                </a:solidFill>
                <a:latin typeface="Trebuchet MS"/>
                <a:cs typeface="Trebuchet MS"/>
              </a:rPr>
              <a:t> </a:t>
            </a:r>
            <a:r>
              <a:rPr sz="3500" i="1" spc="220" dirty="0">
                <a:solidFill>
                  <a:srgbClr val="1A1B17"/>
                </a:solidFill>
                <a:latin typeface="Trebuchet MS"/>
                <a:cs typeface="Trebuchet MS"/>
              </a:rPr>
              <a:t>y</a:t>
            </a:r>
            <a:r>
              <a:rPr sz="3500" i="1" spc="-270" dirty="0">
                <a:solidFill>
                  <a:srgbClr val="1A1B17"/>
                </a:solidFill>
                <a:latin typeface="Trebuchet MS"/>
                <a:cs typeface="Trebuchet MS"/>
              </a:rPr>
              <a:t> </a:t>
            </a:r>
            <a:r>
              <a:rPr sz="3500" i="1" spc="60" dirty="0">
                <a:solidFill>
                  <a:srgbClr val="1A1B17"/>
                </a:solidFill>
                <a:latin typeface="Trebuchet MS"/>
                <a:cs typeface="Trebuchet MS"/>
              </a:rPr>
              <a:t>c</a:t>
            </a:r>
            <a:r>
              <a:rPr sz="3500" i="1" spc="35" dirty="0">
                <a:solidFill>
                  <a:srgbClr val="1A1B17"/>
                </a:solidFill>
                <a:latin typeface="Trebuchet MS"/>
                <a:cs typeface="Trebuchet MS"/>
              </a:rPr>
              <a:t>r</a:t>
            </a:r>
            <a:r>
              <a:rPr sz="3500" i="1" spc="-35" dirty="0">
                <a:solidFill>
                  <a:srgbClr val="1A1B17"/>
                </a:solidFill>
                <a:latin typeface="Trebuchet MS"/>
                <a:cs typeface="Trebuchet MS"/>
              </a:rPr>
              <a:t>i</a:t>
            </a:r>
            <a:r>
              <a:rPr sz="3500" i="1" spc="-140" dirty="0">
                <a:solidFill>
                  <a:srgbClr val="1A1B17"/>
                </a:solidFill>
                <a:latin typeface="Trebuchet MS"/>
                <a:cs typeface="Trebuchet MS"/>
              </a:rPr>
              <a:t>t</a:t>
            </a:r>
            <a:r>
              <a:rPr sz="3500" i="1" spc="-114" dirty="0">
                <a:solidFill>
                  <a:srgbClr val="1A1B17"/>
                </a:solidFill>
                <a:latin typeface="Trebuchet MS"/>
                <a:cs typeface="Trebuchet MS"/>
              </a:rPr>
              <a:t>e</a:t>
            </a:r>
            <a:r>
              <a:rPr sz="3500" i="1" spc="35" dirty="0">
                <a:solidFill>
                  <a:srgbClr val="1A1B17"/>
                </a:solidFill>
                <a:latin typeface="Trebuchet MS"/>
                <a:cs typeface="Trebuchet MS"/>
              </a:rPr>
              <a:t>r</a:t>
            </a:r>
            <a:r>
              <a:rPr sz="3500" i="1" spc="-35" dirty="0">
                <a:solidFill>
                  <a:srgbClr val="1A1B17"/>
                </a:solidFill>
                <a:latin typeface="Trebuchet MS"/>
                <a:cs typeface="Trebuchet MS"/>
              </a:rPr>
              <a:t>i</a:t>
            </a:r>
            <a:r>
              <a:rPr sz="3500" i="1" spc="50" dirty="0">
                <a:solidFill>
                  <a:srgbClr val="1A1B17"/>
                </a:solidFill>
                <a:latin typeface="Trebuchet MS"/>
                <a:cs typeface="Trebuchet MS"/>
              </a:rPr>
              <a:t>o</a:t>
            </a:r>
            <a:r>
              <a:rPr sz="3500" i="1" spc="140" dirty="0">
                <a:solidFill>
                  <a:srgbClr val="1A1B17"/>
                </a:solidFill>
                <a:latin typeface="Trebuchet MS"/>
                <a:cs typeface="Trebuchet MS"/>
              </a:rPr>
              <a:t>s</a:t>
            </a:r>
            <a:r>
              <a:rPr sz="3500" i="1" spc="-415" dirty="0">
                <a:solidFill>
                  <a:srgbClr val="1A1B17"/>
                </a:solidFill>
                <a:latin typeface="Trebuchet MS"/>
                <a:cs typeface="Trebuchet MS"/>
              </a:rPr>
              <a:t>:</a:t>
            </a:r>
            <a:endParaRPr sz="3500" dirty="0">
              <a:latin typeface="Trebuchet MS"/>
              <a:cs typeface="Trebuchet MS"/>
            </a:endParaRPr>
          </a:p>
          <a:p>
            <a:pPr marL="161290" indent="-149225" algn="just">
              <a:lnSpc>
                <a:spcPct val="100000"/>
              </a:lnSpc>
              <a:spcBef>
                <a:spcPts val="650"/>
              </a:spcBef>
              <a:buSzPct val="96296"/>
              <a:buChar char="•"/>
              <a:tabLst>
                <a:tab pos="161925" algn="l"/>
              </a:tabLst>
            </a:pP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Actualizar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55" dirty="0">
                <a:solidFill>
                  <a:srgbClr val="1A1B17"/>
                </a:solidFill>
                <a:latin typeface="Georgia"/>
                <a:cs typeface="Georgia"/>
              </a:rPr>
              <a:t>estructuras</a:t>
            </a:r>
            <a:r>
              <a:rPr sz="27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50" dirty="0">
                <a:solidFill>
                  <a:srgbClr val="1A1B17"/>
                </a:solidFill>
                <a:latin typeface="Georgia"/>
                <a:cs typeface="Georgia"/>
              </a:rPr>
              <a:t>organizativas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30" dirty="0">
                <a:solidFill>
                  <a:srgbClr val="1A1B17"/>
                </a:solidFill>
                <a:latin typeface="Georgia"/>
                <a:cs typeface="Georgia"/>
              </a:rPr>
              <a:t>periódicamente.</a:t>
            </a:r>
            <a:endParaRPr sz="27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1A1B17"/>
              </a:buClr>
              <a:buFont typeface="Georgia"/>
              <a:buChar char="•"/>
            </a:pPr>
            <a:endParaRPr sz="3300" dirty="0">
              <a:latin typeface="Georgia"/>
              <a:cs typeface="Georgia"/>
            </a:endParaRPr>
          </a:p>
          <a:p>
            <a:pPr marL="12700" marR="10160" algn="just">
              <a:lnSpc>
                <a:spcPct val="115700"/>
              </a:lnSpc>
              <a:buSzPct val="96296"/>
              <a:buChar char="•"/>
              <a:tabLst>
                <a:tab pos="161925" algn="l"/>
              </a:tabLst>
            </a:pPr>
            <a:r>
              <a:rPr sz="2700" spc="20" dirty="0">
                <a:solidFill>
                  <a:srgbClr val="1A1B17"/>
                </a:solidFill>
                <a:latin typeface="Georgia"/>
                <a:cs typeface="Georgia"/>
              </a:rPr>
              <a:t>Aplicar </a:t>
            </a:r>
            <a:r>
              <a:rPr sz="2700" spc="25" dirty="0">
                <a:solidFill>
                  <a:srgbClr val="1A1B17"/>
                </a:solidFill>
                <a:latin typeface="Georgia"/>
                <a:cs typeface="Georgia"/>
              </a:rPr>
              <a:t>los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criterios </a:t>
            </a:r>
            <a:r>
              <a:rPr sz="2700" spc="175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parámetros </a:t>
            </a:r>
            <a:r>
              <a:rPr sz="2700" spc="35" dirty="0">
                <a:solidFill>
                  <a:srgbClr val="1A1B17"/>
                </a:solidFill>
                <a:latin typeface="Georgia"/>
                <a:cs typeface="Georgia"/>
              </a:rPr>
              <a:t>establecidos </a:t>
            </a:r>
            <a:r>
              <a:rPr sz="2700" spc="25" dirty="0">
                <a:solidFill>
                  <a:srgbClr val="1A1B17"/>
                </a:solidFill>
                <a:latin typeface="Georgia"/>
                <a:cs typeface="Georgia"/>
              </a:rPr>
              <a:t>para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conformar </a:t>
            </a:r>
            <a:r>
              <a:rPr sz="27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2700" spc="55" dirty="0">
                <a:solidFill>
                  <a:srgbClr val="1A1B17"/>
                </a:solidFill>
                <a:latin typeface="Georgia"/>
                <a:cs typeface="Georgia"/>
              </a:rPr>
              <a:t>estructuras </a:t>
            </a:r>
            <a:r>
              <a:rPr sz="2700" spc="30" dirty="0">
                <a:solidFill>
                  <a:srgbClr val="1A1B17"/>
                </a:solidFill>
                <a:latin typeface="Georgia"/>
                <a:cs typeface="Georgia"/>
              </a:rPr>
              <a:t>orgánicas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7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7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entidades</a:t>
            </a:r>
            <a:r>
              <a:rPr sz="27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10" dirty="0">
                <a:solidFill>
                  <a:srgbClr val="1A1B17"/>
                </a:solidFill>
                <a:latin typeface="Georgia"/>
                <a:cs typeface="Georgia"/>
              </a:rPr>
              <a:t>públicas.</a:t>
            </a:r>
            <a:endParaRPr sz="27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1A1B17"/>
              </a:buClr>
              <a:buFont typeface="Georgia"/>
              <a:buChar char="•"/>
            </a:pPr>
            <a:endParaRPr sz="3300" dirty="0">
              <a:latin typeface="Georgia"/>
              <a:cs typeface="Georgia"/>
            </a:endParaRPr>
          </a:p>
          <a:p>
            <a:pPr marL="12700" marR="13335" algn="just">
              <a:lnSpc>
                <a:spcPct val="115700"/>
              </a:lnSpc>
              <a:buSzPct val="96296"/>
              <a:buChar char="•"/>
              <a:tabLst>
                <a:tab pos="161925" algn="l"/>
              </a:tabLst>
            </a:pPr>
            <a:r>
              <a:rPr lang="es-PA" sz="2700" spc="45" dirty="0" smtClean="0">
                <a:solidFill>
                  <a:srgbClr val="1A1B17"/>
                </a:solidFill>
                <a:latin typeface="Georgia"/>
                <a:cs typeface="Georgia"/>
              </a:rPr>
              <a:t>Automatiza</a:t>
            </a:r>
            <a:r>
              <a:rPr lang="es-ES" sz="2700" spc="45" dirty="0" smtClean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700" spc="45" dirty="0" smtClean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procesos </a:t>
            </a:r>
            <a:r>
              <a:rPr sz="2700" spc="5" dirty="0">
                <a:solidFill>
                  <a:srgbClr val="1A1B17"/>
                </a:solidFill>
                <a:latin typeface="Georgia"/>
                <a:cs typeface="Georgia"/>
              </a:rPr>
              <a:t>a </a:t>
            </a:r>
            <a:r>
              <a:rPr sz="2700" spc="65" dirty="0">
                <a:solidFill>
                  <a:srgbClr val="1A1B17"/>
                </a:solidFill>
                <a:latin typeface="Georgia"/>
                <a:cs typeface="Georgia"/>
              </a:rPr>
              <a:t>través </a:t>
            </a:r>
            <a:r>
              <a:rPr sz="2700" spc="30" dirty="0">
                <a:solidFill>
                  <a:srgbClr val="1A1B17"/>
                </a:solidFill>
                <a:latin typeface="Georgia"/>
                <a:cs typeface="Georgia"/>
              </a:rPr>
              <a:t>del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uso de </a:t>
            </a:r>
            <a:r>
              <a:rPr sz="27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herramientas tecnológicas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que permitan </a:t>
            </a:r>
            <a:r>
              <a:rPr sz="2700" spc="5" dirty="0">
                <a:solidFill>
                  <a:srgbClr val="1A1B17"/>
                </a:solidFill>
                <a:latin typeface="Georgia"/>
                <a:cs typeface="Georgia"/>
              </a:rPr>
              <a:t>a </a:t>
            </a:r>
            <a:r>
              <a:rPr sz="27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7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25" dirty="0">
                <a:solidFill>
                  <a:srgbClr val="1A1B17"/>
                </a:solidFill>
                <a:latin typeface="Georgia"/>
                <a:cs typeface="Georgia"/>
              </a:rPr>
              <a:t>ciudadanía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30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acceso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7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35" dirty="0">
                <a:solidFill>
                  <a:srgbClr val="1A1B17"/>
                </a:solidFill>
                <a:latin typeface="Georgia"/>
                <a:cs typeface="Georgia"/>
              </a:rPr>
              <a:t>información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mediante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procedimientos</a:t>
            </a:r>
            <a:r>
              <a:rPr sz="27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35" dirty="0">
                <a:solidFill>
                  <a:srgbClr val="1A1B17"/>
                </a:solidFill>
                <a:latin typeface="Georgia"/>
                <a:cs typeface="Georgia"/>
              </a:rPr>
              <a:t>generales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17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15" dirty="0">
                <a:solidFill>
                  <a:srgbClr val="1A1B17"/>
                </a:solidFill>
                <a:latin typeface="Georgia"/>
                <a:cs typeface="Georgia"/>
              </a:rPr>
              <a:t>sencillos.</a:t>
            </a:r>
            <a:endParaRPr sz="27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1A1B17"/>
              </a:buClr>
              <a:buFont typeface="Georgia"/>
              <a:buChar char="•"/>
            </a:pPr>
            <a:endParaRPr sz="3300" dirty="0">
              <a:latin typeface="Georgia"/>
              <a:cs typeface="Georgia"/>
            </a:endParaRPr>
          </a:p>
          <a:p>
            <a:pPr marL="12700" marR="5080" algn="just">
              <a:lnSpc>
                <a:spcPct val="115700"/>
              </a:lnSpc>
              <a:spcBef>
                <a:spcPts val="5"/>
              </a:spcBef>
              <a:buSzPct val="96296"/>
              <a:buChar char="•"/>
              <a:tabLst>
                <a:tab pos="161925" algn="l"/>
              </a:tabLst>
            </a:pPr>
            <a:r>
              <a:rPr lang="es-PA" sz="2700" spc="15" dirty="0" smtClean="0">
                <a:solidFill>
                  <a:srgbClr val="1A1B17"/>
                </a:solidFill>
                <a:latin typeface="Georgia"/>
                <a:cs typeface="Georgia"/>
              </a:rPr>
              <a:t>Hacer</a:t>
            </a:r>
            <a:r>
              <a:rPr sz="2700" spc="15" dirty="0" smtClean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transparente </a:t>
            </a:r>
            <a:r>
              <a:rPr sz="27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gestión </a:t>
            </a:r>
            <a:r>
              <a:rPr sz="2700" spc="35" dirty="0">
                <a:solidFill>
                  <a:srgbClr val="1A1B17"/>
                </a:solidFill>
                <a:latin typeface="Georgia"/>
                <a:cs typeface="Georgia"/>
              </a:rPr>
              <a:t>institucional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que permita divulgar </a:t>
            </a:r>
            <a:r>
              <a:rPr sz="2700" spc="175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hacer </a:t>
            </a:r>
            <a:r>
              <a:rPr sz="2700" spc="30" dirty="0">
                <a:solidFill>
                  <a:srgbClr val="1A1B17"/>
                </a:solidFill>
                <a:latin typeface="Georgia"/>
                <a:cs typeface="Georgia"/>
              </a:rPr>
              <a:t>pública </a:t>
            </a:r>
            <a:r>
              <a:rPr sz="27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700" spc="-6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35" dirty="0">
                <a:solidFill>
                  <a:srgbClr val="1A1B17"/>
                </a:solidFill>
                <a:latin typeface="Georgia"/>
                <a:cs typeface="Georgia"/>
              </a:rPr>
              <a:t>información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25" dirty="0">
                <a:solidFill>
                  <a:srgbClr val="1A1B17"/>
                </a:solidFill>
                <a:latin typeface="Georgia"/>
                <a:cs typeface="Georgia"/>
              </a:rPr>
              <a:t>relacionada</a:t>
            </a:r>
            <a:r>
              <a:rPr sz="27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con</a:t>
            </a:r>
            <a:r>
              <a:rPr sz="27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27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actuaciones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30" dirty="0">
                <a:solidFill>
                  <a:srgbClr val="1A1B17"/>
                </a:solidFill>
                <a:latin typeface="Georgia"/>
                <a:cs typeface="Georgia"/>
              </a:rPr>
              <a:t>del</a:t>
            </a:r>
            <a:r>
              <a:rPr sz="27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50" dirty="0">
                <a:solidFill>
                  <a:srgbClr val="1A1B17"/>
                </a:solidFill>
                <a:latin typeface="Georgia"/>
                <a:cs typeface="Georgia"/>
              </a:rPr>
              <a:t>servicio</a:t>
            </a:r>
            <a:r>
              <a:rPr sz="27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35" dirty="0">
                <a:solidFill>
                  <a:srgbClr val="1A1B17"/>
                </a:solidFill>
                <a:latin typeface="Georgia"/>
                <a:cs typeface="Georgia"/>
              </a:rPr>
              <a:t>publico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700" spc="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7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15" dirty="0">
                <a:solidFill>
                  <a:srgbClr val="1A1B17"/>
                </a:solidFill>
                <a:latin typeface="Georgia"/>
                <a:cs typeface="Georgia"/>
              </a:rPr>
              <a:t>ciudadanía,</a:t>
            </a:r>
            <a:r>
              <a:rPr sz="27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7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35" dirty="0">
                <a:solidFill>
                  <a:srgbClr val="1A1B17"/>
                </a:solidFill>
                <a:latin typeface="Georgia"/>
                <a:cs typeface="Georgia"/>
              </a:rPr>
              <a:t>manera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oportuna</a:t>
            </a:r>
            <a:r>
              <a:rPr sz="27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17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25" dirty="0">
                <a:solidFill>
                  <a:srgbClr val="1A1B17"/>
                </a:solidFill>
                <a:latin typeface="Georgia"/>
                <a:cs typeface="Georgia"/>
              </a:rPr>
              <a:t>fácil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20" dirty="0">
                <a:solidFill>
                  <a:srgbClr val="1A1B17"/>
                </a:solidFill>
                <a:latin typeface="Georgia"/>
                <a:cs typeface="Georgia"/>
              </a:rPr>
              <a:t>acceso.</a:t>
            </a:r>
            <a:endParaRPr sz="27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1A1B17"/>
              </a:buClr>
              <a:buFont typeface="Georgia"/>
              <a:buChar char="•"/>
            </a:pPr>
            <a:endParaRPr sz="3300" dirty="0">
              <a:latin typeface="Georgia"/>
              <a:cs typeface="Georgia"/>
            </a:endParaRPr>
          </a:p>
          <a:p>
            <a:pPr marL="12700" marR="10795" algn="just">
              <a:lnSpc>
                <a:spcPct val="115700"/>
              </a:lnSpc>
              <a:buSzPct val="96296"/>
              <a:buChar char="•"/>
              <a:tabLst>
                <a:tab pos="161925" algn="l"/>
              </a:tabLst>
            </a:pPr>
            <a:r>
              <a:rPr lang="es-PA" sz="2700" spc="20" dirty="0" smtClean="0">
                <a:solidFill>
                  <a:srgbClr val="1A1B17"/>
                </a:solidFill>
                <a:latin typeface="Georgia"/>
                <a:cs typeface="Georgia"/>
              </a:rPr>
              <a:t>Rendir</a:t>
            </a:r>
            <a:r>
              <a:rPr sz="2700" spc="-35" dirty="0" smtClean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50" dirty="0">
                <a:solidFill>
                  <a:srgbClr val="1A1B17"/>
                </a:solidFill>
                <a:latin typeface="Georgia"/>
                <a:cs typeface="Georgia"/>
              </a:rPr>
              <a:t>cuentas</a:t>
            </a:r>
            <a:r>
              <a:rPr sz="27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por</a:t>
            </a:r>
            <a:r>
              <a:rPr sz="27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35" dirty="0">
                <a:solidFill>
                  <a:srgbClr val="1A1B17"/>
                </a:solidFill>
                <a:latin typeface="Georgia"/>
                <a:cs typeface="Georgia"/>
              </a:rPr>
              <a:t>decisiones</a:t>
            </a:r>
            <a:r>
              <a:rPr sz="27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20" dirty="0">
                <a:solidFill>
                  <a:srgbClr val="1A1B17"/>
                </a:solidFill>
                <a:latin typeface="Georgia"/>
                <a:cs typeface="Georgia"/>
              </a:rPr>
              <a:t>tomadas,</a:t>
            </a:r>
            <a:r>
              <a:rPr sz="27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35" dirty="0">
                <a:solidFill>
                  <a:srgbClr val="1A1B17"/>
                </a:solidFill>
                <a:latin typeface="Georgia"/>
                <a:cs typeface="Georgia"/>
              </a:rPr>
              <a:t>acciones</a:t>
            </a:r>
            <a:r>
              <a:rPr sz="27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ejecutadas</a:t>
            </a:r>
            <a:r>
              <a:rPr sz="27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17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7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resultados</a:t>
            </a:r>
            <a:r>
              <a:rPr sz="27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25" dirty="0">
                <a:solidFill>
                  <a:srgbClr val="1A1B17"/>
                </a:solidFill>
                <a:latin typeface="Georgia"/>
                <a:cs typeface="Georgia"/>
              </a:rPr>
              <a:t>obtenidos,</a:t>
            </a:r>
            <a:r>
              <a:rPr sz="27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50" dirty="0">
                <a:solidFill>
                  <a:srgbClr val="1A1B17"/>
                </a:solidFill>
                <a:latin typeface="Georgia"/>
                <a:cs typeface="Georgia"/>
              </a:rPr>
              <a:t>según</a:t>
            </a:r>
            <a:r>
              <a:rPr sz="27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700" spc="-6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5" dirty="0">
                <a:solidFill>
                  <a:srgbClr val="1A1B17"/>
                </a:solidFill>
                <a:latin typeface="Georgia"/>
                <a:cs typeface="Georgia"/>
              </a:rPr>
              <a:t>competencia</a:t>
            </a:r>
            <a:r>
              <a:rPr sz="27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30" dirty="0">
                <a:solidFill>
                  <a:srgbClr val="1A1B17"/>
                </a:solidFill>
                <a:latin typeface="Georgia"/>
                <a:cs typeface="Georgia"/>
              </a:rPr>
              <a:t>atribuida</a:t>
            </a:r>
            <a:r>
              <a:rPr sz="27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700" spc="40" dirty="0">
                <a:solidFill>
                  <a:srgbClr val="1A1B17"/>
                </a:solidFill>
                <a:latin typeface="Georgia"/>
                <a:cs typeface="Georgia"/>
              </a:rPr>
              <a:t>legalmente</a:t>
            </a:r>
            <a:endParaRPr sz="2700" dirty="0">
              <a:latin typeface="Georgia"/>
              <a:cs typeface="Georgia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13</a:t>
            </a:r>
            <a:endParaRPr lang="es-PA" sz="2000" dirty="0"/>
          </a:p>
        </p:txBody>
      </p:sp>
      <p:sp>
        <p:nvSpPr>
          <p:cNvPr id="8" name="object 12"/>
          <p:cNvSpPr/>
          <p:nvPr/>
        </p:nvSpPr>
        <p:spPr>
          <a:xfrm>
            <a:off x="152400" y="114300"/>
            <a:ext cx="908050" cy="908050"/>
          </a:xfrm>
          <a:custGeom>
            <a:avLst/>
            <a:gdLst/>
            <a:ahLst/>
            <a:cxnLst/>
            <a:rect l="l" t="t" r="r" b="b"/>
            <a:pathLst>
              <a:path w="908050" h="908050">
                <a:moveTo>
                  <a:pt x="453965" y="907930"/>
                </a:moveTo>
                <a:lnTo>
                  <a:pt x="409468" y="905744"/>
                </a:lnTo>
                <a:lnTo>
                  <a:pt x="365400" y="899207"/>
                </a:lnTo>
                <a:lnTo>
                  <a:pt x="322185" y="888382"/>
                </a:lnTo>
                <a:lnTo>
                  <a:pt x="280240" y="873373"/>
                </a:lnTo>
                <a:lnTo>
                  <a:pt x="239967" y="854326"/>
                </a:lnTo>
                <a:lnTo>
                  <a:pt x="201755" y="831423"/>
                </a:lnTo>
                <a:lnTo>
                  <a:pt x="165972" y="804884"/>
                </a:lnTo>
                <a:lnTo>
                  <a:pt x="132963" y="774966"/>
                </a:lnTo>
                <a:lnTo>
                  <a:pt x="103045" y="741957"/>
                </a:lnTo>
                <a:lnTo>
                  <a:pt x="76506" y="706174"/>
                </a:lnTo>
                <a:lnTo>
                  <a:pt x="53603" y="667962"/>
                </a:lnTo>
                <a:lnTo>
                  <a:pt x="34556" y="627689"/>
                </a:lnTo>
                <a:lnTo>
                  <a:pt x="19547" y="585744"/>
                </a:lnTo>
                <a:lnTo>
                  <a:pt x="8722" y="542529"/>
                </a:lnTo>
                <a:lnTo>
                  <a:pt x="2185" y="498461"/>
                </a:lnTo>
                <a:lnTo>
                  <a:pt x="0" y="453965"/>
                </a:lnTo>
                <a:lnTo>
                  <a:pt x="136" y="442820"/>
                </a:lnTo>
                <a:lnTo>
                  <a:pt x="3414" y="398391"/>
                </a:lnTo>
                <a:lnTo>
                  <a:pt x="11030" y="354497"/>
                </a:lnTo>
                <a:lnTo>
                  <a:pt x="22913" y="311561"/>
                </a:lnTo>
                <a:lnTo>
                  <a:pt x="38946" y="269996"/>
                </a:lnTo>
                <a:lnTo>
                  <a:pt x="58977" y="230203"/>
                </a:lnTo>
                <a:lnTo>
                  <a:pt x="82811" y="192565"/>
                </a:lnTo>
                <a:lnTo>
                  <a:pt x="110220" y="157444"/>
                </a:lnTo>
                <a:lnTo>
                  <a:pt x="140940" y="125179"/>
                </a:lnTo>
                <a:lnTo>
                  <a:pt x="174673" y="96081"/>
                </a:lnTo>
                <a:lnTo>
                  <a:pt x="211097" y="70429"/>
                </a:lnTo>
                <a:lnTo>
                  <a:pt x="249860" y="48470"/>
                </a:lnTo>
                <a:lnTo>
                  <a:pt x="290588" y="30417"/>
                </a:lnTo>
                <a:lnTo>
                  <a:pt x="332889" y="16443"/>
                </a:lnTo>
                <a:lnTo>
                  <a:pt x="376357" y="6682"/>
                </a:lnTo>
                <a:lnTo>
                  <a:pt x="420572" y="1229"/>
                </a:lnTo>
                <a:lnTo>
                  <a:pt x="453965" y="0"/>
                </a:lnTo>
                <a:lnTo>
                  <a:pt x="465109" y="136"/>
                </a:lnTo>
                <a:lnTo>
                  <a:pt x="509538" y="3414"/>
                </a:lnTo>
                <a:lnTo>
                  <a:pt x="553432" y="11030"/>
                </a:lnTo>
                <a:lnTo>
                  <a:pt x="596368" y="22913"/>
                </a:lnTo>
                <a:lnTo>
                  <a:pt x="637933" y="38946"/>
                </a:lnTo>
                <a:lnTo>
                  <a:pt x="677726" y="58977"/>
                </a:lnTo>
                <a:lnTo>
                  <a:pt x="715364" y="82811"/>
                </a:lnTo>
                <a:lnTo>
                  <a:pt x="750485" y="110220"/>
                </a:lnTo>
                <a:lnTo>
                  <a:pt x="782750" y="140940"/>
                </a:lnTo>
                <a:lnTo>
                  <a:pt x="811848" y="174673"/>
                </a:lnTo>
                <a:lnTo>
                  <a:pt x="837500" y="211097"/>
                </a:lnTo>
                <a:lnTo>
                  <a:pt x="859459" y="249860"/>
                </a:lnTo>
                <a:lnTo>
                  <a:pt x="877512" y="290588"/>
                </a:lnTo>
                <a:lnTo>
                  <a:pt x="891486" y="332889"/>
                </a:lnTo>
                <a:lnTo>
                  <a:pt x="901247" y="376357"/>
                </a:lnTo>
                <a:lnTo>
                  <a:pt x="906700" y="420572"/>
                </a:lnTo>
                <a:lnTo>
                  <a:pt x="907930" y="453965"/>
                </a:lnTo>
                <a:lnTo>
                  <a:pt x="907793" y="465109"/>
                </a:lnTo>
                <a:lnTo>
                  <a:pt x="904515" y="509538"/>
                </a:lnTo>
                <a:lnTo>
                  <a:pt x="896899" y="553432"/>
                </a:lnTo>
                <a:lnTo>
                  <a:pt x="885016" y="596368"/>
                </a:lnTo>
                <a:lnTo>
                  <a:pt x="868983" y="637933"/>
                </a:lnTo>
                <a:lnTo>
                  <a:pt x="848952" y="677726"/>
                </a:lnTo>
                <a:lnTo>
                  <a:pt x="825118" y="715364"/>
                </a:lnTo>
                <a:lnTo>
                  <a:pt x="797709" y="750485"/>
                </a:lnTo>
                <a:lnTo>
                  <a:pt x="766989" y="782750"/>
                </a:lnTo>
                <a:lnTo>
                  <a:pt x="733256" y="811848"/>
                </a:lnTo>
                <a:lnTo>
                  <a:pt x="696832" y="837500"/>
                </a:lnTo>
                <a:lnTo>
                  <a:pt x="658069" y="859459"/>
                </a:lnTo>
                <a:lnTo>
                  <a:pt x="617341" y="877512"/>
                </a:lnTo>
                <a:lnTo>
                  <a:pt x="575040" y="891486"/>
                </a:lnTo>
                <a:lnTo>
                  <a:pt x="531572" y="901247"/>
                </a:lnTo>
                <a:lnTo>
                  <a:pt x="487357" y="906700"/>
                </a:lnTo>
                <a:lnTo>
                  <a:pt x="453965" y="907930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3"/>
          <p:cNvSpPr txBox="1"/>
          <p:nvPr/>
        </p:nvSpPr>
        <p:spPr>
          <a:xfrm>
            <a:off x="402795" y="294027"/>
            <a:ext cx="4076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75" dirty="0" smtClean="0">
                <a:solidFill>
                  <a:srgbClr val="FAFAFA"/>
                </a:solidFill>
                <a:latin typeface="Cambria"/>
                <a:cs typeface="Cambria"/>
              </a:rPr>
              <a:t>V</a:t>
            </a:r>
            <a:endParaRPr sz="300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326" y="7694883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25" dirty="0">
                <a:solidFill>
                  <a:srgbClr val="1A1B17"/>
                </a:solidFill>
                <a:latin typeface="Trebuchet MS"/>
                <a:cs typeface="Trebuchet MS"/>
              </a:rPr>
              <a:t>SECTOR</a:t>
            </a:r>
            <a:r>
              <a:rPr sz="1400" spc="-75" dirty="0">
                <a:solidFill>
                  <a:srgbClr val="1A1B17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1A1B17"/>
                </a:solidFill>
                <a:latin typeface="Trebuchet MS"/>
                <a:cs typeface="Trebuchet MS"/>
              </a:rPr>
              <a:t>PÚBLICO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1497" y="965703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48424" y="303077"/>
            <a:ext cx="14935200" cy="144208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 marR="5080">
              <a:lnSpc>
                <a:spcPts val="5330"/>
              </a:lnSpc>
              <a:spcBef>
                <a:spcPts val="690"/>
              </a:spcBef>
            </a:pPr>
            <a:r>
              <a:rPr spc="95" dirty="0"/>
              <a:t>LAS</a:t>
            </a:r>
            <a:r>
              <a:rPr spc="60" dirty="0"/>
              <a:t> </a:t>
            </a:r>
            <a:r>
              <a:rPr spc="120" dirty="0"/>
              <a:t>ESTRUCTURAS</a:t>
            </a:r>
            <a:r>
              <a:rPr spc="65" dirty="0"/>
              <a:t> </a:t>
            </a:r>
            <a:r>
              <a:rPr spc="254" dirty="0"/>
              <a:t>ORGÁNICAS</a:t>
            </a:r>
            <a:r>
              <a:rPr spc="60" dirty="0"/>
              <a:t> </a:t>
            </a:r>
            <a:r>
              <a:rPr spc="305" dirty="0"/>
              <a:t>NO</a:t>
            </a:r>
            <a:r>
              <a:rPr spc="65" dirty="0"/>
              <a:t> </a:t>
            </a:r>
            <a:r>
              <a:rPr spc="-60" dirty="0"/>
              <a:t>SE</a:t>
            </a:r>
            <a:r>
              <a:rPr spc="60" dirty="0"/>
              <a:t> </a:t>
            </a:r>
            <a:r>
              <a:rPr spc="55" dirty="0"/>
              <a:t>PRESENTAN </a:t>
            </a:r>
            <a:r>
              <a:rPr spc="-1055" dirty="0"/>
              <a:t> </a:t>
            </a:r>
            <a:r>
              <a:rPr spc="75" dirty="0"/>
              <a:t>POR</a:t>
            </a:r>
            <a:r>
              <a:rPr spc="60" dirty="0"/>
              <a:t> </a:t>
            </a:r>
            <a:r>
              <a:rPr spc="-30" dirty="0"/>
              <a:t>LEY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48424" y="1830434"/>
            <a:ext cx="15589885" cy="670728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830"/>
              </a:spcBef>
            </a:pPr>
            <a:r>
              <a:rPr sz="2400" i="1" u="heavy" spc="15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Razones: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700" algn="just">
              <a:lnSpc>
                <a:spcPct val="115599"/>
              </a:lnSpc>
              <a:spcBef>
                <a:spcPts val="105"/>
              </a:spcBef>
            </a:pPr>
            <a:r>
              <a:rPr sz="2400" spc="114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Ministerios: </a:t>
            </a:r>
            <a:r>
              <a:rPr sz="2400" spc="-6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sz="2400" spc="-6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Presidente de </a:t>
            </a:r>
            <a:r>
              <a:rPr sz="2400" spc="-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sz="2400" spc="1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República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sz="2400" spc="10" dirty="0" err="1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</a:t>
            </a:r>
            <a:r>
              <a:rPr sz="2400" spc="1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5" dirty="0" err="1" smtClean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correspondiente</a:t>
            </a:r>
            <a:r>
              <a:rPr lang="es-ES" sz="2400" spc="35" dirty="0" smtClean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400" spc="35" dirty="0" smtClean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quienes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disponen </a:t>
            </a:r>
            <a:r>
              <a:rPr sz="2400" spc="1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sz="2400" spc="1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conveniente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acerca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estructura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1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8890" algn="just">
              <a:lnSpc>
                <a:spcPts val="3679"/>
              </a:lnSpc>
              <a:spcBef>
                <a:spcPts val="200"/>
              </a:spcBef>
            </a:pPr>
            <a:r>
              <a:rPr sz="2400" spc="14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Resto </a:t>
            </a:r>
            <a:r>
              <a:rPr sz="2400" spc="18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400" spc="17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entidades </a:t>
            </a:r>
            <a:r>
              <a:rPr sz="2400" spc="11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públicas: </a:t>
            </a:r>
            <a:r>
              <a:rPr lang="es-ES" sz="2400" spc="110" dirty="0" smtClean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potestad del Titular o de la Junta Directiva, </a:t>
            </a:r>
            <a:r>
              <a:rPr sz="2400" spc="50" dirty="0" err="1" smtClean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nuevos</a:t>
            </a:r>
            <a:r>
              <a:rPr sz="2400" spc="55" dirty="0" smtClean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programas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1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asignados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sz="240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1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entidad,</a:t>
            </a:r>
            <a:r>
              <a:rPr sz="2400" spc="1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eliminación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unidades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administrativas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ubicación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otra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unidad,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cambio</a:t>
            </a:r>
            <a:r>
              <a:rPr sz="2400" spc="-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1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tecnologías.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325735">
              <a:lnSpc>
                <a:spcPts val="7350"/>
              </a:lnSpc>
              <a:spcBef>
                <a:spcPts val="730"/>
              </a:spcBef>
            </a:pPr>
            <a:r>
              <a:rPr sz="2400" u="heavy" spc="10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Venta</a:t>
            </a:r>
            <a:r>
              <a:rPr sz="2400" spc="10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sz="2400" u="heavy" spc="10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2400" spc="10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2400" spc="-9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8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sz="2400" spc="-9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04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representan</a:t>
            </a:r>
            <a:r>
              <a:rPr sz="2400" spc="-9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1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ventajas. </a:t>
            </a:r>
            <a:r>
              <a:rPr sz="2400" spc="-6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u="heavy" spc="145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Desventa</a:t>
            </a:r>
            <a:r>
              <a:rPr sz="2400" spc="1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sz="2400" u="heavy" spc="145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ts val="2735"/>
              </a:lnSpc>
            </a:pPr>
            <a:r>
              <a:rPr sz="2400" spc="-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sz="2400" spc="5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unidades</a:t>
            </a:r>
            <a:r>
              <a:rPr sz="2400" spc="5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administrativa</a:t>
            </a:r>
            <a:r>
              <a:rPr sz="2400" spc="5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4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sz="2400" spc="5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ubican</a:t>
            </a:r>
            <a:r>
              <a:rPr sz="2400" spc="5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spc="5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1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sz="2400" spc="5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4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niveles</a:t>
            </a:r>
            <a:r>
              <a:rPr sz="2400" spc="5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funcionales</a:t>
            </a:r>
            <a:r>
              <a:rPr sz="2400" spc="5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sz="2400" spc="5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sz="2400" spc="5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sz="2400" spc="5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corresponde,</a:t>
            </a:r>
            <a:r>
              <a:rPr sz="2400" spc="5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según</a:t>
            </a:r>
            <a:r>
              <a:rPr sz="2400" spc="54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495"/>
              </a:spcBef>
            </a:pPr>
            <a:r>
              <a:rPr sz="2400" spc="4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servicio</a:t>
            </a:r>
            <a:r>
              <a:rPr sz="2400" spc="-6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público</a:t>
            </a:r>
            <a:r>
              <a:rPr sz="2400" spc="-5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spc="-6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brindar.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6985" algn="just">
              <a:lnSpc>
                <a:spcPct val="115599"/>
              </a:lnSpc>
            </a:pP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sz="2400" spc="1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limitación, </a:t>
            </a:r>
            <a:r>
              <a:rPr sz="2400" spc="7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todo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cambio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sz="2400" spc="4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genere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entorno interno </a:t>
            </a:r>
            <a:r>
              <a:rPr sz="2400" spc="16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sz="2400" spc="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externo 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400" spc="-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sz="240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entidad </a:t>
            </a:r>
            <a:r>
              <a:rPr sz="2400" spc="1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sz="2400" spc="-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prestación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sz="2400" spc="4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servicio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público atribuidopor </a:t>
            </a:r>
            <a:r>
              <a:rPr sz="2400" spc="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Ley,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requeriría 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modificación </a:t>
            </a:r>
            <a:r>
              <a:rPr sz="2400" spc="4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previa </a:t>
            </a:r>
            <a:r>
              <a:rPr sz="2400" spc="-6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 </a:t>
            </a:r>
            <a:r>
              <a:rPr sz="2400" spc="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Ley, </a:t>
            </a:r>
            <a:r>
              <a:rPr sz="2400" spc="1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cada </a:t>
            </a:r>
            <a:r>
              <a:rPr sz="2400" spc="114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sz="2400" spc="4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requiera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modernizar </a:t>
            </a:r>
            <a:r>
              <a:rPr sz="2400" spc="4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tanto </a:t>
            </a:r>
            <a:r>
              <a:rPr sz="2400" spc="-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entidad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</a:t>
            </a:r>
            <a:r>
              <a:rPr sz="2400" spc="-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sz="2400" spc="4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servicio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público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presta, </a:t>
            </a:r>
            <a:r>
              <a:rPr sz="2400" spc="1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sz="2400" spc="1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1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implica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retrasos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logro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3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spc="-50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15" dirty="0">
                <a:solidFill>
                  <a:srgbClr val="1A1B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14</a:t>
            </a:r>
            <a:endParaRPr lang="es-PA" sz="2000" dirty="0"/>
          </a:p>
        </p:txBody>
      </p:sp>
      <p:sp>
        <p:nvSpPr>
          <p:cNvPr id="7" name="object 12"/>
          <p:cNvSpPr/>
          <p:nvPr/>
        </p:nvSpPr>
        <p:spPr>
          <a:xfrm>
            <a:off x="228600" y="78336"/>
            <a:ext cx="908050" cy="908050"/>
          </a:xfrm>
          <a:custGeom>
            <a:avLst/>
            <a:gdLst/>
            <a:ahLst/>
            <a:cxnLst/>
            <a:rect l="l" t="t" r="r" b="b"/>
            <a:pathLst>
              <a:path w="908050" h="908050">
                <a:moveTo>
                  <a:pt x="453965" y="907930"/>
                </a:moveTo>
                <a:lnTo>
                  <a:pt x="409468" y="905744"/>
                </a:lnTo>
                <a:lnTo>
                  <a:pt x="365400" y="899207"/>
                </a:lnTo>
                <a:lnTo>
                  <a:pt x="322185" y="888382"/>
                </a:lnTo>
                <a:lnTo>
                  <a:pt x="280240" y="873373"/>
                </a:lnTo>
                <a:lnTo>
                  <a:pt x="239967" y="854326"/>
                </a:lnTo>
                <a:lnTo>
                  <a:pt x="201755" y="831423"/>
                </a:lnTo>
                <a:lnTo>
                  <a:pt x="165972" y="804884"/>
                </a:lnTo>
                <a:lnTo>
                  <a:pt x="132963" y="774966"/>
                </a:lnTo>
                <a:lnTo>
                  <a:pt x="103045" y="741957"/>
                </a:lnTo>
                <a:lnTo>
                  <a:pt x="76506" y="706174"/>
                </a:lnTo>
                <a:lnTo>
                  <a:pt x="53603" y="667962"/>
                </a:lnTo>
                <a:lnTo>
                  <a:pt x="34556" y="627689"/>
                </a:lnTo>
                <a:lnTo>
                  <a:pt x="19547" y="585744"/>
                </a:lnTo>
                <a:lnTo>
                  <a:pt x="8722" y="542529"/>
                </a:lnTo>
                <a:lnTo>
                  <a:pt x="2185" y="498461"/>
                </a:lnTo>
                <a:lnTo>
                  <a:pt x="0" y="453965"/>
                </a:lnTo>
                <a:lnTo>
                  <a:pt x="136" y="442820"/>
                </a:lnTo>
                <a:lnTo>
                  <a:pt x="3414" y="398391"/>
                </a:lnTo>
                <a:lnTo>
                  <a:pt x="11030" y="354497"/>
                </a:lnTo>
                <a:lnTo>
                  <a:pt x="22913" y="311561"/>
                </a:lnTo>
                <a:lnTo>
                  <a:pt x="38946" y="269996"/>
                </a:lnTo>
                <a:lnTo>
                  <a:pt x="58977" y="230203"/>
                </a:lnTo>
                <a:lnTo>
                  <a:pt x="82811" y="192565"/>
                </a:lnTo>
                <a:lnTo>
                  <a:pt x="110220" y="157444"/>
                </a:lnTo>
                <a:lnTo>
                  <a:pt x="140940" y="125179"/>
                </a:lnTo>
                <a:lnTo>
                  <a:pt x="174673" y="96081"/>
                </a:lnTo>
                <a:lnTo>
                  <a:pt x="211097" y="70429"/>
                </a:lnTo>
                <a:lnTo>
                  <a:pt x="249860" y="48470"/>
                </a:lnTo>
                <a:lnTo>
                  <a:pt x="290588" y="30417"/>
                </a:lnTo>
                <a:lnTo>
                  <a:pt x="332889" y="16443"/>
                </a:lnTo>
                <a:lnTo>
                  <a:pt x="376357" y="6682"/>
                </a:lnTo>
                <a:lnTo>
                  <a:pt x="420572" y="1229"/>
                </a:lnTo>
                <a:lnTo>
                  <a:pt x="453965" y="0"/>
                </a:lnTo>
                <a:lnTo>
                  <a:pt x="465109" y="136"/>
                </a:lnTo>
                <a:lnTo>
                  <a:pt x="509538" y="3414"/>
                </a:lnTo>
                <a:lnTo>
                  <a:pt x="553432" y="11030"/>
                </a:lnTo>
                <a:lnTo>
                  <a:pt x="596368" y="22913"/>
                </a:lnTo>
                <a:lnTo>
                  <a:pt x="637933" y="38946"/>
                </a:lnTo>
                <a:lnTo>
                  <a:pt x="677726" y="58977"/>
                </a:lnTo>
                <a:lnTo>
                  <a:pt x="715364" y="82811"/>
                </a:lnTo>
                <a:lnTo>
                  <a:pt x="750485" y="110220"/>
                </a:lnTo>
                <a:lnTo>
                  <a:pt x="782750" y="140940"/>
                </a:lnTo>
                <a:lnTo>
                  <a:pt x="811848" y="174673"/>
                </a:lnTo>
                <a:lnTo>
                  <a:pt x="837500" y="211097"/>
                </a:lnTo>
                <a:lnTo>
                  <a:pt x="859459" y="249860"/>
                </a:lnTo>
                <a:lnTo>
                  <a:pt x="877512" y="290588"/>
                </a:lnTo>
                <a:lnTo>
                  <a:pt x="891486" y="332889"/>
                </a:lnTo>
                <a:lnTo>
                  <a:pt x="901247" y="376357"/>
                </a:lnTo>
                <a:lnTo>
                  <a:pt x="906700" y="420572"/>
                </a:lnTo>
                <a:lnTo>
                  <a:pt x="907930" y="453965"/>
                </a:lnTo>
                <a:lnTo>
                  <a:pt x="907793" y="465109"/>
                </a:lnTo>
                <a:lnTo>
                  <a:pt x="904515" y="509538"/>
                </a:lnTo>
                <a:lnTo>
                  <a:pt x="896899" y="553432"/>
                </a:lnTo>
                <a:lnTo>
                  <a:pt x="885016" y="596368"/>
                </a:lnTo>
                <a:lnTo>
                  <a:pt x="868983" y="637933"/>
                </a:lnTo>
                <a:lnTo>
                  <a:pt x="848952" y="677726"/>
                </a:lnTo>
                <a:lnTo>
                  <a:pt x="825118" y="715364"/>
                </a:lnTo>
                <a:lnTo>
                  <a:pt x="797709" y="750485"/>
                </a:lnTo>
                <a:lnTo>
                  <a:pt x="766989" y="782750"/>
                </a:lnTo>
                <a:lnTo>
                  <a:pt x="733256" y="811848"/>
                </a:lnTo>
                <a:lnTo>
                  <a:pt x="696832" y="837500"/>
                </a:lnTo>
                <a:lnTo>
                  <a:pt x="658069" y="859459"/>
                </a:lnTo>
                <a:lnTo>
                  <a:pt x="617341" y="877512"/>
                </a:lnTo>
                <a:lnTo>
                  <a:pt x="575040" y="891486"/>
                </a:lnTo>
                <a:lnTo>
                  <a:pt x="531572" y="901247"/>
                </a:lnTo>
                <a:lnTo>
                  <a:pt x="487357" y="906700"/>
                </a:lnTo>
                <a:lnTo>
                  <a:pt x="453965" y="907930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3"/>
          <p:cNvSpPr txBox="1"/>
          <p:nvPr/>
        </p:nvSpPr>
        <p:spPr>
          <a:xfrm>
            <a:off x="478995" y="258063"/>
            <a:ext cx="4076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75" dirty="0" smtClean="0">
                <a:solidFill>
                  <a:srgbClr val="FAFAFA"/>
                </a:solidFill>
                <a:latin typeface="Cambria"/>
                <a:cs typeface="Cambria"/>
              </a:rPr>
              <a:t>V</a:t>
            </a:r>
            <a:r>
              <a:rPr lang="es-ES" sz="3000" b="1" spc="75" dirty="0" smtClean="0">
                <a:solidFill>
                  <a:srgbClr val="FAFAFA"/>
                </a:solidFill>
                <a:latin typeface="Cambria"/>
                <a:cs typeface="Cambria"/>
              </a:rPr>
              <a:t>I</a:t>
            </a:r>
            <a:endParaRPr sz="300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326" y="7694880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25" dirty="0">
                <a:solidFill>
                  <a:srgbClr val="1A1B17"/>
                </a:solidFill>
                <a:latin typeface="Trebuchet MS"/>
                <a:cs typeface="Trebuchet MS"/>
              </a:rPr>
              <a:t>SECTOR</a:t>
            </a:r>
            <a:r>
              <a:rPr sz="1400" spc="-75" dirty="0">
                <a:solidFill>
                  <a:srgbClr val="1A1B17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1A1B17"/>
                </a:solidFill>
                <a:latin typeface="Trebuchet MS"/>
                <a:cs typeface="Trebuchet MS"/>
              </a:rPr>
              <a:t>PÚBLICO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625" y="4112072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75555" y="1320718"/>
            <a:ext cx="2028926" cy="127992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353199" y="2397108"/>
            <a:ext cx="15388590" cy="38925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525" algn="just">
              <a:lnSpc>
                <a:spcPct val="116900"/>
              </a:lnSpc>
              <a:spcBef>
                <a:spcPts val="95"/>
              </a:spcBef>
            </a:pPr>
            <a:r>
              <a:rPr sz="3100" spc="-8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Nivel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Superior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instituciones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del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sector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público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tiene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bajo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su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responsabilidad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modificaciones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deben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aplicarse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estructura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orgánica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tomando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como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referencia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causas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originan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dichas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modificaciones</a:t>
            </a:r>
            <a:r>
              <a:rPr sz="3100" spc="6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materia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organizacional.</a:t>
            </a:r>
            <a:endParaRPr sz="3100" dirty="0">
              <a:latin typeface="Georgia"/>
              <a:cs typeface="Georgia"/>
            </a:endParaRPr>
          </a:p>
          <a:p>
            <a:pPr marL="12700" marR="5080" algn="just">
              <a:lnSpc>
                <a:spcPct val="116900"/>
              </a:lnSpc>
            </a:pP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Estos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cambios deberán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expresar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propósito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se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persigue;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es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decir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qué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para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qué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organización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se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propone,</a:t>
            </a:r>
            <a:r>
              <a:rPr sz="3100" spc="6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considerando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cómo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afectan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misión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razón </a:t>
            </a:r>
            <a:r>
              <a:rPr sz="3100" spc="-7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ser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institución,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establecida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disposiciones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legales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crean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o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modifican.</a:t>
            </a:r>
            <a:endParaRPr sz="3100" dirty="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3199" y="6892412"/>
            <a:ext cx="15388590" cy="5022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205230" algn="l"/>
                <a:tab pos="2635885" algn="l"/>
                <a:tab pos="4790440" algn="l"/>
                <a:tab pos="5244465" algn="l"/>
                <a:tab pos="5812790" algn="l"/>
                <a:tab pos="8061325" algn="l"/>
                <a:tab pos="10641330" algn="l"/>
                <a:tab pos="11114405" algn="l"/>
                <a:tab pos="12132945" algn="l"/>
                <a:tab pos="12818110" algn="l"/>
              </a:tabLst>
            </a:pP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Estas	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causas	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responden	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	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	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asignación,	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modificación	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o	</a:t>
            </a:r>
            <a:r>
              <a:rPr sz="3100" spc="60" dirty="0">
                <a:solidFill>
                  <a:srgbClr val="1A1B17"/>
                </a:solidFill>
                <a:latin typeface="Georgia"/>
                <a:cs typeface="Georgia"/>
              </a:rPr>
              <a:t>cese	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	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competencias,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92983" y="7369157"/>
            <a:ext cx="13148310" cy="1130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6865">
              <a:lnSpc>
                <a:spcPct val="116900"/>
              </a:lnSpc>
              <a:spcBef>
                <a:spcPts val="95"/>
              </a:spcBef>
              <a:tabLst>
                <a:tab pos="873125" algn="l"/>
                <a:tab pos="2919730" algn="l"/>
                <a:tab pos="2945765" algn="l"/>
                <a:tab pos="3747135" algn="l"/>
                <a:tab pos="5236210" algn="l"/>
                <a:tab pos="5412740" algn="l"/>
                <a:tab pos="7267575" algn="l"/>
                <a:tab pos="8260715" algn="l"/>
                <a:tab pos="9014460" algn="l"/>
                <a:tab pos="10480040" algn="l"/>
                <a:tab pos="10945495" algn="l"/>
                <a:tab pos="11096625" algn="l"/>
                <a:tab pos="12909550" algn="l"/>
              </a:tabLst>
            </a:pP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	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f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on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	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on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f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-95" dirty="0">
                <a:solidFill>
                  <a:srgbClr val="1A1B17"/>
                </a:solidFill>
                <a:latin typeface="Georgia"/>
                <a:cs typeface="Georgia"/>
              </a:rPr>
              <a:t>,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f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on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í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-95" dirty="0">
                <a:solidFill>
                  <a:srgbClr val="1A1B17"/>
                </a:solidFill>
                <a:latin typeface="Georgia"/>
                <a:cs typeface="Georgia"/>
              </a:rPr>
              <a:t>,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b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j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175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130" dirty="0">
                <a:solidFill>
                  <a:srgbClr val="1A1B17"/>
                </a:solidFill>
                <a:latin typeface="Georgia"/>
                <a:cs typeface="Georgia"/>
              </a:rPr>
              <a:t>y  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rp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ó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175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	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é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a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175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	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175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3199" y="7369157"/>
            <a:ext cx="2258695" cy="1682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95"/>
              </a:spcBef>
            </a:pP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ib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on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s  funciones,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-10" dirty="0">
                <a:solidFill>
                  <a:srgbClr val="1A1B17"/>
                </a:solidFill>
                <a:latin typeface="Georgia"/>
                <a:cs typeface="Georgia"/>
              </a:rPr>
              <a:t>(operativas).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38200" y="714732"/>
            <a:ext cx="908050" cy="910590"/>
          </a:xfrm>
          <a:custGeom>
            <a:avLst/>
            <a:gdLst/>
            <a:ahLst/>
            <a:cxnLst/>
            <a:rect l="l" t="t" r="r" b="b"/>
            <a:pathLst>
              <a:path w="908050" h="910590">
                <a:moveTo>
                  <a:pt x="453965" y="910337"/>
                </a:moveTo>
                <a:lnTo>
                  <a:pt x="409468" y="908146"/>
                </a:lnTo>
                <a:lnTo>
                  <a:pt x="365400" y="901591"/>
                </a:lnTo>
                <a:lnTo>
                  <a:pt x="322185" y="890738"/>
                </a:lnTo>
                <a:lnTo>
                  <a:pt x="280240" y="875690"/>
                </a:lnTo>
                <a:lnTo>
                  <a:pt x="239967" y="856592"/>
                </a:lnTo>
                <a:lnTo>
                  <a:pt x="201755" y="833628"/>
                </a:lnTo>
                <a:lnTo>
                  <a:pt x="165972" y="807019"/>
                </a:lnTo>
                <a:lnTo>
                  <a:pt x="132963" y="777021"/>
                </a:lnTo>
                <a:lnTo>
                  <a:pt x="103045" y="743925"/>
                </a:lnTo>
                <a:lnTo>
                  <a:pt x="76506" y="708047"/>
                </a:lnTo>
                <a:lnTo>
                  <a:pt x="53603" y="669734"/>
                </a:lnTo>
                <a:lnTo>
                  <a:pt x="34556" y="629354"/>
                </a:lnTo>
                <a:lnTo>
                  <a:pt x="19547" y="587297"/>
                </a:lnTo>
                <a:lnTo>
                  <a:pt x="8722" y="543967"/>
                </a:lnTo>
                <a:lnTo>
                  <a:pt x="2185" y="499783"/>
                </a:lnTo>
                <a:lnTo>
                  <a:pt x="0" y="455168"/>
                </a:lnTo>
                <a:lnTo>
                  <a:pt x="136" y="443995"/>
                </a:lnTo>
                <a:lnTo>
                  <a:pt x="3414" y="399448"/>
                </a:lnTo>
                <a:lnTo>
                  <a:pt x="11030" y="355437"/>
                </a:lnTo>
                <a:lnTo>
                  <a:pt x="22913" y="312387"/>
                </a:lnTo>
                <a:lnTo>
                  <a:pt x="38946" y="270712"/>
                </a:lnTo>
                <a:lnTo>
                  <a:pt x="58977" y="230813"/>
                </a:lnTo>
                <a:lnTo>
                  <a:pt x="82811" y="193076"/>
                </a:lnTo>
                <a:lnTo>
                  <a:pt x="110220" y="157862"/>
                </a:lnTo>
                <a:lnTo>
                  <a:pt x="140940" y="125511"/>
                </a:lnTo>
                <a:lnTo>
                  <a:pt x="174673" y="96335"/>
                </a:lnTo>
                <a:lnTo>
                  <a:pt x="211097" y="70615"/>
                </a:lnTo>
                <a:lnTo>
                  <a:pt x="249860" y="48599"/>
                </a:lnTo>
                <a:lnTo>
                  <a:pt x="290588" y="30498"/>
                </a:lnTo>
                <a:lnTo>
                  <a:pt x="332889" y="16486"/>
                </a:lnTo>
                <a:lnTo>
                  <a:pt x="376357" y="6700"/>
                </a:lnTo>
                <a:lnTo>
                  <a:pt x="420572" y="1232"/>
                </a:lnTo>
                <a:lnTo>
                  <a:pt x="453965" y="0"/>
                </a:lnTo>
                <a:lnTo>
                  <a:pt x="465109" y="136"/>
                </a:lnTo>
                <a:lnTo>
                  <a:pt x="509538" y="3423"/>
                </a:lnTo>
                <a:lnTo>
                  <a:pt x="553432" y="11060"/>
                </a:lnTo>
                <a:lnTo>
                  <a:pt x="596368" y="22974"/>
                </a:lnTo>
                <a:lnTo>
                  <a:pt x="637933" y="39050"/>
                </a:lnTo>
                <a:lnTo>
                  <a:pt x="677726" y="59133"/>
                </a:lnTo>
                <a:lnTo>
                  <a:pt x="715364" y="83031"/>
                </a:lnTo>
                <a:lnTo>
                  <a:pt x="750485" y="110513"/>
                </a:lnTo>
                <a:lnTo>
                  <a:pt x="782750" y="141313"/>
                </a:lnTo>
                <a:lnTo>
                  <a:pt x="811848" y="175137"/>
                </a:lnTo>
                <a:lnTo>
                  <a:pt x="837500" y="211657"/>
                </a:lnTo>
                <a:lnTo>
                  <a:pt x="859459" y="250522"/>
                </a:lnTo>
                <a:lnTo>
                  <a:pt x="877512" y="291358"/>
                </a:lnTo>
                <a:lnTo>
                  <a:pt x="891486" y="333772"/>
                </a:lnTo>
                <a:lnTo>
                  <a:pt x="901247" y="377355"/>
                </a:lnTo>
                <a:lnTo>
                  <a:pt x="906700" y="421687"/>
                </a:lnTo>
                <a:lnTo>
                  <a:pt x="907930" y="455168"/>
                </a:lnTo>
                <a:lnTo>
                  <a:pt x="907793" y="466342"/>
                </a:lnTo>
                <a:lnTo>
                  <a:pt x="904515" y="510889"/>
                </a:lnTo>
                <a:lnTo>
                  <a:pt x="896899" y="554900"/>
                </a:lnTo>
                <a:lnTo>
                  <a:pt x="885016" y="597950"/>
                </a:lnTo>
                <a:lnTo>
                  <a:pt x="868983" y="639625"/>
                </a:lnTo>
                <a:lnTo>
                  <a:pt x="848952" y="679523"/>
                </a:lnTo>
                <a:lnTo>
                  <a:pt x="825118" y="717261"/>
                </a:lnTo>
                <a:lnTo>
                  <a:pt x="797709" y="752475"/>
                </a:lnTo>
                <a:lnTo>
                  <a:pt x="766989" y="784826"/>
                </a:lnTo>
                <a:lnTo>
                  <a:pt x="733256" y="814001"/>
                </a:lnTo>
                <a:lnTo>
                  <a:pt x="696832" y="839721"/>
                </a:lnTo>
                <a:lnTo>
                  <a:pt x="658069" y="861738"/>
                </a:lnTo>
                <a:lnTo>
                  <a:pt x="617341" y="879839"/>
                </a:lnTo>
                <a:lnTo>
                  <a:pt x="575040" y="893850"/>
                </a:lnTo>
                <a:lnTo>
                  <a:pt x="531572" y="903637"/>
                </a:lnTo>
                <a:lnTo>
                  <a:pt x="487357" y="909105"/>
                </a:lnTo>
                <a:lnTo>
                  <a:pt x="453965" y="910337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88594" y="894460"/>
            <a:ext cx="54406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70" dirty="0" smtClean="0">
                <a:solidFill>
                  <a:srgbClr val="FAFAFA"/>
                </a:solidFill>
                <a:latin typeface="Cambria"/>
                <a:cs typeface="Cambria"/>
              </a:rPr>
              <a:t>V</a:t>
            </a:r>
            <a:r>
              <a:rPr lang="es-ES" sz="2800" b="1" spc="70" dirty="0" smtClean="0">
                <a:solidFill>
                  <a:srgbClr val="FAFAFA"/>
                </a:solidFill>
                <a:latin typeface="Cambria"/>
                <a:cs typeface="Cambria"/>
              </a:rPr>
              <a:t>I</a:t>
            </a:r>
            <a:r>
              <a:rPr sz="2800" b="1" spc="-25" dirty="0" smtClean="0">
                <a:solidFill>
                  <a:srgbClr val="FAFAFA"/>
                </a:solidFill>
                <a:latin typeface="Cambria"/>
                <a:cs typeface="Cambria"/>
              </a:rPr>
              <a:t>I</a:t>
            </a:r>
            <a:endParaRPr sz="2800" dirty="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95872" y="508668"/>
            <a:ext cx="15206328" cy="136461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ts val="5030"/>
              </a:lnSpc>
              <a:spcBef>
                <a:spcPts val="675"/>
              </a:spcBef>
              <a:tabLst>
                <a:tab pos="3300095" algn="l"/>
                <a:tab pos="5096510" algn="l"/>
                <a:tab pos="8858885" algn="l"/>
              </a:tabLst>
            </a:pPr>
            <a:r>
              <a:rPr sz="4600" b="1" spc="490" dirty="0">
                <a:latin typeface="Cambria"/>
                <a:cs typeface="Cambria"/>
              </a:rPr>
              <a:t>C</a:t>
            </a:r>
            <a:r>
              <a:rPr sz="4600" b="1" spc="160" dirty="0">
                <a:latin typeface="Cambria"/>
                <a:cs typeface="Cambria"/>
              </a:rPr>
              <a:t>R</a:t>
            </a:r>
            <a:r>
              <a:rPr sz="4600" b="1" spc="-35" dirty="0">
                <a:latin typeface="Cambria"/>
                <a:cs typeface="Cambria"/>
              </a:rPr>
              <a:t>I</a:t>
            </a:r>
            <a:r>
              <a:rPr sz="4600" b="1" spc="10" dirty="0">
                <a:latin typeface="Cambria"/>
                <a:cs typeface="Cambria"/>
              </a:rPr>
              <a:t>T</a:t>
            </a:r>
            <a:r>
              <a:rPr sz="4600" b="1" spc="-125" dirty="0">
                <a:latin typeface="Cambria"/>
                <a:cs typeface="Cambria"/>
              </a:rPr>
              <a:t>E</a:t>
            </a:r>
            <a:r>
              <a:rPr sz="4600" b="1" spc="160" dirty="0">
                <a:latin typeface="Cambria"/>
                <a:cs typeface="Cambria"/>
              </a:rPr>
              <a:t>R</a:t>
            </a:r>
            <a:r>
              <a:rPr sz="4600" b="1" spc="-35" dirty="0">
                <a:latin typeface="Cambria"/>
                <a:cs typeface="Cambria"/>
              </a:rPr>
              <a:t>I</a:t>
            </a:r>
            <a:r>
              <a:rPr sz="4600" b="1" spc="320" dirty="0">
                <a:latin typeface="Cambria"/>
                <a:cs typeface="Cambria"/>
              </a:rPr>
              <a:t>O</a:t>
            </a:r>
            <a:r>
              <a:rPr sz="4600" b="1" spc="5" dirty="0">
                <a:latin typeface="Cambria"/>
                <a:cs typeface="Cambria"/>
              </a:rPr>
              <a:t>S</a:t>
            </a:r>
            <a:r>
              <a:rPr sz="4600" b="1" dirty="0">
                <a:latin typeface="Cambria"/>
                <a:cs typeface="Cambria"/>
              </a:rPr>
              <a:t>	</a:t>
            </a:r>
            <a:r>
              <a:rPr sz="4600" b="1" spc="-285" dirty="0">
                <a:latin typeface="Cambria"/>
                <a:cs typeface="Cambria"/>
              </a:rPr>
              <a:t>P</a:t>
            </a:r>
            <a:r>
              <a:rPr sz="4600" b="1" spc="290" dirty="0">
                <a:latin typeface="Cambria"/>
                <a:cs typeface="Cambria"/>
              </a:rPr>
              <a:t>A</a:t>
            </a:r>
            <a:r>
              <a:rPr sz="4600" b="1" spc="160" dirty="0">
                <a:latin typeface="Cambria"/>
                <a:cs typeface="Cambria"/>
              </a:rPr>
              <a:t>R</a:t>
            </a:r>
            <a:r>
              <a:rPr sz="4600" b="1" spc="295" dirty="0">
                <a:latin typeface="Cambria"/>
                <a:cs typeface="Cambria"/>
              </a:rPr>
              <a:t>A</a:t>
            </a:r>
            <a:r>
              <a:rPr sz="4600" b="1" dirty="0">
                <a:latin typeface="Cambria"/>
                <a:cs typeface="Cambria"/>
              </a:rPr>
              <a:t>	</a:t>
            </a:r>
            <a:r>
              <a:rPr sz="4600" b="1" spc="-125" dirty="0" smtClean="0">
                <a:latin typeface="Cambria"/>
                <a:cs typeface="Cambria"/>
              </a:rPr>
              <a:t>E</a:t>
            </a:r>
            <a:r>
              <a:rPr sz="4600" b="1" dirty="0" smtClean="0">
                <a:latin typeface="Cambria"/>
                <a:cs typeface="Cambria"/>
              </a:rPr>
              <a:t>S</a:t>
            </a:r>
            <a:r>
              <a:rPr sz="4600" b="1" spc="10" dirty="0" smtClean="0">
                <a:latin typeface="Cambria"/>
                <a:cs typeface="Cambria"/>
              </a:rPr>
              <a:t>T</a:t>
            </a:r>
            <a:r>
              <a:rPr sz="4600" b="1" spc="290" dirty="0" smtClean="0">
                <a:latin typeface="Cambria"/>
                <a:cs typeface="Cambria"/>
              </a:rPr>
              <a:t>A</a:t>
            </a:r>
            <a:r>
              <a:rPr sz="4600" b="1" spc="-265" dirty="0" smtClean="0">
                <a:latin typeface="Cambria"/>
                <a:cs typeface="Cambria"/>
              </a:rPr>
              <a:t>B</a:t>
            </a:r>
            <a:r>
              <a:rPr sz="4600" b="1" spc="-35" dirty="0" smtClean="0">
                <a:latin typeface="Cambria"/>
                <a:cs typeface="Cambria"/>
              </a:rPr>
              <a:t>L</a:t>
            </a:r>
            <a:r>
              <a:rPr sz="4600" b="1" spc="-125" dirty="0" smtClean="0">
                <a:latin typeface="Cambria"/>
                <a:cs typeface="Cambria"/>
              </a:rPr>
              <a:t>E</a:t>
            </a:r>
            <a:r>
              <a:rPr sz="4600" b="1" spc="490" dirty="0" smtClean="0">
                <a:latin typeface="Cambria"/>
                <a:cs typeface="Cambria"/>
              </a:rPr>
              <a:t>C</a:t>
            </a:r>
            <a:r>
              <a:rPr sz="4600" b="1" spc="-125" dirty="0" smtClean="0">
                <a:latin typeface="Cambria"/>
                <a:cs typeface="Cambria"/>
              </a:rPr>
              <a:t>E</a:t>
            </a:r>
            <a:r>
              <a:rPr sz="4600" b="1" spc="165" dirty="0" smtClean="0">
                <a:latin typeface="Cambria"/>
                <a:cs typeface="Cambria"/>
              </a:rPr>
              <a:t>R</a:t>
            </a:r>
            <a:r>
              <a:rPr lang="es-ES" sz="4600" b="1" dirty="0">
                <a:latin typeface="Cambria"/>
                <a:cs typeface="Cambria"/>
              </a:rPr>
              <a:t> </a:t>
            </a:r>
            <a:r>
              <a:rPr sz="4600" b="1" spc="175" dirty="0" smtClean="0">
                <a:latin typeface="Cambria"/>
                <a:cs typeface="Cambria"/>
              </a:rPr>
              <a:t>O </a:t>
            </a:r>
            <a:r>
              <a:rPr lang="es-ES" sz="4600" b="1" spc="175" dirty="0" smtClean="0">
                <a:latin typeface="Cambria"/>
                <a:cs typeface="Cambria"/>
              </a:rPr>
              <a:t>REESTRUCTURAR LA</a:t>
            </a:r>
            <a:r>
              <a:rPr sz="4600" b="1" spc="175" dirty="0" smtClean="0">
                <a:latin typeface="Cambria"/>
                <a:cs typeface="Cambria"/>
              </a:rPr>
              <a:t> </a:t>
            </a:r>
            <a:r>
              <a:rPr sz="4600" b="1" spc="235" dirty="0">
                <a:latin typeface="Cambria"/>
                <a:cs typeface="Cambria"/>
              </a:rPr>
              <a:t>ORGANIZACIÓN</a:t>
            </a:r>
            <a:r>
              <a:rPr sz="4600" b="1" spc="60" dirty="0">
                <a:latin typeface="Cambria"/>
                <a:cs typeface="Cambria"/>
              </a:rPr>
              <a:t> </a:t>
            </a:r>
            <a:r>
              <a:rPr sz="4600" b="1" spc="120" dirty="0">
                <a:latin typeface="Cambria"/>
                <a:cs typeface="Cambria"/>
              </a:rPr>
              <a:t>INSTITUCIONAL</a:t>
            </a:r>
            <a:endParaRPr sz="4600" dirty="0">
              <a:latin typeface="Cambria"/>
              <a:cs typeface="Cambri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14852" y="9040111"/>
            <a:ext cx="218999" cy="218836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14852" y="8302811"/>
            <a:ext cx="218999" cy="218836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16853" y="8672655"/>
            <a:ext cx="215807" cy="215807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15</a:t>
            </a:r>
            <a:endParaRPr lang="es-P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326" y="7694880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25" dirty="0">
                <a:solidFill>
                  <a:srgbClr val="1A1B17"/>
                </a:solidFill>
                <a:latin typeface="Trebuchet MS"/>
                <a:cs typeface="Trebuchet MS"/>
              </a:rPr>
              <a:t>SECTOR</a:t>
            </a:r>
            <a:r>
              <a:rPr sz="1400" spc="-75" dirty="0">
                <a:solidFill>
                  <a:srgbClr val="1A1B17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1A1B17"/>
                </a:solidFill>
                <a:latin typeface="Trebuchet MS"/>
                <a:cs typeface="Trebuchet MS"/>
              </a:rPr>
              <a:t>PÚBLICO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4775" y="557104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0522" y="3304900"/>
            <a:ext cx="114300" cy="1142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413459" y="3833538"/>
            <a:ext cx="123825" cy="12382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13459" y="5433738"/>
            <a:ext cx="123825" cy="12382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80047" y="6505300"/>
            <a:ext cx="123825" cy="12382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51559" y="7052988"/>
            <a:ext cx="133350" cy="13334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049674" y="3007175"/>
            <a:ext cx="14735810" cy="487616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3000" i="1" dirty="0">
                <a:solidFill>
                  <a:srgbClr val="1A1B17"/>
                </a:solidFill>
                <a:latin typeface="Arial"/>
                <a:cs typeface="Arial"/>
              </a:rPr>
              <a:t>Creación</a:t>
            </a:r>
            <a:r>
              <a:rPr sz="3000" i="1" spc="-160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-35" dirty="0">
                <a:solidFill>
                  <a:srgbClr val="1A1B17"/>
                </a:solidFill>
                <a:latin typeface="Arial"/>
                <a:cs typeface="Arial"/>
              </a:rPr>
              <a:t>de</a:t>
            </a:r>
            <a:r>
              <a:rPr sz="3000" i="1" spc="-160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-10" dirty="0">
                <a:solidFill>
                  <a:srgbClr val="1A1B17"/>
                </a:solidFill>
                <a:latin typeface="Arial"/>
                <a:cs typeface="Arial"/>
              </a:rPr>
              <a:t>nuevas</a:t>
            </a:r>
            <a:r>
              <a:rPr sz="3000" i="1" spc="-160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5" dirty="0">
                <a:solidFill>
                  <a:srgbClr val="1A1B17"/>
                </a:solidFill>
                <a:latin typeface="Arial"/>
                <a:cs typeface="Arial"/>
              </a:rPr>
              <a:t>Unidades</a:t>
            </a:r>
            <a:r>
              <a:rPr sz="3000" i="1" spc="-160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100" dirty="0">
                <a:solidFill>
                  <a:srgbClr val="1A1B17"/>
                </a:solidFill>
                <a:latin typeface="Arial"/>
                <a:cs typeface="Arial"/>
              </a:rPr>
              <a:t>Administrativas</a:t>
            </a:r>
            <a:endParaRPr sz="3000">
              <a:latin typeface="Arial"/>
              <a:cs typeface="Arial"/>
            </a:endParaRPr>
          </a:p>
          <a:p>
            <a:pPr marL="666115" marR="5080" algn="just">
              <a:lnSpc>
                <a:spcPts val="4200"/>
              </a:lnSpc>
              <a:spcBef>
                <a:spcPts val="240"/>
              </a:spcBef>
            </a:pP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Desarrollar 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Objetivo </a:t>
            </a:r>
            <a:r>
              <a:rPr sz="3000" spc="195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000" spc="5" dirty="0">
                <a:solidFill>
                  <a:srgbClr val="1A1B17"/>
                </a:solidFill>
                <a:latin typeface="Georgia"/>
                <a:cs typeface="Georgia"/>
              </a:rPr>
              <a:t>Funciones,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considerando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si brindará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Servicios </a:t>
            </a:r>
            <a:r>
              <a:rPr sz="3000" spc="65" dirty="0">
                <a:solidFill>
                  <a:srgbClr val="1A1B17"/>
                </a:solidFill>
                <a:latin typeface="Georgia"/>
                <a:cs typeface="Georgia"/>
              </a:rPr>
              <a:t>externos </a:t>
            </a:r>
            <a:r>
              <a:rPr sz="3000" spc="7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5" dirty="0">
                <a:solidFill>
                  <a:srgbClr val="1A1B17"/>
                </a:solidFill>
                <a:latin typeface="Georgia"/>
                <a:cs typeface="Georgia"/>
              </a:rPr>
              <a:t>producto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del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60" dirty="0">
                <a:solidFill>
                  <a:srgbClr val="1A1B17"/>
                </a:solidFill>
                <a:latin typeface="Georgia"/>
                <a:cs typeface="Georgia"/>
              </a:rPr>
              <a:t>objetivo </a:t>
            </a:r>
            <a:r>
              <a:rPr sz="3000" spc="195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0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0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misión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institucional o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bien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5" dirty="0">
                <a:solidFill>
                  <a:srgbClr val="1A1B17"/>
                </a:solidFill>
                <a:latin typeface="Georgia"/>
                <a:cs typeface="Georgia"/>
              </a:rPr>
              <a:t>servicios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internos 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30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brindan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unidades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adjetivas.</a:t>
            </a:r>
            <a:endParaRPr sz="3000">
              <a:latin typeface="Georgia"/>
              <a:cs typeface="Georgia"/>
            </a:endParaRPr>
          </a:p>
          <a:p>
            <a:pPr marL="666115" algn="just">
              <a:lnSpc>
                <a:spcPct val="100000"/>
              </a:lnSpc>
              <a:spcBef>
                <a:spcPts val="359"/>
              </a:spcBef>
            </a:pP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Establecer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5" dirty="0">
                <a:solidFill>
                  <a:srgbClr val="1A1B17"/>
                </a:solidFill>
                <a:latin typeface="Georgia"/>
                <a:cs typeface="Georgia"/>
              </a:rPr>
              <a:t>nivel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funcional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9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jerárquico.</a:t>
            </a:r>
            <a:endParaRPr sz="3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4200">
              <a:latin typeface="Georgia"/>
              <a:cs typeface="Georgia"/>
            </a:endParaRPr>
          </a:p>
          <a:p>
            <a:pPr marL="33655">
              <a:lnSpc>
                <a:spcPct val="100000"/>
              </a:lnSpc>
            </a:pPr>
            <a:r>
              <a:rPr sz="3100" i="1" spc="85" dirty="0">
                <a:solidFill>
                  <a:srgbClr val="1A1B17"/>
                </a:solidFill>
                <a:latin typeface="Arial"/>
                <a:cs typeface="Arial"/>
              </a:rPr>
              <a:t>Eliminación</a:t>
            </a:r>
            <a:r>
              <a:rPr sz="3100" i="1" spc="-17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100" i="1" spc="-35" dirty="0">
                <a:solidFill>
                  <a:srgbClr val="1A1B17"/>
                </a:solidFill>
                <a:latin typeface="Arial"/>
                <a:cs typeface="Arial"/>
              </a:rPr>
              <a:t>de</a:t>
            </a:r>
            <a:r>
              <a:rPr sz="3100" i="1" spc="-170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100" i="1" spc="40" dirty="0">
                <a:solidFill>
                  <a:srgbClr val="1A1B17"/>
                </a:solidFill>
                <a:latin typeface="Arial"/>
                <a:cs typeface="Arial"/>
              </a:rPr>
              <a:t>una</a:t>
            </a:r>
            <a:r>
              <a:rPr sz="3100" i="1" spc="-170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100" i="1" spc="65" dirty="0">
                <a:solidFill>
                  <a:srgbClr val="1A1B17"/>
                </a:solidFill>
                <a:latin typeface="Arial"/>
                <a:cs typeface="Arial"/>
              </a:rPr>
              <a:t>Unidad</a:t>
            </a:r>
            <a:r>
              <a:rPr sz="3100" i="1" spc="-170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100" i="1" spc="120" dirty="0">
                <a:solidFill>
                  <a:srgbClr val="1A1B17"/>
                </a:solidFill>
                <a:latin typeface="Arial"/>
                <a:cs typeface="Arial"/>
              </a:rPr>
              <a:t>Administrativa</a:t>
            </a:r>
            <a:endParaRPr sz="3100">
              <a:latin typeface="Arial"/>
              <a:cs typeface="Arial"/>
            </a:endParaRPr>
          </a:p>
          <a:p>
            <a:pPr marL="709295" marR="10795" algn="just">
              <a:lnSpc>
                <a:spcPct val="116900"/>
              </a:lnSpc>
            </a:pP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Analizar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causas </a:t>
            </a:r>
            <a:r>
              <a:rPr sz="3100" spc="-95" dirty="0">
                <a:solidFill>
                  <a:srgbClr val="1A1B17"/>
                </a:solidFill>
                <a:latin typeface="Georgia"/>
                <a:cs typeface="Georgia"/>
              </a:rPr>
              <a:t>, 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efectos 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e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implicaciones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se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generan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organización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 en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materia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funcional,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personal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presupuestaria.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395872" y="506156"/>
            <a:ext cx="15380969" cy="138938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 marR="5080">
              <a:lnSpc>
                <a:spcPts val="5100"/>
              </a:lnSpc>
              <a:spcBef>
                <a:spcPts val="720"/>
              </a:spcBef>
            </a:pPr>
            <a:r>
              <a:rPr sz="4700" spc="200" dirty="0">
                <a:solidFill>
                  <a:srgbClr val="000000"/>
                </a:solidFill>
              </a:rPr>
              <a:t>CAUSAS </a:t>
            </a:r>
            <a:r>
              <a:rPr sz="4700" spc="105" dirty="0">
                <a:solidFill>
                  <a:srgbClr val="000000"/>
                </a:solidFill>
              </a:rPr>
              <a:t>QUE</a:t>
            </a:r>
            <a:r>
              <a:rPr sz="4700" spc="204" dirty="0">
                <a:solidFill>
                  <a:srgbClr val="000000"/>
                </a:solidFill>
              </a:rPr>
              <a:t> </a:t>
            </a:r>
            <a:r>
              <a:rPr sz="4700" spc="185" dirty="0">
                <a:solidFill>
                  <a:srgbClr val="000000"/>
                </a:solidFill>
              </a:rPr>
              <a:t>DAN</a:t>
            </a:r>
            <a:r>
              <a:rPr sz="4700" spc="200" dirty="0">
                <a:solidFill>
                  <a:srgbClr val="000000"/>
                </a:solidFill>
              </a:rPr>
              <a:t> </a:t>
            </a:r>
            <a:r>
              <a:rPr sz="4700" spc="160" dirty="0">
                <a:solidFill>
                  <a:srgbClr val="000000"/>
                </a:solidFill>
              </a:rPr>
              <a:t>ORIGEN</a:t>
            </a:r>
            <a:r>
              <a:rPr sz="4700" spc="204" dirty="0">
                <a:solidFill>
                  <a:srgbClr val="000000"/>
                </a:solidFill>
              </a:rPr>
              <a:t> </a:t>
            </a:r>
            <a:r>
              <a:rPr sz="4700" spc="300" dirty="0">
                <a:solidFill>
                  <a:srgbClr val="000000"/>
                </a:solidFill>
              </a:rPr>
              <a:t>A</a:t>
            </a:r>
            <a:r>
              <a:rPr sz="4700" spc="204" dirty="0">
                <a:solidFill>
                  <a:srgbClr val="000000"/>
                </a:solidFill>
              </a:rPr>
              <a:t> </a:t>
            </a:r>
            <a:r>
              <a:rPr sz="4700" spc="130" dirty="0">
                <a:solidFill>
                  <a:srgbClr val="000000"/>
                </a:solidFill>
              </a:rPr>
              <a:t>LA</a:t>
            </a:r>
            <a:r>
              <a:rPr sz="4700" spc="200" dirty="0">
                <a:solidFill>
                  <a:srgbClr val="000000"/>
                </a:solidFill>
              </a:rPr>
              <a:t> </a:t>
            </a:r>
            <a:r>
              <a:rPr sz="4700" spc="145" dirty="0">
                <a:solidFill>
                  <a:srgbClr val="000000"/>
                </a:solidFill>
              </a:rPr>
              <a:t>REESTRUCTURACIÓN </a:t>
            </a:r>
            <a:r>
              <a:rPr sz="4700" spc="-1019" dirty="0">
                <a:solidFill>
                  <a:srgbClr val="000000"/>
                </a:solidFill>
              </a:rPr>
              <a:t> </a:t>
            </a:r>
            <a:r>
              <a:rPr sz="4700" spc="225" dirty="0">
                <a:solidFill>
                  <a:srgbClr val="000000"/>
                </a:solidFill>
              </a:rPr>
              <a:t>ORGANIZACIONAL</a:t>
            </a:r>
            <a:endParaRPr sz="4700"/>
          </a:p>
        </p:txBody>
      </p:sp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381128" y="1271474"/>
            <a:ext cx="1752599" cy="134302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14852" y="9040111"/>
            <a:ext cx="218999" cy="218836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14852" y="8302811"/>
            <a:ext cx="218999" cy="218836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16853" y="8672655"/>
            <a:ext cx="215807" cy="215807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16</a:t>
            </a:r>
            <a:endParaRPr lang="es-P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326" y="7694880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25" dirty="0">
                <a:solidFill>
                  <a:srgbClr val="1A1B17"/>
                </a:solidFill>
                <a:latin typeface="Trebuchet MS"/>
                <a:cs typeface="Trebuchet MS"/>
              </a:rPr>
              <a:t>SECTOR</a:t>
            </a:r>
            <a:r>
              <a:rPr sz="1400" spc="-75" dirty="0">
                <a:solidFill>
                  <a:srgbClr val="1A1B17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1A1B17"/>
                </a:solidFill>
                <a:latin typeface="Trebuchet MS"/>
                <a:cs typeface="Trebuchet MS"/>
              </a:rPr>
              <a:t>PÚBLICO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5525" y="557104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24925" y="1656732"/>
            <a:ext cx="1736858" cy="112793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60997" y="2579512"/>
            <a:ext cx="114300" cy="1142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03934" y="3641550"/>
            <a:ext cx="123824" cy="12382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03934" y="4174950"/>
            <a:ext cx="123824" cy="12382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403934" y="4708350"/>
            <a:ext cx="123824" cy="12382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03934" y="5241750"/>
            <a:ext cx="123824" cy="12382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03934" y="5775150"/>
            <a:ext cx="123824" cy="12382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60997" y="6846712"/>
            <a:ext cx="114300" cy="11429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403934" y="7375349"/>
            <a:ext cx="123824" cy="123824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3043572" y="2281063"/>
            <a:ext cx="14740890" cy="6426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0795">
              <a:lnSpc>
                <a:spcPct val="116700"/>
              </a:lnSpc>
              <a:spcBef>
                <a:spcPts val="95"/>
              </a:spcBef>
            </a:pPr>
            <a:r>
              <a:rPr sz="3000" i="1" spc="70" dirty="0">
                <a:solidFill>
                  <a:srgbClr val="1A1B17"/>
                </a:solidFill>
                <a:latin typeface="Arial"/>
                <a:cs typeface="Arial"/>
              </a:rPr>
              <a:t>Eliminación</a:t>
            </a:r>
            <a:r>
              <a:rPr sz="3000" i="1" spc="19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-50" dirty="0">
                <a:solidFill>
                  <a:srgbClr val="1A1B17"/>
                </a:solidFill>
                <a:latin typeface="Arial"/>
                <a:cs typeface="Arial"/>
              </a:rPr>
              <a:t>de</a:t>
            </a:r>
            <a:r>
              <a:rPr sz="3000" i="1" spc="19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25" dirty="0">
                <a:solidFill>
                  <a:srgbClr val="1A1B17"/>
                </a:solidFill>
                <a:latin typeface="Arial"/>
                <a:cs typeface="Arial"/>
              </a:rPr>
              <a:t>una</a:t>
            </a:r>
            <a:r>
              <a:rPr sz="3000" i="1" spc="19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70" dirty="0">
                <a:solidFill>
                  <a:srgbClr val="1A1B17"/>
                </a:solidFill>
                <a:latin typeface="Arial"/>
                <a:cs typeface="Arial"/>
              </a:rPr>
              <a:t>unidad</a:t>
            </a:r>
            <a:r>
              <a:rPr sz="3000" i="1" spc="19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100" dirty="0">
                <a:solidFill>
                  <a:srgbClr val="1A1B17"/>
                </a:solidFill>
                <a:latin typeface="Arial"/>
                <a:cs typeface="Arial"/>
              </a:rPr>
              <a:t>administrativa</a:t>
            </a:r>
            <a:r>
              <a:rPr sz="3000" i="1" spc="19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35" dirty="0">
                <a:solidFill>
                  <a:srgbClr val="1A1B17"/>
                </a:solidFill>
                <a:latin typeface="Arial"/>
                <a:cs typeface="Arial"/>
              </a:rPr>
              <a:t>reubicándola</a:t>
            </a:r>
            <a:r>
              <a:rPr sz="3000" i="1" spc="19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95" dirty="0">
                <a:solidFill>
                  <a:srgbClr val="1A1B17"/>
                </a:solidFill>
                <a:latin typeface="Arial"/>
                <a:cs typeface="Arial"/>
              </a:rPr>
              <a:t>dentro</a:t>
            </a:r>
            <a:r>
              <a:rPr sz="3000" i="1" spc="19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-50" dirty="0">
                <a:solidFill>
                  <a:srgbClr val="1A1B17"/>
                </a:solidFill>
                <a:latin typeface="Arial"/>
                <a:cs typeface="Arial"/>
              </a:rPr>
              <a:t>de</a:t>
            </a:r>
            <a:r>
              <a:rPr sz="3000" i="1" spc="19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60" dirty="0">
                <a:solidFill>
                  <a:srgbClr val="1A1B17"/>
                </a:solidFill>
                <a:latin typeface="Arial"/>
                <a:cs typeface="Arial"/>
              </a:rPr>
              <a:t>otra:</a:t>
            </a:r>
            <a:r>
              <a:rPr sz="3000" i="1" spc="19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10" dirty="0">
                <a:solidFill>
                  <a:srgbClr val="1A1B17"/>
                </a:solidFill>
                <a:latin typeface="Arial"/>
                <a:cs typeface="Arial"/>
              </a:rPr>
              <a:t>elementos</a:t>
            </a:r>
            <a:r>
              <a:rPr sz="3000" i="1" spc="19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-170" dirty="0">
                <a:solidFill>
                  <a:srgbClr val="1A1B17"/>
                </a:solidFill>
                <a:latin typeface="Arial"/>
                <a:cs typeface="Arial"/>
              </a:rPr>
              <a:t>a </a:t>
            </a:r>
            <a:r>
              <a:rPr sz="3000" i="1" spc="-819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25" dirty="0">
                <a:solidFill>
                  <a:srgbClr val="1A1B17"/>
                </a:solidFill>
                <a:latin typeface="Arial"/>
                <a:cs typeface="Arial"/>
              </a:rPr>
              <a:t>considerar:</a:t>
            </a:r>
            <a:endParaRPr sz="3000">
              <a:latin typeface="Arial"/>
              <a:cs typeface="Arial"/>
            </a:endParaRPr>
          </a:p>
          <a:p>
            <a:pPr marL="659765">
              <a:lnSpc>
                <a:spcPct val="100000"/>
              </a:lnSpc>
              <a:spcBef>
                <a:spcPts val="600"/>
              </a:spcBef>
            </a:pP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Nivel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jerárquico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se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le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asigna.</a:t>
            </a:r>
            <a:endParaRPr sz="3000">
              <a:latin typeface="Georgia"/>
              <a:cs typeface="Georgia"/>
            </a:endParaRPr>
          </a:p>
          <a:p>
            <a:pPr marL="659765">
              <a:lnSpc>
                <a:spcPct val="100000"/>
              </a:lnSpc>
              <a:spcBef>
                <a:spcPts val="600"/>
              </a:spcBef>
            </a:pP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Requiere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evaluación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del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65" dirty="0">
                <a:solidFill>
                  <a:srgbClr val="1A1B17"/>
                </a:solidFill>
                <a:latin typeface="Georgia"/>
                <a:cs typeface="Georgia"/>
              </a:rPr>
              <a:t>nuevo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objetivo</a:t>
            </a:r>
            <a:endParaRPr sz="3000">
              <a:latin typeface="Georgia"/>
              <a:cs typeface="Georgia"/>
            </a:endParaRPr>
          </a:p>
          <a:p>
            <a:pPr marL="659765" marR="4147185">
              <a:lnSpc>
                <a:spcPts val="4200"/>
              </a:lnSpc>
              <a:spcBef>
                <a:spcPts val="240"/>
              </a:spcBef>
            </a:pPr>
            <a:r>
              <a:rPr sz="3000" spc="-2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funciones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se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vinculen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unidad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correspondiente </a:t>
            </a:r>
            <a:r>
              <a:rPr sz="3000" spc="-7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Reubicación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del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recurso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0" dirty="0">
                <a:solidFill>
                  <a:srgbClr val="1A1B17"/>
                </a:solidFill>
                <a:latin typeface="Georgia"/>
                <a:cs typeface="Georgia"/>
              </a:rPr>
              <a:t>humano,</a:t>
            </a:r>
            <a:endParaRPr sz="3000">
              <a:latin typeface="Georgia"/>
              <a:cs typeface="Georgia"/>
            </a:endParaRPr>
          </a:p>
          <a:p>
            <a:pPr marL="659765">
              <a:lnSpc>
                <a:spcPct val="100000"/>
              </a:lnSpc>
              <a:spcBef>
                <a:spcPts val="360"/>
              </a:spcBef>
            </a:pP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Requerimientos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material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físico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7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financiero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se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0" dirty="0">
                <a:solidFill>
                  <a:srgbClr val="1A1B17"/>
                </a:solidFill>
                <a:latin typeface="Georgia"/>
                <a:cs typeface="Georgia"/>
              </a:rPr>
              <a:t>solicitan.</a:t>
            </a:r>
            <a:endParaRPr sz="3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3000" i="1" spc="-5" dirty="0">
                <a:solidFill>
                  <a:srgbClr val="1A1B17"/>
                </a:solidFill>
                <a:latin typeface="Arial"/>
                <a:cs typeface="Arial"/>
              </a:rPr>
              <a:t>Cambio</a:t>
            </a:r>
            <a:r>
              <a:rPr sz="3000" i="1" spc="-16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-50" dirty="0">
                <a:solidFill>
                  <a:srgbClr val="1A1B17"/>
                </a:solidFill>
                <a:latin typeface="Arial"/>
                <a:cs typeface="Arial"/>
              </a:rPr>
              <a:t>de</a:t>
            </a:r>
            <a:r>
              <a:rPr sz="3000" i="1" spc="-16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105" dirty="0">
                <a:solidFill>
                  <a:srgbClr val="1A1B17"/>
                </a:solidFill>
                <a:latin typeface="Arial"/>
                <a:cs typeface="Arial"/>
              </a:rPr>
              <a:t>nivel</a:t>
            </a:r>
            <a:r>
              <a:rPr sz="3000" i="1" spc="-160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250" dirty="0">
                <a:solidFill>
                  <a:srgbClr val="1A1B17"/>
                </a:solidFill>
                <a:latin typeface="Arial"/>
                <a:cs typeface="Arial"/>
              </a:rPr>
              <a:t>y/</a:t>
            </a:r>
            <a:r>
              <a:rPr sz="3000" i="1" spc="-16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-25" dirty="0">
                <a:solidFill>
                  <a:srgbClr val="1A1B17"/>
                </a:solidFill>
                <a:latin typeface="Arial"/>
                <a:cs typeface="Arial"/>
              </a:rPr>
              <a:t>o</a:t>
            </a:r>
            <a:r>
              <a:rPr sz="3000" i="1" spc="-160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75" dirty="0">
                <a:solidFill>
                  <a:srgbClr val="1A1B17"/>
                </a:solidFill>
                <a:latin typeface="Arial"/>
                <a:cs typeface="Arial"/>
              </a:rPr>
              <a:t>fusión</a:t>
            </a:r>
            <a:r>
              <a:rPr sz="3000" i="1" spc="-16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-50" dirty="0">
                <a:solidFill>
                  <a:srgbClr val="1A1B17"/>
                </a:solidFill>
                <a:latin typeface="Arial"/>
                <a:cs typeface="Arial"/>
              </a:rPr>
              <a:t>de</a:t>
            </a:r>
            <a:r>
              <a:rPr sz="3000" i="1" spc="-160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25" dirty="0">
                <a:solidFill>
                  <a:srgbClr val="1A1B17"/>
                </a:solidFill>
                <a:latin typeface="Arial"/>
                <a:cs typeface="Arial"/>
              </a:rPr>
              <a:t>una</a:t>
            </a:r>
            <a:r>
              <a:rPr sz="3000" i="1" spc="-16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70" dirty="0">
                <a:solidFill>
                  <a:srgbClr val="1A1B17"/>
                </a:solidFill>
                <a:latin typeface="Arial"/>
                <a:cs typeface="Arial"/>
              </a:rPr>
              <a:t>unidad</a:t>
            </a:r>
            <a:r>
              <a:rPr sz="3000" i="1" spc="-16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3000" i="1" spc="100" dirty="0">
                <a:solidFill>
                  <a:srgbClr val="1A1B17"/>
                </a:solidFill>
                <a:latin typeface="Arial"/>
                <a:cs typeface="Arial"/>
              </a:rPr>
              <a:t>administrativa</a:t>
            </a:r>
            <a:endParaRPr sz="3000">
              <a:latin typeface="Arial"/>
              <a:cs typeface="Arial"/>
            </a:endParaRPr>
          </a:p>
          <a:p>
            <a:pPr marL="659765" marR="5080" algn="just">
              <a:lnSpc>
                <a:spcPts val="4200"/>
              </a:lnSpc>
              <a:spcBef>
                <a:spcPts val="100"/>
              </a:spcBef>
            </a:pPr>
            <a:r>
              <a:rPr sz="3000" spc="-80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3000" spc="60" dirty="0">
                <a:solidFill>
                  <a:srgbClr val="1A1B17"/>
                </a:solidFill>
                <a:latin typeface="Georgia"/>
                <a:cs typeface="Georgia"/>
              </a:rPr>
              <a:t>este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tipo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modificación,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es importante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analizar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si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se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mantienen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o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cambian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sus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funciones,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nivel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jerárquico,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perfil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del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recurso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humano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7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requerimientos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físicos </a:t>
            </a:r>
            <a:r>
              <a:rPr sz="3000" spc="-7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7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financieros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0" dirty="0">
                <a:solidFill>
                  <a:srgbClr val="1A1B17"/>
                </a:solidFill>
                <a:latin typeface="Georgia"/>
                <a:cs typeface="Georgia"/>
              </a:rPr>
              <a:t>demandados,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tomando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cuenta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razón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ser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institución.</a:t>
            </a:r>
            <a:endParaRPr sz="3000">
              <a:latin typeface="Georgia"/>
              <a:cs typeface="Georgi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2395872" y="506156"/>
            <a:ext cx="15380969" cy="138938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 marR="5080">
              <a:lnSpc>
                <a:spcPts val="5100"/>
              </a:lnSpc>
              <a:spcBef>
                <a:spcPts val="720"/>
              </a:spcBef>
            </a:pPr>
            <a:r>
              <a:rPr sz="4700" spc="200" dirty="0">
                <a:solidFill>
                  <a:srgbClr val="000000"/>
                </a:solidFill>
              </a:rPr>
              <a:t>CAUSAS </a:t>
            </a:r>
            <a:r>
              <a:rPr sz="4700" spc="105" dirty="0">
                <a:solidFill>
                  <a:srgbClr val="000000"/>
                </a:solidFill>
              </a:rPr>
              <a:t>QUE</a:t>
            </a:r>
            <a:r>
              <a:rPr sz="4700" spc="204" dirty="0">
                <a:solidFill>
                  <a:srgbClr val="000000"/>
                </a:solidFill>
              </a:rPr>
              <a:t> </a:t>
            </a:r>
            <a:r>
              <a:rPr sz="4700" spc="185" dirty="0">
                <a:solidFill>
                  <a:srgbClr val="000000"/>
                </a:solidFill>
              </a:rPr>
              <a:t>DAN</a:t>
            </a:r>
            <a:r>
              <a:rPr sz="4700" spc="200" dirty="0">
                <a:solidFill>
                  <a:srgbClr val="000000"/>
                </a:solidFill>
              </a:rPr>
              <a:t> </a:t>
            </a:r>
            <a:r>
              <a:rPr sz="4700" spc="160" dirty="0">
                <a:solidFill>
                  <a:srgbClr val="000000"/>
                </a:solidFill>
              </a:rPr>
              <a:t>ORIGEN</a:t>
            </a:r>
            <a:r>
              <a:rPr sz="4700" spc="204" dirty="0">
                <a:solidFill>
                  <a:srgbClr val="000000"/>
                </a:solidFill>
              </a:rPr>
              <a:t> </a:t>
            </a:r>
            <a:r>
              <a:rPr sz="4700" spc="300" dirty="0">
                <a:solidFill>
                  <a:srgbClr val="000000"/>
                </a:solidFill>
              </a:rPr>
              <a:t>A</a:t>
            </a:r>
            <a:r>
              <a:rPr sz="4700" spc="204" dirty="0">
                <a:solidFill>
                  <a:srgbClr val="000000"/>
                </a:solidFill>
              </a:rPr>
              <a:t> </a:t>
            </a:r>
            <a:r>
              <a:rPr sz="4700" spc="130" dirty="0">
                <a:solidFill>
                  <a:srgbClr val="000000"/>
                </a:solidFill>
              </a:rPr>
              <a:t>LA</a:t>
            </a:r>
            <a:r>
              <a:rPr sz="4700" spc="200" dirty="0">
                <a:solidFill>
                  <a:srgbClr val="000000"/>
                </a:solidFill>
              </a:rPr>
              <a:t> </a:t>
            </a:r>
            <a:r>
              <a:rPr sz="4700" spc="145" dirty="0">
                <a:solidFill>
                  <a:srgbClr val="000000"/>
                </a:solidFill>
              </a:rPr>
              <a:t>REESTRUCTURACIÓN </a:t>
            </a:r>
            <a:r>
              <a:rPr sz="4700" spc="-1019" dirty="0">
                <a:solidFill>
                  <a:srgbClr val="000000"/>
                </a:solidFill>
              </a:rPr>
              <a:t> </a:t>
            </a:r>
            <a:r>
              <a:rPr sz="4700" spc="185" dirty="0">
                <a:solidFill>
                  <a:srgbClr val="000000"/>
                </a:solidFill>
              </a:rPr>
              <a:t>ORGANIZACIONAL:</a:t>
            </a:r>
            <a:endParaRPr sz="4700"/>
          </a:p>
        </p:txBody>
      </p:sp>
      <p:pic>
        <p:nvPicPr>
          <p:cNvPr id="15" name="object 1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14852" y="9040105"/>
            <a:ext cx="218999" cy="218836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14852" y="8302811"/>
            <a:ext cx="218999" cy="218836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416853" y="8672648"/>
            <a:ext cx="215807" cy="215807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17</a:t>
            </a:r>
            <a:endParaRPr lang="es-P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326" y="7694886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25" dirty="0">
                <a:solidFill>
                  <a:srgbClr val="1A1B17"/>
                </a:solidFill>
                <a:latin typeface="Trebuchet MS"/>
                <a:cs typeface="Trebuchet MS"/>
              </a:rPr>
              <a:t>SECTOR</a:t>
            </a:r>
            <a:r>
              <a:rPr sz="1400" spc="-75" dirty="0">
                <a:solidFill>
                  <a:srgbClr val="1A1B17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1A1B17"/>
                </a:solidFill>
                <a:latin typeface="Trebuchet MS"/>
                <a:cs typeface="Trebuchet MS"/>
              </a:rPr>
              <a:t>PÚBLICO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6000" y="557104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57982" y="1490544"/>
            <a:ext cx="1736858" cy="112793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32422" y="2901957"/>
            <a:ext cx="104775" cy="10477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37259" y="3392495"/>
            <a:ext cx="114300" cy="11429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32422" y="5378457"/>
            <a:ext cx="104775" cy="10477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37259" y="6364295"/>
            <a:ext cx="114300" cy="11429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000263" y="2617471"/>
            <a:ext cx="14048740" cy="497840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800" i="1" spc="-240" dirty="0">
                <a:solidFill>
                  <a:srgbClr val="1A1B17"/>
                </a:solidFill>
                <a:latin typeface="Arial"/>
                <a:cs typeface="Arial"/>
              </a:rPr>
              <a:t>C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spc="170" dirty="0">
                <a:solidFill>
                  <a:srgbClr val="1A1B17"/>
                </a:solidFill>
                <a:latin typeface="Arial"/>
                <a:cs typeface="Arial"/>
              </a:rPr>
              <a:t>m</a:t>
            </a:r>
            <a:r>
              <a:rPr sz="2800" i="1" spc="5" dirty="0">
                <a:solidFill>
                  <a:srgbClr val="1A1B17"/>
                </a:solidFill>
                <a:latin typeface="Arial"/>
                <a:cs typeface="Arial"/>
              </a:rPr>
              <a:t>b</a:t>
            </a:r>
            <a:r>
              <a:rPr sz="2800" i="1" spc="204" dirty="0">
                <a:solidFill>
                  <a:srgbClr val="1A1B17"/>
                </a:solidFill>
                <a:latin typeface="Arial"/>
                <a:cs typeface="Arial"/>
              </a:rPr>
              <a:t>i</a:t>
            </a:r>
            <a:r>
              <a:rPr sz="2800" i="1" spc="-25" dirty="0">
                <a:solidFill>
                  <a:srgbClr val="1A1B17"/>
                </a:solidFill>
                <a:latin typeface="Arial"/>
                <a:cs typeface="Arial"/>
              </a:rPr>
              <a:t>o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2800" i="1" spc="60" dirty="0">
                <a:solidFill>
                  <a:srgbClr val="1A1B17"/>
                </a:solidFill>
                <a:latin typeface="Arial"/>
                <a:cs typeface="Arial"/>
              </a:rPr>
              <a:t>d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e </a:t>
            </a:r>
            <a:r>
              <a:rPr sz="2800" i="1" spc="60" dirty="0">
                <a:solidFill>
                  <a:srgbClr val="1A1B17"/>
                </a:solidFill>
                <a:latin typeface="Arial"/>
                <a:cs typeface="Arial"/>
              </a:rPr>
              <a:t>d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e</a:t>
            </a:r>
            <a:r>
              <a:rPr sz="2800" i="1" spc="114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spc="-30" dirty="0">
                <a:solidFill>
                  <a:srgbClr val="1A1B17"/>
                </a:solidFill>
                <a:latin typeface="Arial"/>
                <a:cs typeface="Arial"/>
              </a:rPr>
              <a:t>o</a:t>
            </a:r>
            <a:r>
              <a:rPr sz="2800" i="1" spc="170" dirty="0">
                <a:solidFill>
                  <a:srgbClr val="1A1B17"/>
                </a:solidFill>
                <a:latin typeface="Arial"/>
                <a:cs typeface="Arial"/>
              </a:rPr>
              <a:t>m</a:t>
            </a:r>
            <a:r>
              <a:rPr sz="2800" i="1" spc="204" dirty="0">
                <a:solidFill>
                  <a:srgbClr val="1A1B17"/>
                </a:solidFill>
                <a:latin typeface="Arial"/>
                <a:cs typeface="Arial"/>
              </a:rPr>
              <a:t>i</a:t>
            </a:r>
            <a:r>
              <a:rPr sz="2800" i="1" spc="114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spc="-75" dirty="0">
                <a:solidFill>
                  <a:srgbClr val="1A1B17"/>
                </a:solidFill>
                <a:latin typeface="Arial"/>
                <a:cs typeface="Arial"/>
              </a:rPr>
              <a:t>c</a:t>
            </a:r>
            <a:r>
              <a:rPr sz="2800" i="1" spc="204" dirty="0">
                <a:solidFill>
                  <a:srgbClr val="1A1B17"/>
                </a:solidFill>
                <a:latin typeface="Arial"/>
                <a:cs typeface="Arial"/>
              </a:rPr>
              <a:t>i</a:t>
            </a:r>
            <a:r>
              <a:rPr sz="2800" i="1" spc="-30" dirty="0">
                <a:solidFill>
                  <a:srgbClr val="1A1B17"/>
                </a:solidFill>
                <a:latin typeface="Arial"/>
                <a:cs typeface="Arial"/>
              </a:rPr>
              <a:t>ó</a:t>
            </a:r>
            <a:r>
              <a:rPr sz="2800" i="1" spc="120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2800" i="1" spc="-114" dirty="0">
                <a:solidFill>
                  <a:srgbClr val="1A1B17"/>
                </a:solidFill>
                <a:latin typeface="Arial"/>
                <a:cs typeface="Arial"/>
              </a:rPr>
              <a:t>(</a:t>
            </a:r>
            <a:r>
              <a:rPr sz="2800" i="1" spc="-25" dirty="0">
                <a:solidFill>
                  <a:srgbClr val="1A1B17"/>
                </a:solidFill>
                <a:latin typeface="Arial"/>
                <a:cs typeface="Arial"/>
              </a:rPr>
              <a:t>o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2800" i="1" spc="60" dirty="0">
                <a:solidFill>
                  <a:srgbClr val="1A1B17"/>
                </a:solidFill>
                <a:latin typeface="Arial"/>
                <a:cs typeface="Arial"/>
              </a:rPr>
              <a:t>d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e </a:t>
            </a:r>
            <a:r>
              <a:rPr sz="2800" i="1" spc="114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spc="-30" dirty="0">
                <a:solidFill>
                  <a:srgbClr val="1A1B17"/>
                </a:solidFill>
                <a:latin typeface="Arial"/>
                <a:cs typeface="Arial"/>
              </a:rPr>
              <a:t>o</a:t>
            </a:r>
            <a:r>
              <a:rPr sz="2800" i="1" spc="170" dirty="0">
                <a:solidFill>
                  <a:srgbClr val="1A1B17"/>
                </a:solidFill>
                <a:latin typeface="Arial"/>
                <a:cs typeface="Arial"/>
              </a:rPr>
              <a:t>m</a:t>
            </a:r>
            <a:r>
              <a:rPr sz="2800" i="1" spc="5" dirty="0">
                <a:solidFill>
                  <a:srgbClr val="1A1B17"/>
                </a:solidFill>
                <a:latin typeface="Arial"/>
                <a:cs typeface="Arial"/>
              </a:rPr>
              <a:t>b</a:t>
            </a:r>
            <a:r>
              <a:rPr sz="2800" i="1" spc="250" dirty="0">
                <a:solidFill>
                  <a:srgbClr val="1A1B17"/>
                </a:solidFill>
                <a:latin typeface="Arial"/>
                <a:cs typeface="Arial"/>
              </a:rPr>
              <a:t>r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e</a:t>
            </a:r>
            <a:r>
              <a:rPr sz="2800" i="1" spc="-114" dirty="0">
                <a:solidFill>
                  <a:srgbClr val="1A1B17"/>
                </a:solidFill>
                <a:latin typeface="Arial"/>
                <a:cs typeface="Arial"/>
              </a:rPr>
              <a:t>)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2800" i="1" spc="60" dirty="0">
                <a:solidFill>
                  <a:srgbClr val="1A1B17"/>
                </a:solidFill>
                <a:latin typeface="Arial"/>
                <a:cs typeface="Arial"/>
              </a:rPr>
              <a:t>d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e </a:t>
            </a:r>
            <a:r>
              <a:rPr sz="2800" i="1" spc="105" dirty="0">
                <a:solidFill>
                  <a:srgbClr val="1A1B17"/>
                </a:solidFill>
                <a:latin typeface="Arial"/>
                <a:cs typeface="Arial"/>
              </a:rPr>
              <a:t>u</a:t>
            </a:r>
            <a:r>
              <a:rPr sz="2800" i="1" spc="114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a </a:t>
            </a:r>
            <a:r>
              <a:rPr sz="2800" i="1" spc="105" dirty="0">
                <a:solidFill>
                  <a:srgbClr val="1A1B17"/>
                </a:solidFill>
                <a:latin typeface="Arial"/>
                <a:cs typeface="Arial"/>
              </a:rPr>
              <a:t>u</a:t>
            </a:r>
            <a:r>
              <a:rPr sz="2800" i="1" spc="114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spc="204" dirty="0">
                <a:solidFill>
                  <a:srgbClr val="1A1B17"/>
                </a:solidFill>
                <a:latin typeface="Arial"/>
                <a:cs typeface="Arial"/>
              </a:rPr>
              <a:t>i</a:t>
            </a:r>
            <a:r>
              <a:rPr sz="2800" i="1" spc="60" dirty="0">
                <a:solidFill>
                  <a:srgbClr val="1A1B17"/>
                </a:solidFill>
                <a:latin typeface="Arial"/>
                <a:cs typeface="Arial"/>
              </a:rPr>
              <a:t>d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spc="65" dirty="0">
                <a:solidFill>
                  <a:srgbClr val="1A1B17"/>
                </a:solidFill>
                <a:latin typeface="Arial"/>
                <a:cs typeface="Arial"/>
              </a:rPr>
              <a:t>d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spc="60" dirty="0">
                <a:solidFill>
                  <a:srgbClr val="1A1B17"/>
                </a:solidFill>
                <a:latin typeface="Arial"/>
                <a:cs typeface="Arial"/>
              </a:rPr>
              <a:t>d</a:t>
            </a:r>
            <a:r>
              <a:rPr sz="2800" i="1" spc="170" dirty="0">
                <a:solidFill>
                  <a:srgbClr val="1A1B17"/>
                </a:solidFill>
                <a:latin typeface="Arial"/>
                <a:cs typeface="Arial"/>
              </a:rPr>
              <a:t>m</a:t>
            </a:r>
            <a:r>
              <a:rPr sz="2800" i="1" spc="204" dirty="0">
                <a:solidFill>
                  <a:srgbClr val="1A1B17"/>
                </a:solidFill>
                <a:latin typeface="Arial"/>
                <a:cs typeface="Arial"/>
              </a:rPr>
              <a:t>i</a:t>
            </a:r>
            <a:r>
              <a:rPr sz="2800" i="1" spc="114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spc="204" dirty="0">
                <a:solidFill>
                  <a:srgbClr val="1A1B17"/>
                </a:solidFill>
                <a:latin typeface="Arial"/>
                <a:cs typeface="Arial"/>
              </a:rPr>
              <a:t>i</a:t>
            </a:r>
            <a:r>
              <a:rPr sz="2800" i="1" spc="-165" dirty="0">
                <a:solidFill>
                  <a:srgbClr val="1A1B17"/>
                </a:solidFill>
                <a:latin typeface="Arial"/>
                <a:cs typeface="Arial"/>
              </a:rPr>
              <a:t>s</a:t>
            </a:r>
            <a:r>
              <a:rPr sz="2800" i="1" spc="280" dirty="0">
                <a:solidFill>
                  <a:srgbClr val="1A1B17"/>
                </a:solidFill>
                <a:latin typeface="Arial"/>
                <a:cs typeface="Arial"/>
              </a:rPr>
              <a:t>t</a:t>
            </a:r>
            <a:r>
              <a:rPr sz="2800" i="1" spc="250" dirty="0">
                <a:solidFill>
                  <a:srgbClr val="1A1B17"/>
                </a:solidFill>
                <a:latin typeface="Arial"/>
                <a:cs typeface="Arial"/>
              </a:rPr>
              <a:t>r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spc="280" dirty="0">
                <a:solidFill>
                  <a:srgbClr val="1A1B17"/>
                </a:solidFill>
                <a:latin typeface="Arial"/>
                <a:cs typeface="Arial"/>
              </a:rPr>
              <a:t>t</a:t>
            </a:r>
            <a:r>
              <a:rPr sz="2800" i="1" spc="204" dirty="0">
                <a:solidFill>
                  <a:srgbClr val="1A1B17"/>
                </a:solidFill>
                <a:latin typeface="Arial"/>
                <a:cs typeface="Arial"/>
              </a:rPr>
              <a:t>i</a:t>
            </a:r>
            <a:r>
              <a:rPr sz="2800" i="1" spc="135" dirty="0">
                <a:solidFill>
                  <a:srgbClr val="1A1B17"/>
                </a:solidFill>
                <a:latin typeface="Arial"/>
                <a:cs typeface="Arial"/>
              </a:rPr>
              <a:t>v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617220" marR="6350" algn="just">
              <a:lnSpc>
                <a:spcPct val="116100"/>
              </a:lnSpc>
            </a:pP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Este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tipo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modificación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puede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obedecer </a:t>
            </a:r>
            <a:r>
              <a:rPr sz="2800" spc="-10" dirty="0">
                <a:solidFill>
                  <a:srgbClr val="1A1B17"/>
                </a:solidFill>
                <a:latin typeface="Georgia"/>
                <a:cs typeface="Georgia"/>
              </a:rPr>
              <a:t>a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cambio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nivel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jerárquico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unidad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o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debido </a:t>
            </a:r>
            <a:r>
              <a:rPr sz="2800" spc="-10" dirty="0">
                <a:solidFill>
                  <a:srgbClr val="1A1B17"/>
                </a:solidFill>
                <a:latin typeface="Georgia"/>
                <a:cs typeface="Georgia"/>
              </a:rPr>
              <a:t>a 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asignación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nuevas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funciones </a:t>
            </a:r>
            <a:r>
              <a:rPr sz="2800" spc="165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objetivos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que requiere 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dinámica</a:t>
            </a:r>
            <a:r>
              <a:rPr sz="28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8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trabajo</a:t>
            </a:r>
            <a:r>
              <a:rPr sz="28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8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8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institución.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00">
              <a:latin typeface="Georgia"/>
              <a:cs typeface="Georgia"/>
            </a:endParaRPr>
          </a:p>
          <a:p>
            <a:pPr marL="12700" marR="11430">
              <a:lnSpc>
                <a:spcPct val="116100"/>
              </a:lnSpc>
              <a:spcBef>
                <a:spcPts val="5"/>
              </a:spcBef>
              <a:tabLst>
                <a:tab pos="2028825" algn="l"/>
                <a:tab pos="2675890" algn="l"/>
                <a:tab pos="4090035" algn="l"/>
                <a:tab pos="6159500" algn="l"/>
                <a:tab pos="8006080" algn="l"/>
                <a:tab pos="8463280" algn="l"/>
                <a:tab pos="11602085" algn="l"/>
                <a:tab pos="12042775" algn="l"/>
                <a:tab pos="12908280" algn="l"/>
              </a:tabLst>
            </a:pPr>
            <a:r>
              <a:rPr sz="2800" i="1" spc="-45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spc="-165" dirty="0">
                <a:solidFill>
                  <a:srgbClr val="1A1B17"/>
                </a:solidFill>
                <a:latin typeface="Arial"/>
                <a:cs typeface="Arial"/>
              </a:rPr>
              <a:t>s</a:t>
            </a:r>
            <a:r>
              <a:rPr sz="2800" i="1" spc="204" dirty="0">
                <a:solidFill>
                  <a:srgbClr val="1A1B17"/>
                </a:solidFill>
                <a:latin typeface="Arial"/>
                <a:cs typeface="Arial"/>
              </a:rPr>
              <a:t>i</a:t>
            </a:r>
            <a:r>
              <a:rPr sz="2800" i="1" spc="-100" dirty="0">
                <a:solidFill>
                  <a:srgbClr val="1A1B17"/>
                </a:solidFill>
                <a:latin typeface="Arial"/>
                <a:cs typeface="Arial"/>
              </a:rPr>
              <a:t>g</a:t>
            </a:r>
            <a:r>
              <a:rPr sz="2800" i="1" spc="114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spc="-75" dirty="0">
                <a:solidFill>
                  <a:srgbClr val="1A1B17"/>
                </a:solidFill>
                <a:latin typeface="Arial"/>
                <a:cs typeface="Arial"/>
              </a:rPr>
              <a:t>c</a:t>
            </a:r>
            <a:r>
              <a:rPr sz="2800" i="1" spc="204" dirty="0">
                <a:solidFill>
                  <a:srgbClr val="1A1B17"/>
                </a:solidFill>
                <a:latin typeface="Arial"/>
                <a:cs typeface="Arial"/>
              </a:rPr>
              <a:t>i</a:t>
            </a:r>
            <a:r>
              <a:rPr sz="2800" i="1" spc="-30" dirty="0">
                <a:solidFill>
                  <a:srgbClr val="1A1B17"/>
                </a:solidFill>
                <a:latin typeface="Arial"/>
                <a:cs typeface="Arial"/>
              </a:rPr>
              <a:t>ó</a:t>
            </a:r>
            <a:r>
              <a:rPr sz="2800" i="1" spc="120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dirty="0">
                <a:solidFill>
                  <a:srgbClr val="1A1B17"/>
                </a:solidFill>
                <a:latin typeface="Arial"/>
                <a:cs typeface="Arial"/>
              </a:rPr>
              <a:t>	</a:t>
            </a:r>
            <a:r>
              <a:rPr sz="2800" i="1" spc="60" dirty="0">
                <a:solidFill>
                  <a:srgbClr val="1A1B17"/>
                </a:solidFill>
                <a:latin typeface="Arial"/>
                <a:cs typeface="Arial"/>
              </a:rPr>
              <a:t>d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e</a:t>
            </a:r>
            <a:r>
              <a:rPr sz="2800" i="1" dirty="0">
                <a:solidFill>
                  <a:srgbClr val="1A1B17"/>
                </a:solidFill>
                <a:latin typeface="Arial"/>
                <a:cs typeface="Arial"/>
              </a:rPr>
              <a:t>	</a:t>
            </a:r>
            <a:r>
              <a:rPr sz="2800" i="1" spc="114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spc="105" dirty="0">
                <a:solidFill>
                  <a:srgbClr val="1A1B17"/>
                </a:solidFill>
                <a:latin typeface="Arial"/>
                <a:cs typeface="Arial"/>
              </a:rPr>
              <a:t>u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e</a:t>
            </a:r>
            <a:r>
              <a:rPr sz="2800" i="1" spc="135" dirty="0">
                <a:solidFill>
                  <a:srgbClr val="1A1B17"/>
                </a:solidFill>
                <a:latin typeface="Arial"/>
                <a:cs typeface="Arial"/>
              </a:rPr>
              <a:t>v</a:t>
            </a:r>
            <a:r>
              <a:rPr sz="2800" i="1" spc="-30" dirty="0">
                <a:solidFill>
                  <a:srgbClr val="1A1B17"/>
                </a:solidFill>
                <a:latin typeface="Arial"/>
                <a:cs typeface="Arial"/>
              </a:rPr>
              <a:t>o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s</a:t>
            </a:r>
            <a:r>
              <a:rPr sz="2800" i="1" dirty="0">
                <a:solidFill>
                  <a:srgbClr val="1A1B17"/>
                </a:solidFill>
                <a:latin typeface="Arial"/>
                <a:cs typeface="Arial"/>
              </a:rPr>
              <a:t>	</a:t>
            </a:r>
            <a:r>
              <a:rPr sz="2800" i="1" spc="70" dirty="0">
                <a:solidFill>
                  <a:srgbClr val="1A1B17"/>
                </a:solidFill>
                <a:latin typeface="Arial"/>
                <a:cs typeface="Arial"/>
              </a:rPr>
              <a:t>p</a:t>
            </a:r>
            <a:r>
              <a:rPr sz="2800" i="1" spc="250" dirty="0">
                <a:solidFill>
                  <a:srgbClr val="1A1B17"/>
                </a:solidFill>
                <a:latin typeface="Arial"/>
                <a:cs typeface="Arial"/>
              </a:rPr>
              <a:t>r</a:t>
            </a:r>
            <a:r>
              <a:rPr sz="2800" i="1" spc="-30" dirty="0">
                <a:solidFill>
                  <a:srgbClr val="1A1B17"/>
                </a:solidFill>
                <a:latin typeface="Arial"/>
                <a:cs typeface="Arial"/>
              </a:rPr>
              <a:t>o</a:t>
            </a:r>
            <a:r>
              <a:rPr sz="2800" i="1" spc="-100" dirty="0">
                <a:solidFill>
                  <a:srgbClr val="1A1B17"/>
                </a:solidFill>
                <a:latin typeface="Arial"/>
                <a:cs typeface="Arial"/>
              </a:rPr>
              <a:t>g</a:t>
            </a:r>
            <a:r>
              <a:rPr sz="2800" i="1" spc="250" dirty="0">
                <a:solidFill>
                  <a:srgbClr val="1A1B17"/>
                </a:solidFill>
                <a:latin typeface="Arial"/>
                <a:cs typeface="Arial"/>
              </a:rPr>
              <a:t>r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spc="170" dirty="0">
                <a:solidFill>
                  <a:srgbClr val="1A1B17"/>
                </a:solidFill>
                <a:latin typeface="Arial"/>
                <a:cs typeface="Arial"/>
              </a:rPr>
              <a:t>m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spc="-165" dirty="0">
                <a:solidFill>
                  <a:srgbClr val="1A1B17"/>
                </a:solidFill>
                <a:latin typeface="Arial"/>
                <a:cs typeface="Arial"/>
              </a:rPr>
              <a:t>s</a:t>
            </a:r>
            <a:r>
              <a:rPr sz="2800" i="1" spc="-114" dirty="0">
                <a:solidFill>
                  <a:srgbClr val="1A1B17"/>
                </a:solidFill>
                <a:latin typeface="Arial"/>
                <a:cs typeface="Arial"/>
              </a:rPr>
              <a:t>,</a:t>
            </a:r>
            <a:r>
              <a:rPr sz="2800" i="1" dirty="0">
                <a:solidFill>
                  <a:srgbClr val="1A1B17"/>
                </a:solidFill>
                <a:latin typeface="Arial"/>
                <a:cs typeface="Arial"/>
              </a:rPr>
              <a:t>	</a:t>
            </a:r>
            <a:r>
              <a:rPr sz="2800" i="1" spc="70" dirty="0">
                <a:solidFill>
                  <a:srgbClr val="1A1B17"/>
                </a:solidFill>
                <a:latin typeface="Arial"/>
                <a:cs typeface="Arial"/>
              </a:rPr>
              <a:t>p</a:t>
            </a:r>
            <a:r>
              <a:rPr sz="2800" i="1" spc="250" dirty="0">
                <a:solidFill>
                  <a:srgbClr val="1A1B17"/>
                </a:solidFill>
                <a:latin typeface="Arial"/>
                <a:cs typeface="Arial"/>
              </a:rPr>
              <a:t>r</a:t>
            </a:r>
            <a:r>
              <a:rPr sz="2800" i="1" spc="-30" dirty="0">
                <a:solidFill>
                  <a:srgbClr val="1A1B17"/>
                </a:solidFill>
                <a:latin typeface="Arial"/>
                <a:cs typeface="Arial"/>
              </a:rPr>
              <a:t>o</a:t>
            </a:r>
            <a:r>
              <a:rPr sz="2800" i="1" spc="140" dirty="0">
                <a:solidFill>
                  <a:srgbClr val="1A1B17"/>
                </a:solidFill>
                <a:latin typeface="Arial"/>
                <a:cs typeface="Arial"/>
              </a:rPr>
              <a:t>y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e</a:t>
            </a:r>
            <a:r>
              <a:rPr sz="2800" i="1" spc="-75" dirty="0">
                <a:solidFill>
                  <a:srgbClr val="1A1B17"/>
                </a:solidFill>
                <a:latin typeface="Arial"/>
                <a:cs typeface="Arial"/>
              </a:rPr>
              <a:t>c</a:t>
            </a:r>
            <a:r>
              <a:rPr sz="2800" i="1" spc="275" dirty="0">
                <a:solidFill>
                  <a:srgbClr val="1A1B17"/>
                </a:solidFill>
                <a:latin typeface="Arial"/>
                <a:cs typeface="Arial"/>
              </a:rPr>
              <a:t>t</a:t>
            </a:r>
            <a:r>
              <a:rPr sz="2800" i="1" spc="-30" dirty="0">
                <a:solidFill>
                  <a:srgbClr val="1A1B17"/>
                </a:solidFill>
                <a:latin typeface="Arial"/>
                <a:cs typeface="Arial"/>
              </a:rPr>
              <a:t>o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s</a:t>
            </a:r>
            <a:r>
              <a:rPr sz="2800" i="1" dirty="0">
                <a:solidFill>
                  <a:srgbClr val="1A1B17"/>
                </a:solidFill>
                <a:latin typeface="Arial"/>
                <a:cs typeface="Arial"/>
              </a:rPr>
              <a:t>	</a:t>
            </a:r>
            <a:r>
              <a:rPr sz="2800" i="1" spc="-25" dirty="0">
                <a:solidFill>
                  <a:srgbClr val="1A1B17"/>
                </a:solidFill>
                <a:latin typeface="Arial"/>
                <a:cs typeface="Arial"/>
              </a:rPr>
              <a:t>o</a:t>
            </a:r>
            <a:r>
              <a:rPr sz="2800" i="1" dirty="0">
                <a:solidFill>
                  <a:srgbClr val="1A1B17"/>
                </a:solidFill>
                <a:latin typeface="Arial"/>
                <a:cs typeface="Arial"/>
              </a:rPr>
              <a:t>	</a:t>
            </a:r>
            <a:r>
              <a:rPr sz="2800" i="1" spc="250" dirty="0">
                <a:solidFill>
                  <a:srgbClr val="1A1B17"/>
                </a:solidFill>
                <a:latin typeface="Arial"/>
                <a:cs typeface="Arial"/>
              </a:rPr>
              <a:t>r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e</a:t>
            </a:r>
            <a:r>
              <a:rPr sz="2800" i="1" spc="-165" dirty="0">
                <a:solidFill>
                  <a:srgbClr val="1A1B17"/>
                </a:solidFill>
                <a:latin typeface="Arial"/>
                <a:cs typeface="Arial"/>
              </a:rPr>
              <a:t>s</a:t>
            </a:r>
            <a:r>
              <a:rPr sz="2800" i="1" spc="70" dirty="0">
                <a:solidFill>
                  <a:srgbClr val="1A1B17"/>
                </a:solidFill>
                <a:latin typeface="Arial"/>
                <a:cs typeface="Arial"/>
              </a:rPr>
              <a:t>p</a:t>
            </a:r>
            <a:r>
              <a:rPr sz="2800" i="1" spc="-30" dirty="0">
                <a:solidFill>
                  <a:srgbClr val="1A1B17"/>
                </a:solidFill>
                <a:latin typeface="Arial"/>
                <a:cs typeface="Arial"/>
              </a:rPr>
              <a:t>o</a:t>
            </a:r>
            <a:r>
              <a:rPr sz="2800" i="1" spc="114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spc="-165" dirty="0">
                <a:solidFill>
                  <a:srgbClr val="1A1B17"/>
                </a:solidFill>
                <a:latin typeface="Arial"/>
                <a:cs typeface="Arial"/>
              </a:rPr>
              <a:t>s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spc="5" dirty="0">
                <a:solidFill>
                  <a:srgbClr val="1A1B17"/>
                </a:solidFill>
                <a:latin typeface="Arial"/>
                <a:cs typeface="Arial"/>
              </a:rPr>
              <a:t>b</a:t>
            </a:r>
            <a:r>
              <a:rPr sz="2800" i="1" spc="204" dirty="0">
                <a:solidFill>
                  <a:srgbClr val="1A1B17"/>
                </a:solidFill>
                <a:latin typeface="Arial"/>
                <a:cs typeface="Arial"/>
              </a:rPr>
              <a:t>i</a:t>
            </a:r>
            <a:r>
              <a:rPr sz="2800" i="1" spc="175" dirty="0">
                <a:solidFill>
                  <a:srgbClr val="1A1B17"/>
                </a:solidFill>
                <a:latin typeface="Arial"/>
                <a:cs typeface="Arial"/>
              </a:rPr>
              <a:t>l</a:t>
            </a:r>
            <a:r>
              <a:rPr sz="2800" i="1" spc="204" dirty="0">
                <a:solidFill>
                  <a:srgbClr val="1A1B17"/>
                </a:solidFill>
                <a:latin typeface="Arial"/>
                <a:cs typeface="Arial"/>
              </a:rPr>
              <a:t>i</a:t>
            </a:r>
            <a:r>
              <a:rPr sz="2800" i="1" spc="60" dirty="0">
                <a:solidFill>
                  <a:srgbClr val="1A1B17"/>
                </a:solidFill>
                <a:latin typeface="Arial"/>
                <a:cs typeface="Arial"/>
              </a:rPr>
              <a:t>d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spc="60" dirty="0">
                <a:solidFill>
                  <a:srgbClr val="1A1B17"/>
                </a:solidFill>
                <a:latin typeface="Arial"/>
                <a:cs typeface="Arial"/>
              </a:rPr>
              <a:t>d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es</a:t>
            </a:r>
            <a:r>
              <a:rPr sz="2800" i="1" dirty="0">
                <a:solidFill>
                  <a:srgbClr val="1A1B17"/>
                </a:solidFill>
                <a:latin typeface="Arial"/>
                <a:cs typeface="Arial"/>
              </a:rPr>
              <a:t>	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dirty="0">
                <a:solidFill>
                  <a:srgbClr val="1A1B17"/>
                </a:solidFill>
                <a:latin typeface="Arial"/>
                <a:cs typeface="Arial"/>
              </a:rPr>
              <a:t>	</a:t>
            </a:r>
            <a:r>
              <a:rPr sz="2800" i="1" spc="105" dirty="0">
                <a:solidFill>
                  <a:srgbClr val="1A1B17"/>
                </a:solidFill>
                <a:latin typeface="Arial"/>
                <a:cs typeface="Arial"/>
              </a:rPr>
              <a:t>u</a:t>
            </a:r>
            <a:r>
              <a:rPr sz="2800" i="1" spc="114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spc="-155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dirty="0">
                <a:solidFill>
                  <a:srgbClr val="1A1B17"/>
                </a:solidFill>
                <a:latin typeface="Arial"/>
                <a:cs typeface="Arial"/>
              </a:rPr>
              <a:t>	</a:t>
            </a:r>
            <a:r>
              <a:rPr sz="2800" i="1" spc="105" dirty="0">
                <a:solidFill>
                  <a:srgbClr val="1A1B17"/>
                </a:solidFill>
                <a:latin typeface="Arial"/>
                <a:cs typeface="Arial"/>
              </a:rPr>
              <a:t>u</a:t>
            </a:r>
            <a:r>
              <a:rPr sz="2800" i="1" spc="114" dirty="0">
                <a:solidFill>
                  <a:srgbClr val="1A1B17"/>
                </a:solidFill>
                <a:latin typeface="Arial"/>
                <a:cs typeface="Arial"/>
              </a:rPr>
              <a:t>n</a:t>
            </a:r>
            <a:r>
              <a:rPr sz="2800" i="1" spc="204" dirty="0">
                <a:solidFill>
                  <a:srgbClr val="1A1B17"/>
                </a:solidFill>
                <a:latin typeface="Arial"/>
                <a:cs typeface="Arial"/>
              </a:rPr>
              <a:t>i</a:t>
            </a:r>
            <a:r>
              <a:rPr sz="2800" i="1" spc="60" dirty="0">
                <a:solidFill>
                  <a:srgbClr val="1A1B17"/>
                </a:solidFill>
                <a:latin typeface="Arial"/>
                <a:cs typeface="Arial"/>
              </a:rPr>
              <a:t>d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a</a:t>
            </a:r>
            <a:r>
              <a:rPr sz="2800" i="1" spc="40" dirty="0">
                <a:solidFill>
                  <a:srgbClr val="1A1B17"/>
                </a:solidFill>
                <a:latin typeface="Arial"/>
                <a:cs typeface="Arial"/>
              </a:rPr>
              <a:t>d  </a:t>
            </a:r>
            <a:r>
              <a:rPr sz="2800" i="1" spc="90" dirty="0">
                <a:solidFill>
                  <a:srgbClr val="1A1B17"/>
                </a:solidFill>
                <a:latin typeface="Arial"/>
                <a:cs typeface="Arial"/>
              </a:rPr>
              <a:t>administrativa</a:t>
            </a:r>
            <a:r>
              <a:rPr sz="2800" i="1" spc="-160" dirty="0">
                <a:solidFill>
                  <a:srgbClr val="1A1B17"/>
                </a:solidFill>
                <a:latin typeface="Arial"/>
                <a:cs typeface="Arial"/>
              </a:rPr>
              <a:t> </a:t>
            </a:r>
            <a:r>
              <a:rPr sz="2800" i="1" spc="15" dirty="0">
                <a:solidFill>
                  <a:srgbClr val="1A1B17"/>
                </a:solidFill>
                <a:latin typeface="Arial"/>
                <a:cs typeface="Arial"/>
              </a:rPr>
              <a:t>existente.</a:t>
            </a:r>
            <a:endParaRPr sz="2800">
              <a:latin typeface="Arial"/>
              <a:cs typeface="Arial"/>
            </a:endParaRPr>
          </a:p>
          <a:p>
            <a:pPr marL="617220" marR="5080" algn="just">
              <a:lnSpc>
                <a:spcPct val="116100"/>
              </a:lnSpc>
            </a:pP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Se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debe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constatar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si los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programas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se vinculan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con 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funciones de 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la unidad,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si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guardan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 relación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con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los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servicios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brindados,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verificando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si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tienen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carácter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permanente</a:t>
            </a:r>
            <a:r>
              <a:rPr sz="28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temporal.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395872" y="506168"/>
            <a:ext cx="15342869" cy="138938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 marR="5080">
              <a:lnSpc>
                <a:spcPts val="5100"/>
              </a:lnSpc>
              <a:spcBef>
                <a:spcPts val="720"/>
              </a:spcBef>
            </a:pPr>
            <a:r>
              <a:rPr sz="4700" spc="200" dirty="0">
                <a:solidFill>
                  <a:srgbClr val="000000"/>
                </a:solidFill>
              </a:rPr>
              <a:t>CAUSAS</a:t>
            </a:r>
            <a:r>
              <a:rPr sz="4700" spc="150" dirty="0">
                <a:solidFill>
                  <a:srgbClr val="000000"/>
                </a:solidFill>
              </a:rPr>
              <a:t> </a:t>
            </a:r>
            <a:r>
              <a:rPr sz="4700" spc="105" dirty="0">
                <a:solidFill>
                  <a:srgbClr val="000000"/>
                </a:solidFill>
              </a:rPr>
              <a:t>QUE</a:t>
            </a:r>
            <a:r>
              <a:rPr sz="4700" spc="155" dirty="0">
                <a:solidFill>
                  <a:srgbClr val="000000"/>
                </a:solidFill>
              </a:rPr>
              <a:t> </a:t>
            </a:r>
            <a:r>
              <a:rPr sz="4700" spc="185" dirty="0">
                <a:solidFill>
                  <a:srgbClr val="000000"/>
                </a:solidFill>
              </a:rPr>
              <a:t>DAN</a:t>
            </a:r>
            <a:r>
              <a:rPr sz="4700" spc="150" dirty="0">
                <a:solidFill>
                  <a:srgbClr val="000000"/>
                </a:solidFill>
              </a:rPr>
              <a:t> </a:t>
            </a:r>
            <a:r>
              <a:rPr sz="4700" spc="160" dirty="0">
                <a:solidFill>
                  <a:srgbClr val="000000"/>
                </a:solidFill>
              </a:rPr>
              <a:t>ORIGEN</a:t>
            </a:r>
            <a:r>
              <a:rPr sz="4700" spc="155" dirty="0">
                <a:solidFill>
                  <a:srgbClr val="000000"/>
                </a:solidFill>
              </a:rPr>
              <a:t> </a:t>
            </a:r>
            <a:r>
              <a:rPr sz="4700" spc="300" dirty="0">
                <a:solidFill>
                  <a:srgbClr val="000000"/>
                </a:solidFill>
              </a:rPr>
              <a:t>A</a:t>
            </a:r>
            <a:r>
              <a:rPr sz="4700" spc="155" dirty="0">
                <a:solidFill>
                  <a:srgbClr val="000000"/>
                </a:solidFill>
              </a:rPr>
              <a:t> </a:t>
            </a:r>
            <a:r>
              <a:rPr sz="4700" spc="130" dirty="0">
                <a:solidFill>
                  <a:srgbClr val="000000"/>
                </a:solidFill>
              </a:rPr>
              <a:t>LA</a:t>
            </a:r>
            <a:r>
              <a:rPr sz="4700" spc="150" dirty="0">
                <a:solidFill>
                  <a:srgbClr val="000000"/>
                </a:solidFill>
              </a:rPr>
              <a:t> </a:t>
            </a:r>
            <a:r>
              <a:rPr sz="4700" spc="145" dirty="0">
                <a:solidFill>
                  <a:srgbClr val="000000"/>
                </a:solidFill>
              </a:rPr>
              <a:t>REESTRUCTURACIÓN </a:t>
            </a:r>
            <a:r>
              <a:rPr sz="4700" spc="-1019" dirty="0">
                <a:solidFill>
                  <a:srgbClr val="000000"/>
                </a:solidFill>
              </a:rPr>
              <a:t> </a:t>
            </a:r>
            <a:r>
              <a:rPr sz="4700" spc="185" dirty="0">
                <a:solidFill>
                  <a:srgbClr val="000000"/>
                </a:solidFill>
              </a:rPr>
              <a:t>ORGANIZACIONAL:</a:t>
            </a:r>
            <a:endParaRPr sz="4700"/>
          </a:p>
        </p:txBody>
      </p:sp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14852" y="9040111"/>
            <a:ext cx="218999" cy="218836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14852" y="8302817"/>
            <a:ext cx="218999" cy="218836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416853" y="8672655"/>
            <a:ext cx="215807" cy="215807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18</a:t>
            </a:r>
            <a:endParaRPr lang="es-PA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7299" y="1028700"/>
            <a:ext cx="28575" cy="8229600"/>
          </a:xfrm>
          <a:custGeom>
            <a:avLst/>
            <a:gdLst/>
            <a:ahLst/>
            <a:cxnLst/>
            <a:rect l="l" t="t" r="r" b="b"/>
            <a:pathLst>
              <a:path w="28575" h="8229600">
                <a:moveTo>
                  <a:pt x="28574" y="8229599"/>
                </a:moveTo>
                <a:lnTo>
                  <a:pt x="0" y="8229599"/>
                </a:lnTo>
                <a:lnTo>
                  <a:pt x="0" y="0"/>
                </a:lnTo>
                <a:lnTo>
                  <a:pt x="28574" y="0"/>
                </a:lnTo>
                <a:lnTo>
                  <a:pt x="28574" y="8229599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76312" y="949325"/>
            <a:ext cx="454025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645" dirty="0"/>
              <a:t>C</a:t>
            </a:r>
            <a:r>
              <a:rPr sz="6000" spc="420" dirty="0"/>
              <a:t>O</a:t>
            </a:r>
            <a:r>
              <a:rPr sz="6000" spc="330" dirty="0"/>
              <a:t>N</a:t>
            </a:r>
            <a:r>
              <a:rPr sz="6000" spc="20" dirty="0"/>
              <a:t>T</a:t>
            </a:r>
            <a:r>
              <a:rPr sz="6000" spc="-155" dirty="0"/>
              <a:t>E</a:t>
            </a:r>
            <a:r>
              <a:rPr sz="6000" spc="330" dirty="0"/>
              <a:t>N</a:t>
            </a:r>
            <a:r>
              <a:rPr sz="6000" spc="-50" dirty="0"/>
              <a:t>I</a:t>
            </a:r>
            <a:r>
              <a:rPr sz="6000" dirty="0"/>
              <a:t>D</a:t>
            </a:r>
            <a:r>
              <a:rPr sz="6000" spc="420" dirty="0"/>
              <a:t>O</a:t>
            </a:r>
            <a:endParaRPr sz="60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4024" y="2077223"/>
            <a:ext cx="104775" cy="10477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4024" y="2658248"/>
            <a:ext cx="104775" cy="10477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4024" y="3239273"/>
            <a:ext cx="104775" cy="10477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13637" y="3815536"/>
            <a:ext cx="114299" cy="11429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4024" y="4401323"/>
            <a:ext cx="104775" cy="10477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04024" y="4982348"/>
            <a:ext cx="104775" cy="10477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04024" y="5563373"/>
            <a:ext cx="104775" cy="10477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13637" y="6139636"/>
            <a:ext cx="114299" cy="11429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4024" y="6725423"/>
            <a:ext cx="104775" cy="10477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13637" y="7301686"/>
            <a:ext cx="114299" cy="114299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04024" y="7887473"/>
            <a:ext cx="104775" cy="10477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13637" y="8463736"/>
            <a:ext cx="114299" cy="114299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2867996" y="1729510"/>
            <a:ext cx="14882494" cy="815975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3300" spc="-15" dirty="0">
                <a:solidFill>
                  <a:srgbClr val="1A1B17"/>
                </a:solidFill>
                <a:latin typeface="Microsoft Sans Serif"/>
                <a:cs typeface="Microsoft Sans Serif"/>
              </a:rPr>
              <a:t>Organización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10" dirty="0">
                <a:solidFill>
                  <a:srgbClr val="1A1B17"/>
                </a:solidFill>
                <a:latin typeface="Microsoft Sans Serif"/>
                <a:cs typeface="Microsoft Sans Serif"/>
              </a:rPr>
              <a:t>del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5" dirty="0">
                <a:solidFill>
                  <a:srgbClr val="1A1B17"/>
                </a:solidFill>
                <a:latin typeface="Microsoft Sans Serif"/>
                <a:cs typeface="Microsoft Sans Serif"/>
              </a:rPr>
              <a:t>Sector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5" dirty="0">
                <a:solidFill>
                  <a:srgbClr val="1A1B17"/>
                </a:solidFill>
                <a:latin typeface="Microsoft Sans Serif"/>
                <a:cs typeface="Microsoft Sans Serif"/>
              </a:rPr>
              <a:t>Público</a:t>
            </a:r>
            <a:endParaRPr sz="3300" dirty="0">
              <a:latin typeface="Microsoft Sans Serif"/>
              <a:cs typeface="Microsoft Sans Serif"/>
            </a:endParaRPr>
          </a:p>
          <a:p>
            <a:pPr marL="12700" marR="5080">
              <a:lnSpc>
                <a:spcPct val="115500"/>
              </a:lnSpc>
              <a:spcBef>
                <a:spcPts val="5"/>
              </a:spcBef>
            </a:pPr>
            <a:r>
              <a:rPr sz="3300" spc="-25" dirty="0">
                <a:solidFill>
                  <a:srgbClr val="1A1B17"/>
                </a:solidFill>
                <a:latin typeface="Microsoft Sans Serif"/>
                <a:cs typeface="Microsoft Sans Serif"/>
              </a:rPr>
              <a:t>Normas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5" dirty="0">
                <a:solidFill>
                  <a:srgbClr val="1A1B17"/>
                </a:solidFill>
                <a:latin typeface="Microsoft Sans Serif"/>
                <a:cs typeface="Microsoft Sans Serif"/>
              </a:rPr>
              <a:t>que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15" dirty="0">
                <a:solidFill>
                  <a:srgbClr val="1A1B17"/>
                </a:solidFill>
                <a:latin typeface="Microsoft Sans Serif"/>
                <a:cs typeface="Microsoft Sans Serif"/>
              </a:rPr>
              <a:t>regulan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0" dirty="0">
                <a:solidFill>
                  <a:srgbClr val="1A1B17"/>
                </a:solidFill>
                <a:latin typeface="Microsoft Sans Serif"/>
                <a:cs typeface="Microsoft Sans Serif"/>
              </a:rPr>
              <a:t>la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dirty="0">
                <a:solidFill>
                  <a:srgbClr val="1A1B17"/>
                </a:solidFill>
                <a:latin typeface="Microsoft Sans Serif"/>
                <a:cs typeface="Microsoft Sans Serif"/>
              </a:rPr>
              <a:t>organización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Microsoft Sans Serif"/>
                <a:cs typeface="Microsoft Sans Serif"/>
              </a:rPr>
              <a:t>administrativa</a:t>
            </a:r>
            <a:r>
              <a:rPr sz="3300" spc="-11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35" dirty="0">
                <a:solidFill>
                  <a:srgbClr val="1A1B17"/>
                </a:solidFill>
                <a:latin typeface="Microsoft Sans Serif"/>
                <a:cs typeface="Microsoft Sans Serif"/>
              </a:rPr>
              <a:t>de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50" dirty="0">
                <a:solidFill>
                  <a:srgbClr val="1A1B17"/>
                </a:solidFill>
                <a:latin typeface="Microsoft Sans Serif"/>
                <a:cs typeface="Microsoft Sans Serif"/>
              </a:rPr>
              <a:t>las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25" dirty="0">
                <a:solidFill>
                  <a:srgbClr val="1A1B17"/>
                </a:solidFill>
                <a:latin typeface="Microsoft Sans Serif"/>
                <a:cs typeface="Microsoft Sans Serif"/>
              </a:rPr>
              <a:t>Instituciones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45" dirty="0">
                <a:solidFill>
                  <a:srgbClr val="1A1B17"/>
                </a:solidFill>
                <a:latin typeface="Microsoft Sans Serif"/>
                <a:cs typeface="Microsoft Sans Serif"/>
              </a:rPr>
              <a:t>Públicas. </a:t>
            </a:r>
            <a:r>
              <a:rPr sz="3300" spc="-86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25" dirty="0">
                <a:solidFill>
                  <a:srgbClr val="1A1B17"/>
                </a:solidFill>
                <a:latin typeface="Microsoft Sans Serif"/>
                <a:cs typeface="Microsoft Sans Serif"/>
              </a:rPr>
              <a:t>Niveles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35" dirty="0">
                <a:solidFill>
                  <a:srgbClr val="1A1B17"/>
                </a:solidFill>
                <a:latin typeface="Microsoft Sans Serif"/>
                <a:cs typeface="Microsoft Sans Serif"/>
              </a:rPr>
              <a:t>Funcionales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70" dirty="0">
                <a:solidFill>
                  <a:srgbClr val="1A1B17"/>
                </a:solidFill>
                <a:latin typeface="Microsoft Sans Serif"/>
                <a:cs typeface="Microsoft Sans Serif"/>
              </a:rPr>
              <a:t>y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5" dirty="0">
                <a:solidFill>
                  <a:srgbClr val="1A1B17"/>
                </a:solidFill>
                <a:latin typeface="Microsoft Sans Serif"/>
                <a:cs typeface="Microsoft Sans Serif"/>
              </a:rPr>
              <a:t>jerárquicos</a:t>
            </a:r>
            <a:endParaRPr sz="3300" dirty="0">
              <a:latin typeface="Microsoft Sans Serif"/>
              <a:cs typeface="Microsoft Sans Serif"/>
            </a:endParaRPr>
          </a:p>
          <a:p>
            <a:pPr marL="12700" marR="5805805" indent="714375">
              <a:lnSpc>
                <a:spcPct val="115500"/>
              </a:lnSpc>
            </a:pPr>
            <a:r>
              <a:rPr sz="3300" dirty="0">
                <a:solidFill>
                  <a:srgbClr val="1A1B17"/>
                </a:solidFill>
                <a:latin typeface="Microsoft Sans Serif"/>
                <a:cs typeface="Microsoft Sans Serif"/>
              </a:rPr>
              <a:t>Aplicación </a:t>
            </a:r>
            <a:r>
              <a:rPr sz="3300" spc="-35" dirty="0">
                <a:solidFill>
                  <a:srgbClr val="1A1B17"/>
                </a:solidFill>
                <a:latin typeface="Microsoft Sans Serif"/>
                <a:cs typeface="Microsoft Sans Serif"/>
              </a:rPr>
              <a:t>de </a:t>
            </a:r>
            <a:r>
              <a:rPr sz="3300" spc="-15" dirty="0">
                <a:solidFill>
                  <a:srgbClr val="1A1B17"/>
                </a:solidFill>
                <a:latin typeface="Microsoft Sans Serif"/>
                <a:cs typeface="Microsoft Sans Serif"/>
              </a:rPr>
              <a:t>los </a:t>
            </a:r>
            <a:r>
              <a:rPr sz="3300" spc="-25" dirty="0">
                <a:solidFill>
                  <a:srgbClr val="1A1B17"/>
                </a:solidFill>
                <a:latin typeface="Microsoft Sans Serif"/>
                <a:cs typeface="Microsoft Sans Serif"/>
              </a:rPr>
              <a:t>Niveles </a:t>
            </a:r>
            <a:r>
              <a:rPr sz="3300" spc="-5" dirty="0">
                <a:solidFill>
                  <a:srgbClr val="1A1B17"/>
                </a:solidFill>
                <a:latin typeface="Microsoft Sans Serif"/>
                <a:cs typeface="Microsoft Sans Serif"/>
              </a:rPr>
              <a:t>funcionales </a:t>
            </a:r>
            <a:r>
              <a:rPr sz="330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10" dirty="0">
                <a:solidFill>
                  <a:srgbClr val="1A1B17"/>
                </a:solidFill>
                <a:latin typeface="Microsoft Sans Serif"/>
                <a:cs typeface="Microsoft Sans Serif"/>
              </a:rPr>
              <a:t>Políticas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70" dirty="0">
                <a:solidFill>
                  <a:srgbClr val="1A1B17"/>
                </a:solidFill>
                <a:latin typeface="Microsoft Sans Serif"/>
                <a:cs typeface="Microsoft Sans Serif"/>
              </a:rPr>
              <a:t>y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50" dirty="0">
                <a:solidFill>
                  <a:srgbClr val="1A1B17"/>
                </a:solidFill>
                <a:latin typeface="Microsoft Sans Serif"/>
                <a:cs typeface="Microsoft Sans Serif"/>
              </a:rPr>
              <a:t>criterios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35" dirty="0">
                <a:solidFill>
                  <a:srgbClr val="1A1B17"/>
                </a:solidFill>
                <a:latin typeface="Microsoft Sans Serif"/>
                <a:cs typeface="Microsoft Sans Serif"/>
              </a:rPr>
              <a:t>de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5" dirty="0">
                <a:solidFill>
                  <a:srgbClr val="1A1B17"/>
                </a:solidFill>
                <a:latin typeface="Microsoft Sans Serif"/>
                <a:cs typeface="Microsoft Sans Serif"/>
              </a:rPr>
              <a:t>Modernización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10" dirty="0">
                <a:solidFill>
                  <a:srgbClr val="1A1B17"/>
                </a:solidFill>
                <a:latin typeface="Microsoft Sans Serif"/>
                <a:cs typeface="Microsoft Sans Serif"/>
              </a:rPr>
              <a:t>del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55" dirty="0">
                <a:solidFill>
                  <a:srgbClr val="1A1B17"/>
                </a:solidFill>
                <a:latin typeface="Microsoft Sans Serif"/>
                <a:cs typeface="Microsoft Sans Serif"/>
              </a:rPr>
              <a:t>Estado.</a:t>
            </a:r>
            <a:endParaRPr sz="33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  <a:tabLst>
                <a:tab pos="5081270" algn="l"/>
              </a:tabLst>
            </a:pPr>
            <a:r>
              <a:rPr sz="3300" dirty="0">
                <a:solidFill>
                  <a:srgbClr val="1A1B17"/>
                </a:solidFill>
                <a:latin typeface="Microsoft Sans Serif"/>
                <a:cs typeface="Microsoft Sans Serif"/>
              </a:rPr>
              <a:t>L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a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s </a:t>
            </a:r>
            <a:r>
              <a:rPr sz="3300" spc="-235" dirty="0">
                <a:solidFill>
                  <a:srgbClr val="1A1B17"/>
                </a:solidFill>
                <a:latin typeface="Microsoft Sans Serif"/>
                <a:cs typeface="Microsoft Sans Serif"/>
              </a:rPr>
              <a:t>E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s</a:t>
            </a:r>
            <a:r>
              <a:rPr sz="3300" spc="295" dirty="0">
                <a:solidFill>
                  <a:srgbClr val="1A1B17"/>
                </a:solidFill>
                <a:latin typeface="Microsoft Sans Serif"/>
                <a:cs typeface="Microsoft Sans Serif"/>
              </a:rPr>
              <a:t>t</a:t>
            </a:r>
            <a:r>
              <a:rPr sz="3300" spc="155" dirty="0">
                <a:solidFill>
                  <a:srgbClr val="1A1B17"/>
                </a:solidFill>
                <a:latin typeface="Microsoft Sans Serif"/>
                <a:cs typeface="Microsoft Sans Serif"/>
              </a:rPr>
              <a:t>r</a:t>
            </a:r>
            <a:r>
              <a:rPr sz="3300" spc="10" dirty="0">
                <a:solidFill>
                  <a:srgbClr val="1A1B17"/>
                </a:solidFill>
                <a:latin typeface="Microsoft Sans Serif"/>
                <a:cs typeface="Microsoft Sans Serif"/>
              </a:rPr>
              <a:t>u</a:t>
            </a:r>
            <a:r>
              <a:rPr sz="3300" spc="-65" dirty="0">
                <a:solidFill>
                  <a:srgbClr val="1A1B17"/>
                </a:solidFill>
                <a:latin typeface="Microsoft Sans Serif"/>
                <a:cs typeface="Microsoft Sans Serif"/>
              </a:rPr>
              <a:t>c</a:t>
            </a:r>
            <a:r>
              <a:rPr sz="3300" spc="295" dirty="0">
                <a:solidFill>
                  <a:srgbClr val="1A1B17"/>
                </a:solidFill>
                <a:latin typeface="Microsoft Sans Serif"/>
                <a:cs typeface="Microsoft Sans Serif"/>
              </a:rPr>
              <a:t>t</a:t>
            </a:r>
            <a:r>
              <a:rPr sz="3300" spc="10" dirty="0">
                <a:solidFill>
                  <a:srgbClr val="1A1B17"/>
                </a:solidFill>
                <a:latin typeface="Microsoft Sans Serif"/>
                <a:cs typeface="Microsoft Sans Serif"/>
              </a:rPr>
              <a:t>u</a:t>
            </a:r>
            <a:r>
              <a:rPr sz="3300" spc="155" dirty="0">
                <a:solidFill>
                  <a:srgbClr val="1A1B17"/>
                </a:solidFill>
                <a:latin typeface="Microsoft Sans Serif"/>
                <a:cs typeface="Microsoft Sans Serif"/>
              </a:rPr>
              <a:t>r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a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s </a:t>
            </a:r>
            <a:r>
              <a:rPr sz="3300" spc="-190" dirty="0">
                <a:solidFill>
                  <a:srgbClr val="1A1B17"/>
                </a:solidFill>
                <a:latin typeface="Microsoft Sans Serif"/>
                <a:cs typeface="Microsoft Sans Serif"/>
              </a:rPr>
              <a:t>O</a:t>
            </a:r>
            <a:r>
              <a:rPr sz="3300" spc="155" dirty="0">
                <a:solidFill>
                  <a:srgbClr val="1A1B17"/>
                </a:solidFill>
                <a:latin typeface="Microsoft Sans Serif"/>
                <a:cs typeface="Microsoft Sans Serif"/>
              </a:rPr>
              <a:t>r</a:t>
            </a:r>
            <a:r>
              <a:rPr sz="3300" spc="25" dirty="0">
                <a:solidFill>
                  <a:srgbClr val="1A1B17"/>
                </a:solidFill>
                <a:latin typeface="Microsoft Sans Serif"/>
                <a:cs typeface="Microsoft Sans Serif"/>
              </a:rPr>
              <a:t>g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á</a:t>
            </a:r>
            <a:r>
              <a:rPr sz="3300" spc="10" dirty="0">
                <a:solidFill>
                  <a:srgbClr val="1A1B17"/>
                </a:solidFill>
                <a:latin typeface="Microsoft Sans Serif"/>
                <a:cs typeface="Microsoft Sans Serif"/>
              </a:rPr>
              <a:t>n</a:t>
            </a:r>
            <a:r>
              <a:rPr sz="3300" spc="75" dirty="0">
                <a:solidFill>
                  <a:srgbClr val="1A1B17"/>
                </a:solidFill>
                <a:latin typeface="Microsoft Sans Serif"/>
                <a:cs typeface="Microsoft Sans Serif"/>
              </a:rPr>
              <a:t>i</a:t>
            </a:r>
            <a:r>
              <a:rPr sz="3300" spc="-65" dirty="0">
                <a:solidFill>
                  <a:srgbClr val="1A1B17"/>
                </a:solidFill>
                <a:latin typeface="Microsoft Sans Serif"/>
                <a:cs typeface="Microsoft Sans Serif"/>
              </a:rPr>
              <a:t>c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a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s</a:t>
            </a:r>
            <a:r>
              <a:rPr sz="3300" dirty="0">
                <a:solidFill>
                  <a:srgbClr val="1A1B17"/>
                </a:solidFill>
                <a:latin typeface="Microsoft Sans Serif"/>
                <a:cs typeface="Microsoft Sans Serif"/>
              </a:rPr>
              <a:t>	</a:t>
            </a:r>
            <a:r>
              <a:rPr sz="3300" spc="10" dirty="0">
                <a:solidFill>
                  <a:srgbClr val="1A1B17"/>
                </a:solidFill>
                <a:latin typeface="Microsoft Sans Serif"/>
                <a:cs typeface="Microsoft Sans Serif"/>
              </a:rPr>
              <a:t>n</a:t>
            </a:r>
            <a:r>
              <a:rPr sz="3300" spc="-25" dirty="0">
                <a:solidFill>
                  <a:srgbClr val="1A1B17"/>
                </a:solidFill>
                <a:latin typeface="Microsoft Sans Serif"/>
                <a:cs typeface="Microsoft Sans Serif"/>
              </a:rPr>
              <a:t>o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s</a:t>
            </a:r>
            <a:r>
              <a:rPr sz="3300" spc="-85" dirty="0">
                <a:solidFill>
                  <a:srgbClr val="1A1B17"/>
                </a:solidFill>
                <a:latin typeface="Microsoft Sans Serif"/>
                <a:cs typeface="Microsoft Sans Serif"/>
              </a:rPr>
              <a:t>e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30" dirty="0">
                <a:solidFill>
                  <a:srgbClr val="1A1B17"/>
                </a:solidFill>
                <a:latin typeface="Microsoft Sans Serif"/>
                <a:cs typeface="Microsoft Sans Serif"/>
              </a:rPr>
              <a:t>p</a:t>
            </a:r>
            <a:r>
              <a:rPr sz="3300" spc="155" dirty="0">
                <a:solidFill>
                  <a:srgbClr val="1A1B17"/>
                </a:solidFill>
                <a:latin typeface="Microsoft Sans Serif"/>
                <a:cs typeface="Microsoft Sans Serif"/>
              </a:rPr>
              <a:t>r</a:t>
            </a:r>
            <a:r>
              <a:rPr sz="3300" spc="-90" dirty="0">
                <a:solidFill>
                  <a:srgbClr val="1A1B17"/>
                </a:solidFill>
                <a:latin typeface="Microsoft Sans Serif"/>
                <a:cs typeface="Microsoft Sans Serif"/>
              </a:rPr>
              <a:t>e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s</a:t>
            </a:r>
            <a:r>
              <a:rPr sz="3300" spc="-90" dirty="0">
                <a:solidFill>
                  <a:srgbClr val="1A1B17"/>
                </a:solidFill>
                <a:latin typeface="Microsoft Sans Serif"/>
                <a:cs typeface="Microsoft Sans Serif"/>
              </a:rPr>
              <a:t>e</a:t>
            </a:r>
            <a:r>
              <a:rPr sz="3300" spc="10" dirty="0">
                <a:solidFill>
                  <a:srgbClr val="1A1B17"/>
                </a:solidFill>
                <a:latin typeface="Microsoft Sans Serif"/>
                <a:cs typeface="Microsoft Sans Serif"/>
              </a:rPr>
              <a:t>n</a:t>
            </a:r>
            <a:r>
              <a:rPr sz="3300" spc="295" dirty="0">
                <a:solidFill>
                  <a:srgbClr val="1A1B17"/>
                </a:solidFill>
                <a:latin typeface="Microsoft Sans Serif"/>
                <a:cs typeface="Microsoft Sans Serif"/>
              </a:rPr>
              <a:t>t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a</a:t>
            </a:r>
            <a:r>
              <a:rPr sz="3300" spc="15" dirty="0">
                <a:solidFill>
                  <a:srgbClr val="1A1B17"/>
                </a:solidFill>
                <a:latin typeface="Microsoft Sans Serif"/>
                <a:cs typeface="Microsoft Sans Serif"/>
              </a:rPr>
              <a:t>n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30" dirty="0">
                <a:solidFill>
                  <a:srgbClr val="1A1B17"/>
                </a:solidFill>
                <a:latin typeface="Microsoft Sans Serif"/>
                <a:cs typeface="Microsoft Sans Serif"/>
              </a:rPr>
              <a:t>p</a:t>
            </a:r>
            <a:r>
              <a:rPr sz="3300" spc="-30" dirty="0">
                <a:solidFill>
                  <a:srgbClr val="1A1B17"/>
                </a:solidFill>
                <a:latin typeface="Microsoft Sans Serif"/>
                <a:cs typeface="Microsoft Sans Serif"/>
              </a:rPr>
              <a:t>o</a:t>
            </a:r>
            <a:r>
              <a:rPr sz="3300" spc="160" dirty="0">
                <a:solidFill>
                  <a:srgbClr val="1A1B17"/>
                </a:solidFill>
                <a:latin typeface="Microsoft Sans Serif"/>
                <a:cs typeface="Microsoft Sans Serif"/>
              </a:rPr>
              <a:t>r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dirty="0">
                <a:solidFill>
                  <a:srgbClr val="1A1B17"/>
                </a:solidFill>
                <a:latin typeface="Microsoft Sans Serif"/>
                <a:cs typeface="Microsoft Sans Serif"/>
              </a:rPr>
              <a:t>L</a:t>
            </a:r>
            <a:r>
              <a:rPr sz="3300" spc="-90" dirty="0">
                <a:solidFill>
                  <a:srgbClr val="1A1B17"/>
                </a:solidFill>
                <a:latin typeface="Microsoft Sans Serif"/>
                <a:cs typeface="Microsoft Sans Serif"/>
              </a:rPr>
              <a:t>e</a:t>
            </a:r>
            <a:r>
              <a:rPr sz="3300" spc="65" dirty="0">
                <a:solidFill>
                  <a:srgbClr val="1A1B17"/>
                </a:solidFill>
                <a:latin typeface="Microsoft Sans Serif"/>
                <a:cs typeface="Microsoft Sans Serif"/>
              </a:rPr>
              <a:t>y</a:t>
            </a:r>
            <a:r>
              <a:rPr sz="3300" spc="-170" dirty="0">
                <a:solidFill>
                  <a:srgbClr val="1A1B17"/>
                </a:solidFill>
                <a:latin typeface="Microsoft Sans Serif"/>
                <a:cs typeface="Microsoft Sans Serif"/>
              </a:rPr>
              <a:t>.</a:t>
            </a:r>
            <a:endParaRPr sz="3300" dirty="0">
              <a:latin typeface="Microsoft Sans Serif"/>
              <a:cs typeface="Microsoft Sans Serif"/>
            </a:endParaRPr>
          </a:p>
          <a:p>
            <a:pPr marL="727075" marR="2087245" indent="-715010">
              <a:lnSpc>
                <a:spcPct val="115500"/>
              </a:lnSpc>
            </a:pPr>
            <a:r>
              <a:rPr sz="3300" spc="30" dirty="0">
                <a:solidFill>
                  <a:srgbClr val="1A1B17"/>
                </a:solidFill>
                <a:latin typeface="Microsoft Sans Serif"/>
                <a:cs typeface="Microsoft Sans Serif"/>
              </a:rPr>
              <a:t>Criterios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5" dirty="0">
                <a:solidFill>
                  <a:srgbClr val="1A1B17"/>
                </a:solidFill>
                <a:latin typeface="Microsoft Sans Serif"/>
                <a:cs typeface="Microsoft Sans Serif"/>
              </a:rPr>
              <a:t>para</a:t>
            </a:r>
            <a:r>
              <a:rPr sz="3300" spc="-11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dirty="0">
                <a:solidFill>
                  <a:srgbClr val="1A1B17"/>
                </a:solidFill>
                <a:latin typeface="Microsoft Sans Serif"/>
                <a:cs typeface="Microsoft Sans Serif"/>
              </a:rPr>
              <a:t>establecer</a:t>
            </a:r>
            <a:r>
              <a:rPr sz="3300" spc="-11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25" dirty="0">
                <a:solidFill>
                  <a:srgbClr val="1A1B17"/>
                </a:solidFill>
                <a:latin typeface="Microsoft Sans Serif"/>
                <a:cs typeface="Microsoft Sans Serif"/>
              </a:rPr>
              <a:t>o</a:t>
            </a:r>
            <a:r>
              <a:rPr sz="3300" spc="-11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55" dirty="0">
                <a:solidFill>
                  <a:srgbClr val="1A1B17"/>
                </a:solidFill>
                <a:latin typeface="Microsoft Sans Serif"/>
                <a:cs typeface="Microsoft Sans Serif"/>
              </a:rPr>
              <a:t>reestructurar</a:t>
            </a:r>
            <a:r>
              <a:rPr sz="3300" spc="-11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0" dirty="0">
                <a:solidFill>
                  <a:srgbClr val="1A1B17"/>
                </a:solidFill>
                <a:latin typeface="Microsoft Sans Serif"/>
                <a:cs typeface="Microsoft Sans Serif"/>
              </a:rPr>
              <a:t>la</a:t>
            </a:r>
            <a:r>
              <a:rPr sz="3300" spc="-11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dirty="0">
                <a:solidFill>
                  <a:srgbClr val="1A1B17"/>
                </a:solidFill>
                <a:latin typeface="Microsoft Sans Serif"/>
                <a:cs typeface="Microsoft Sans Serif"/>
              </a:rPr>
              <a:t>organización</a:t>
            </a:r>
            <a:r>
              <a:rPr sz="3300" spc="-11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45" dirty="0">
                <a:solidFill>
                  <a:srgbClr val="1A1B17"/>
                </a:solidFill>
                <a:latin typeface="Microsoft Sans Serif"/>
                <a:cs typeface="Microsoft Sans Serif"/>
              </a:rPr>
              <a:t>institucional </a:t>
            </a:r>
            <a:r>
              <a:rPr sz="3300" spc="-86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Causas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5" dirty="0">
                <a:solidFill>
                  <a:srgbClr val="1A1B17"/>
                </a:solidFill>
                <a:latin typeface="Microsoft Sans Serif"/>
                <a:cs typeface="Microsoft Sans Serif"/>
              </a:rPr>
              <a:t>que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30" dirty="0">
                <a:solidFill>
                  <a:srgbClr val="1A1B17"/>
                </a:solidFill>
                <a:latin typeface="Microsoft Sans Serif"/>
                <a:cs typeface="Microsoft Sans Serif"/>
              </a:rPr>
              <a:t>dan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25" dirty="0">
                <a:solidFill>
                  <a:srgbClr val="1A1B17"/>
                </a:solidFill>
                <a:latin typeface="Microsoft Sans Serif"/>
                <a:cs typeface="Microsoft Sans Serif"/>
              </a:rPr>
              <a:t>origen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a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0" dirty="0">
                <a:solidFill>
                  <a:srgbClr val="1A1B17"/>
                </a:solidFill>
                <a:latin typeface="Microsoft Sans Serif"/>
                <a:cs typeface="Microsoft Sans Serif"/>
              </a:rPr>
              <a:t>la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45" dirty="0">
                <a:solidFill>
                  <a:srgbClr val="1A1B17"/>
                </a:solidFill>
                <a:latin typeface="Microsoft Sans Serif"/>
                <a:cs typeface="Microsoft Sans Serif"/>
              </a:rPr>
              <a:t>restructuración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5" dirty="0">
                <a:solidFill>
                  <a:srgbClr val="1A1B17"/>
                </a:solidFill>
                <a:latin typeface="Microsoft Sans Serif"/>
                <a:cs typeface="Microsoft Sans Serif"/>
              </a:rPr>
              <a:t>organizacional</a:t>
            </a:r>
            <a:endParaRPr sz="3300" dirty="0">
              <a:latin typeface="Microsoft Sans Serif"/>
              <a:cs typeface="Microsoft Sans Serif"/>
            </a:endParaRPr>
          </a:p>
          <a:p>
            <a:pPr marL="727075" marR="4050665" indent="-715010">
              <a:lnSpc>
                <a:spcPct val="115500"/>
              </a:lnSpc>
            </a:pPr>
            <a:r>
              <a:rPr sz="3300" spc="5" dirty="0">
                <a:solidFill>
                  <a:srgbClr val="1A1B17"/>
                </a:solidFill>
                <a:latin typeface="Microsoft Sans Serif"/>
                <a:cs typeface="Microsoft Sans Serif"/>
              </a:rPr>
              <a:t>Naturaleza </a:t>
            </a:r>
            <a:r>
              <a:rPr sz="3300" spc="-35" dirty="0">
                <a:solidFill>
                  <a:srgbClr val="1A1B17"/>
                </a:solidFill>
                <a:latin typeface="Microsoft Sans Serif"/>
                <a:cs typeface="Microsoft Sans Serif"/>
              </a:rPr>
              <a:t>de </a:t>
            </a:r>
            <a:r>
              <a:rPr sz="3300" spc="-50" dirty="0">
                <a:solidFill>
                  <a:srgbClr val="1A1B17"/>
                </a:solidFill>
                <a:latin typeface="Microsoft Sans Serif"/>
                <a:cs typeface="Microsoft Sans Serif"/>
              </a:rPr>
              <a:t>las </a:t>
            </a:r>
            <a:r>
              <a:rPr sz="3300" spc="-45" dirty="0">
                <a:solidFill>
                  <a:srgbClr val="1A1B17"/>
                </a:solidFill>
                <a:latin typeface="Microsoft Sans Serif"/>
                <a:cs typeface="Microsoft Sans Serif"/>
              </a:rPr>
              <a:t>Unidades </a:t>
            </a:r>
            <a:r>
              <a:rPr sz="3300" spc="35" dirty="0">
                <a:solidFill>
                  <a:srgbClr val="1A1B17"/>
                </a:solidFill>
                <a:latin typeface="Microsoft Sans Serif"/>
                <a:cs typeface="Microsoft Sans Serif"/>
              </a:rPr>
              <a:t>Administrativas </a:t>
            </a:r>
            <a:r>
              <a:rPr sz="3300" spc="4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5" dirty="0">
                <a:solidFill>
                  <a:srgbClr val="1A1B17"/>
                </a:solidFill>
                <a:latin typeface="Microsoft Sans Serif"/>
                <a:cs typeface="Microsoft Sans Serif"/>
              </a:rPr>
              <a:t>Características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70" dirty="0">
                <a:solidFill>
                  <a:srgbClr val="1A1B17"/>
                </a:solidFill>
                <a:latin typeface="Microsoft Sans Serif"/>
                <a:cs typeface="Microsoft Sans Serif"/>
              </a:rPr>
              <a:t>y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50" dirty="0">
                <a:solidFill>
                  <a:srgbClr val="1A1B17"/>
                </a:solidFill>
                <a:latin typeface="Microsoft Sans Serif"/>
                <a:cs typeface="Microsoft Sans Serif"/>
              </a:rPr>
              <a:t>criterios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5" dirty="0">
                <a:solidFill>
                  <a:srgbClr val="1A1B17"/>
                </a:solidFill>
                <a:latin typeface="Microsoft Sans Serif"/>
                <a:cs typeface="Microsoft Sans Serif"/>
              </a:rPr>
              <a:t>para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0" dirty="0">
                <a:solidFill>
                  <a:srgbClr val="1A1B17"/>
                </a:solidFill>
                <a:latin typeface="Microsoft Sans Serif"/>
                <a:cs typeface="Microsoft Sans Serif"/>
              </a:rPr>
              <a:t>la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5" dirty="0">
                <a:solidFill>
                  <a:srgbClr val="1A1B17"/>
                </a:solidFill>
                <a:latin typeface="Microsoft Sans Serif"/>
                <a:cs typeface="Microsoft Sans Serif"/>
              </a:rPr>
              <a:t>creación</a:t>
            </a:r>
            <a:r>
              <a:rPr sz="3300" spc="-11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35" dirty="0">
                <a:solidFill>
                  <a:srgbClr val="1A1B17"/>
                </a:solidFill>
                <a:latin typeface="Microsoft Sans Serif"/>
                <a:cs typeface="Microsoft Sans Serif"/>
              </a:rPr>
              <a:t>de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25" dirty="0">
                <a:solidFill>
                  <a:srgbClr val="1A1B17"/>
                </a:solidFill>
                <a:latin typeface="Microsoft Sans Serif"/>
                <a:cs typeface="Microsoft Sans Serif"/>
              </a:rPr>
              <a:t>unidades</a:t>
            </a:r>
            <a:endParaRPr sz="3300" dirty="0">
              <a:latin typeface="Microsoft Sans Serif"/>
              <a:cs typeface="Microsoft Sans Serif"/>
            </a:endParaRPr>
          </a:p>
          <a:p>
            <a:pPr marL="727075" marR="2762885" indent="-715010">
              <a:lnSpc>
                <a:spcPct val="115500"/>
              </a:lnSpc>
            </a:pPr>
            <a:r>
              <a:rPr sz="3300" spc="-35" dirty="0">
                <a:solidFill>
                  <a:srgbClr val="1A1B17"/>
                </a:solidFill>
                <a:latin typeface="Microsoft Sans Serif"/>
                <a:cs typeface="Microsoft Sans Serif"/>
              </a:rPr>
              <a:t>Manual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35" dirty="0">
                <a:solidFill>
                  <a:srgbClr val="1A1B17"/>
                </a:solidFill>
                <a:latin typeface="Microsoft Sans Serif"/>
                <a:cs typeface="Microsoft Sans Serif"/>
              </a:rPr>
              <a:t>de</a:t>
            </a:r>
            <a:r>
              <a:rPr sz="3300" spc="-11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5" dirty="0">
                <a:solidFill>
                  <a:srgbClr val="1A1B17"/>
                </a:solidFill>
                <a:latin typeface="Microsoft Sans Serif"/>
                <a:cs typeface="Microsoft Sans Serif"/>
              </a:rPr>
              <a:t>Organización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70" dirty="0">
                <a:solidFill>
                  <a:srgbClr val="1A1B17"/>
                </a:solidFill>
                <a:latin typeface="Microsoft Sans Serif"/>
                <a:cs typeface="Microsoft Sans Serif"/>
              </a:rPr>
              <a:t>y</a:t>
            </a:r>
            <a:r>
              <a:rPr sz="3300" spc="-11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40" dirty="0">
                <a:solidFill>
                  <a:srgbClr val="1A1B17"/>
                </a:solidFill>
                <a:latin typeface="Microsoft Sans Serif"/>
                <a:cs typeface="Microsoft Sans Serif"/>
              </a:rPr>
              <a:t>Funciones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35" dirty="0">
                <a:solidFill>
                  <a:srgbClr val="1A1B17"/>
                </a:solidFill>
                <a:latin typeface="Microsoft Sans Serif"/>
                <a:cs typeface="Microsoft Sans Serif"/>
              </a:rPr>
              <a:t>de</a:t>
            </a:r>
            <a:r>
              <a:rPr sz="3300" spc="-11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50" dirty="0">
                <a:solidFill>
                  <a:srgbClr val="1A1B17"/>
                </a:solidFill>
                <a:latin typeface="Microsoft Sans Serif"/>
                <a:cs typeface="Microsoft Sans Serif"/>
              </a:rPr>
              <a:t>las</a:t>
            </a:r>
            <a:r>
              <a:rPr sz="3300" spc="-114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25" dirty="0">
                <a:solidFill>
                  <a:srgbClr val="1A1B17"/>
                </a:solidFill>
                <a:latin typeface="Microsoft Sans Serif"/>
                <a:cs typeface="Microsoft Sans Serif"/>
              </a:rPr>
              <a:t>Instituciones</a:t>
            </a:r>
            <a:r>
              <a:rPr sz="3300" spc="-11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30" dirty="0">
                <a:solidFill>
                  <a:srgbClr val="1A1B17"/>
                </a:solidFill>
                <a:latin typeface="Microsoft Sans Serif"/>
                <a:cs typeface="Microsoft Sans Serif"/>
              </a:rPr>
              <a:t>Públicas </a:t>
            </a:r>
            <a:r>
              <a:rPr sz="3300" spc="-86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dirty="0">
                <a:solidFill>
                  <a:srgbClr val="1A1B17"/>
                </a:solidFill>
                <a:latin typeface="Microsoft Sans Serif"/>
                <a:cs typeface="Microsoft Sans Serif"/>
              </a:rPr>
              <a:t>Contenido</a:t>
            </a:r>
            <a:r>
              <a:rPr sz="3300" spc="-125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35" dirty="0">
                <a:solidFill>
                  <a:srgbClr val="1A1B17"/>
                </a:solidFill>
                <a:latin typeface="Microsoft Sans Serif"/>
                <a:cs typeface="Microsoft Sans Serif"/>
              </a:rPr>
              <a:t>de</a:t>
            </a:r>
            <a:r>
              <a:rPr sz="3300" spc="-1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5" dirty="0">
                <a:solidFill>
                  <a:srgbClr val="1A1B17"/>
                </a:solidFill>
                <a:latin typeface="Microsoft Sans Serif"/>
                <a:cs typeface="Microsoft Sans Serif"/>
              </a:rPr>
              <a:t>presentación</a:t>
            </a:r>
            <a:endParaRPr sz="3300" dirty="0">
              <a:latin typeface="Microsoft Sans Serif"/>
              <a:cs typeface="Microsoft Sans Serif"/>
            </a:endParaRPr>
          </a:p>
          <a:p>
            <a:pPr marL="12700" marR="9272905">
              <a:lnSpc>
                <a:spcPct val="115500"/>
              </a:lnSpc>
              <a:spcBef>
                <a:spcPts val="5"/>
              </a:spcBef>
            </a:pPr>
            <a:r>
              <a:rPr sz="3300" spc="40" dirty="0">
                <a:solidFill>
                  <a:srgbClr val="1A1B17"/>
                </a:solidFill>
                <a:latin typeface="Microsoft Sans Serif"/>
                <a:cs typeface="Microsoft Sans Serif"/>
              </a:rPr>
              <a:t>Estructura</a:t>
            </a:r>
            <a:r>
              <a:rPr sz="3300" spc="-135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30" dirty="0">
                <a:solidFill>
                  <a:srgbClr val="1A1B17"/>
                </a:solidFill>
                <a:latin typeface="Microsoft Sans Serif"/>
                <a:cs typeface="Microsoft Sans Serif"/>
              </a:rPr>
              <a:t>Orgánica</a:t>
            </a:r>
            <a:r>
              <a:rPr sz="3300" spc="-135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35" dirty="0">
                <a:solidFill>
                  <a:srgbClr val="1A1B17"/>
                </a:solidFill>
                <a:latin typeface="Microsoft Sans Serif"/>
                <a:cs typeface="Microsoft Sans Serif"/>
              </a:rPr>
              <a:t>de</a:t>
            </a:r>
            <a:r>
              <a:rPr sz="3300" spc="-13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10" dirty="0">
                <a:solidFill>
                  <a:srgbClr val="1A1B17"/>
                </a:solidFill>
                <a:latin typeface="Microsoft Sans Serif"/>
                <a:cs typeface="Microsoft Sans Serif"/>
              </a:rPr>
              <a:t>la</a:t>
            </a:r>
            <a:r>
              <a:rPr sz="3300" spc="-135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245" dirty="0">
                <a:solidFill>
                  <a:srgbClr val="1A1B17"/>
                </a:solidFill>
                <a:latin typeface="Microsoft Sans Serif"/>
                <a:cs typeface="Microsoft Sans Serif"/>
              </a:rPr>
              <a:t>CSS </a:t>
            </a:r>
            <a:r>
              <a:rPr sz="3300" spc="-86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3300" spc="-50" dirty="0">
                <a:solidFill>
                  <a:srgbClr val="1A1B17"/>
                </a:solidFill>
                <a:latin typeface="Microsoft Sans Serif"/>
                <a:cs typeface="Microsoft Sans Serif"/>
              </a:rPr>
              <a:t>Desafíos</a:t>
            </a:r>
            <a:endParaRPr sz="3300" dirty="0">
              <a:latin typeface="Microsoft Sans Serif"/>
              <a:cs typeface="Microsoft Sans Serif"/>
            </a:endParaRPr>
          </a:p>
        </p:txBody>
      </p:sp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04024" y="9049523"/>
            <a:ext cx="104775" cy="104774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04024" y="9630548"/>
            <a:ext cx="104775" cy="104774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7041111" y="1113727"/>
            <a:ext cx="218836" cy="218999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303815" y="1113727"/>
            <a:ext cx="218836" cy="218999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673653" y="1114918"/>
            <a:ext cx="215807" cy="215807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525010" y="7228364"/>
            <a:ext cx="2527409" cy="2563881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985326" y="7694883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solidFill>
                  <a:srgbClr val="1A1B17"/>
                </a:solidFill>
                <a:latin typeface="Microsoft Sans Serif"/>
                <a:cs typeface="Microsoft Sans Serif"/>
              </a:rPr>
              <a:t>SECTOR</a:t>
            </a:r>
            <a:r>
              <a:rPr sz="1400" spc="-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A1B17"/>
                </a:solidFill>
                <a:latin typeface="Microsoft Sans Serif"/>
                <a:cs typeface="Microsoft Sans Serif"/>
              </a:rPr>
              <a:t>PÚBLICO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6120" y="3003607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04806" y="494621"/>
            <a:ext cx="1562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25" dirty="0">
                <a:solidFill>
                  <a:srgbClr val="FAFAFA"/>
                </a:solidFill>
                <a:latin typeface="Cambria"/>
                <a:cs typeface="Cambria"/>
              </a:rPr>
              <a:t>I</a:t>
            </a:r>
            <a:endParaRPr sz="3000">
              <a:latin typeface="Cambria"/>
              <a:cs typeface="Cambria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6726547" y="9725617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1</a:t>
            </a:r>
            <a:endParaRPr lang="es-PA" sz="2000" dirty="0"/>
          </a:p>
        </p:txBody>
      </p:sp>
      <p:sp>
        <p:nvSpPr>
          <p:cNvPr id="28" name="object 20"/>
          <p:cNvSpPr/>
          <p:nvPr/>
        </p:nvSpPr>
        <p:spPr>
          <a:xfrm>
            <a:off x="138857" y="321724"/>
            <a:ext cx="908050" cy="908050"/>
          </a:xfrm>
          <a:custGeom>
            <a:avLst/>
            <a:gdLst/>
            <a:ahLst/>
            <a:cxnLst/>
            <a:rect l="l" t="t" r="r" b="b"/>
            <a:pathLst>
              <a:path w="908050" h="908050">
                <a:moveTo>
                  <a:pt x="453965" y="907930"/>
                </a:moveTo>
                <a:lnTo>
                  <a:pt x="409468" y="905744"/>
                </a:lnTo>
                <a:lnTo>
                  <a:pt x="365400" y="899207"/>
                </a:lnTo>
                <a:lnTo>
                  <a:pt x="322185" y="888382"/>
                </a:lnTo>
                <a:lnTo>
                  <a:pt x="280240" y="873373"/>
                </a:lnTo>
                <a:lnTo>
                  <a:pt x="239967" y="854326"/>
                </a:lnTo>
                <a:lnTo>
                  <a:pt x="201755" y="831423"/>
                </a:lnTo>
                <a:lnTo>
                  <a:pt x="165972" y="804884"/>
                </a:lnTo>
                <a:lnTo>
                  <a:pt x="132963" y="774966"/>
                </a:lnTo>
                <a:lnTo>
                  <a:pt x="103045" y="741957"/>
                </a:lnTo>
                <a:lnTo>
                  <a:pt x="76506" y="706174"/>
                </a:lnTo>
                <a:lnTo>
                  <a:pt x="53603" y="667962"/>
                </a:lnTo>
                <a:lnTo>
                  <a:pt x="34556" y="627689"/>
                </a:lnTo>
                <a:lnTo>
                  <a:pt x="19547" y="585744"/>
                </a:lnTo>
                <a:lnTo>
                  <a:pt x="8722" y="542529"/>
                </a:lnTo>
                <a:lnTo>
                  <a:pt x="2185" y="498461"/>
                </a:lnTo>
                <a:lnTo>
                  <a:pt x="0" y="453965"/>
                </a:lnTo>
                <a:lnTo>
                  <a:pt x="136" y="442820"/>
                </a:lnTo>
                <a:lnTo>
                  <a:pt x="3414" y="398391"/>
                </a:lnTo>
                <a:lnTo>
                  <a:pt x="11030" y="354497"/>
                </a:lnTo>
                <a:lnTo>
                  <a:pt x="22913" y="311561"/>
                </a:lnTo>
                <a:lnTo>
                  <a:pt x="38946" y="269996"/>
                </a:lnTo>
                <a:lnTo>
                  <a:pt x="58977" y="230203"/>
                </a:lnTo>
                <a:lnTo>
                  <a:pt x="82811" y="192565"/>
                </a:lnTo>
                <a:lnTo>
                  <a:pt x="110220" y="157444"/>
                </a:lnTo>
                <a:lnTo>
                  <a:pt x="140940" y="125179"/>
                </a:lnTo>
                <a:lnTo>
                  <a:pt x="174673" y="96081"/>
                </a:lnTo>
                <a:lnTo>
                  <a:pt x="211097" y="70429"/>
                </a:lnTo>
                <a:lnTo>
                  <a:pt x="249860" y="48470"/>
                </a:lnTo>
                <a:lnTo>
                  <a:pt x="290588" y="30417"/>
                </a:lnTo>
                <a:lnTo>
                  <a:pt x="332889" y="16443"/>
                </a:lnTo>
                <a:lnTo>
                  <a:pt x="376357" y="6682"/>
                </a:lnTo>
                <a:lnTo>
                  <a:pt x="420572" y="1229"/>
                </a:lnTo>
                <a:lnTo>
                  <a:pt x="453965" y="0"/>
                </a:lnTo>
                <a:lnTo>
                  <a:pt x="465109" y="136"/>
                </a:lnTo>
                <a:lnTo>
                  <a:pt x="509538" y="3414"/>
                </a:lnTo>
                <a:lnTo>
                  <a:pt x="553432" y="11030"/>
                </a:lnTo>
                <a:lnTo>
                  <a:pt x="596368" y="22913"/>
                </a:lnTo>
                <a:lnTo>
                  <a:pt x="637933" y="38946"/>
                </a:lnTo>
                <a:lnTo>
                  <a:pt x="677726" y="58977"/>
                </a:lnTo>
                <a:lnTo>
                  <a:pt x="715364" y="82811"/>
                </a:lnTo>
                <a:lnTo>
                  <a:pt x="750485" y="110220"/>
                </a:lnTo>
                <a:lnTo>
                  <a:pt x="782750" y="140940"/>
                </a:lnTo>
                <a:lnTo>
                  <a:pt x="811848" y="174673"/>
                </a:lnTo>
                <a:lnTo>
                  <a:pt x="837500" y="211097"/>
                </a:lnTo>
                <a:lnTo>
                  <a:pt x="859459" y="249860"/>
                </a:lnTo>
                <a:lnTo>
                  <a:pt x="877512" y="290588"/>
                </a:lnTo>
                <a:lnTo>
                  <a:pt x="891486" y="332889"/>
                </a:lnTo>
                <a:lnTo>
                  <a:pt x="901247" y="376357"/>
                </a:lnTo>
                <a:lnTo>
                  <a:pt x="906700" y="420572"/>
                </a:lnTo>
                <a:lnTo>
                  <a:pt x="907930" y="453965"/>
                </a:lnTo>
                <a:lnTo>
                  <a:pt x="907793" y="465109"/>
                </a:lnTo>
                <a:lnTo>
                  <a:pt x="904515" y="509538"/>
                </a:lnTo>
                <a:lnTo>
                  <a:pt x="896899" y="553432"/>
                </a:lnTo>
                <a:lnTo>
                  <a:pt x="885016" y="596368"/>
                </a:lnTo>
                <a:lnTo>
                  <a:pt x="868983" y="637933"/>
                </a:lnTo>
                <a:lnTo>
                  <a:pt x="848952" y="677726"/>
                </a:lnTo>
                <a:lnTo>
                  <a:pt x="825118" y="715364"/>
                </a:lnTo>
                <a:lnTo>
                  <a:pt x="797709" y="750485"/>
                </a:lnTo>
                <a:lnTo>
                  <a:pt x="766989" y="782750"/>
                </a:lnTo>
                <a:lnTo>
                  <a:pt x="733256" y="811848"/>
                </a:lnTo>
                <a:lnTo>
                  <a:pt x="696832" y="837500"/>
                </a:lnTo>
                <a:lnTo>
                  <a:pt x="658069" y="859459"/>
                </a:lnTo>
                <a:lnTo>
                  <a:pt x="617341" y="877512"/>
                </a:lnTo>
                <a:lnTo>
                  <a:pt x="575040" y="891486"/>
                </a:lnTo>
                <a:lnTo>
                  <a:pt x="531572" y="901247"/>
                </a:lnTo>
                <a:lnTo>
                  <a:pt x="487357" y="906700"/>
                </a:lnTo>
                <a:lnTo>
                  <a:pt x="453965" y="907930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1"/>
          <p:cNvSpPr txBox="1"/>
          <p:nvPr/>
        </p:nvSpPr>
        <p:spPr>
          <a:xfrm>
            <a:off x="582930" y="501451"/>
            <a:ext cx="4076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30" dirty="0" smtClean="0">
                <a:solidFill>
                  <a:srgbClr val="FAFAFA"/>
                </a:solidFill>
                <a:latin typeface="Cambria"/>
                <a:cs typeface="Cambria"/>
              </a:rPr>
              <a:t>I</a:t>
            </a:r>
            <a:endParaRPr sz="30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6024" y="968125"/>
            <a:ext cx="15039340" cy="7600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800" b="0" spc="-110" dirty="0">
                <a:latin typeface="Georgia"/>
                <a:cs typeface="Georgia"/>
              </a:rPr>
              <a:t>NATURALEZA</a:t>
            </a:r>
            <a:r>
              <a:rPr sz="4800" b="0" spc="-95" dirty="0">
                <a:latin typeface="Georgia"/>
                <a:cs typeface="Georgia"/>
              </a:rPr>
              <a:t> </a:t>
            </a:r>
            <a:r>
              <a:rPr sz="4800" b="0" spc="-185" dirty="0">
                <a:latin typeface="Georgia"/>
                <a:cs typeface="Georgia"/>
              </a:rPr>
              <a:t>DE</a:t>
            </a:r>
            <a:r>
              <a:rPr sz="4800" b="0" spc="-95" dirty="0">
                <a:latin typeface="Georgia"/>
                <a:cs typeface="Georgia"/>
              </a:rPr>
              <a:t> </a:t>
            </a:r>
            <a:r>
              <a:rPr sz="4800" b="0" spc="-100" dirty="0">
                <a:latin typeface="Georgia"/>
                <a:cs typeface="Georgia"/>
              </a:rPr>
              <a:t>LAS</a:t>
            </a:r>
            <a:r>
              <a:rPr sz="4800" b="0" spc="-95" dirty="0">
                <a:latin typeface="Georgia"/>
                <a:cs typeface="Georgia"/>
              </a:rPr>
              <a:t> </a:t>
            </a:r>
            <a:r>
              <a:rPr sz="4800" b="0" spc="-130" dirty="0">
                <a:latin typeface="Georgia"/>
                <a:cs typeface="Georgia"/>
              </a:rPr>
              <a:t>UNIDADES</a:t>
            </a:r>
            <a:r>
              <a:rPr sz="4800" b="0" spc="-90" dirty="0">
                <a:latin typeface="Georgia"/>
                <a:cs typeface="Georgia"/>
              </a:rPr>
              <a:t> </a:t>
            </a:r>
            <a:r>
              <a:rPr sz="4800" b="0" spc="-105" dirty="0">
                <a:latin typeface="Georgia"/>
                <a:cs typeface="Georgia"/>
              </a:rPr>
              <a:t>ADMINISTRATIVAS</a:t>
            </a:r>
            <a:endParaRPr sz="48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80149" y="1152530"/>
            <a:ext cx="28575" cy="8229600"/>
          </a:xfrm>
          <a:custGeom>
            <a:avLst/>
            <a:gdLst/>
            <a:ahLst/>
            <a:cxnLst/>
            <a:rect l="l" t="t" r="r" b="b"/>
            <a:pathLst>
              <a:path w="28575" h="8229600">
                <a:moveTo>
                  <a:pt x="28574" y="8229599"/>
                </a:moveTo>
                <a:lnTo>
                  <a:pt x="0" y="8229599"/>
                </a:lnTo>
                <a:lnTo>
                  <a:pt x="0" y="0"/>
                </a:lnTo>
                <a:lnTo>
                  <a:pt x="28574" y="0"/>
                </a:lnTo>
                <a:lnTo>
                  <a:pt x="28574" y="8229599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2252" y="9040111"/>
            <a:ext cx="218999" cy="21883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2252" y="8302817"/>
            <a:ext cx="218999" cy="21883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84253" y="8672660"/>
            <a:ext cx="215807" cy="21580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91697" y="2495157"/>
            <a:ext cx="4258134" cy="2687835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936154" y="4861493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157885" y="8045998"/>
            <a:ext cx="123825" cy="123824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8449092" y="7741281"/>
            <a:ext cx="2104390" cy="1682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95"/>
              </a:spcBef>
            </a:pP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Directivas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Adjetivas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-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175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endParaRPr sz="3100">
              <a:latin typeface="Georgia"/>
              <a:cs typeface="Georgi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157885" y="8598448"/>
            <a:ext cx="123825" cy="12382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157885" y="9150898"/>
            <a:ext cx="123825" cy="123824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7773710" y="2216782"/>
            <a:ext cx="9497060" cy="1130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95"/>
              </a:spcBef>
              <a:tabLst>
                <a:tab pos="739140" algn="l"/>
                <a:tab pos="1685925" algn="l"/>
                <a:tab pos="2459355" algn="l"/>
                <a:tab pos="3349625" algn="l"/>
                <a:tab pos="4081145" algn="l"/>
                <a:tab pos="4320540" algn="l"/>
                <a:tab pos="4871085" algn="l"/>
                <a:tab pos="5031740" algn="l"/>
                <a:tab pos="7090409" algn="l"/>
                <a:tab pos="7496175" algn="l"/>
                <a:tab pos="7856220" algn="l"/>
                <a:tab pos="8340725" algn="l"/>
              </a:tabLst>
            </a:pPr>
            <a:r>
              <a:rPr sz="3100" spc="-90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rg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185" dirty="0">
                <a:solidFill>
                  <a:srgbClr val="1A1B17"/>
                </a:solidFill>
                <a:latin typeface="Georgia"/>
                <a:cs typeface="Georgia"/>
              </a:rPr>
              <a:t>z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ó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la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on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-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r  </a:t>
            </a:r>
            <a:r>
              <a:rPr sz="3100" spc="-1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ú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b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-1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á</a:t>
            </a:r>
            <a:r>
              <a:rPr sz="3100" spc="-95" dirty="0">
                <a:solidFill>
                  <a:srgbClr val="1A1B17"/>
                </a:solidFill>
                <a:latin typeface="Georgia"/>
                <a:cs typeface="Georgia"/>
              </a:rPr>
              <a:t>,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	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	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on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f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900"/>
              </a:lnSpc>
              <a:spcBef>
                <a:spcPts val="95"/>
              </a:spcBef>
            </a:pPr>
            <a:r>
              <a:rPr spc="45" dirty="0"/>
              <a:t>administrativas</a:t>
            </a:r>
            <a:r>
              <a:rPr spc="50" dirty="0"/>
              <a:t> que</a:t>
            </a:r>
            <a:r>
              <a:rPr spc="55" dirty="0"/>
              <a:t> </a:t>
            </a:r>
            <a:r>
              <a:rPr spc="45" dirty="0"/>
              <a:t>varían</a:t>
            </a:r>
            <a:r>
              <a:rPr spc="50" dirty="0"/>
              <a:t> en</a:t>
            </a:r>
            <a:r>
              <a:rPr spc="55" dirty="0"/>
              <a:t> </a:t>
            </a:r>
            <a:r>
              <a:rPr spc="60" dirty="0"/>
              <a:t>su</a:t>
            </a:r>
            <a:r>
              <a:rPr spc="65" dirty="0"/>
              <a:t> </a:t>
            </a:r>
            <a:r>
              <a:rPr spc="40" dirty="0"/>
              <a:t>tipificación</a:t>
            </a:r>
            <a:r>
              <a:rPr spc="45" dirty="0"/>
              <a:t> </a:t>
            </a:r>
            <a:r>
              <a:rPr spc="50" dirty="0"/>
              <a:t>de </a:t>
            </a:r>
            <a:r>
              <a:rPr spc="55" dirty="0"/>
              <a:t> </a:t>
            </a:r>
            <a:r>
              <a:rPr spc="45" dirty="0"/>
              <a:t>acuerdo </a:t>
            </a:r>
            <a:r>
              <a:rPr dirty="0"/>
              <a:t>al </a:t>
            </a:r>
            <a:r>
              <a:rPr spc="60" dirty="0"/>
              <a:t>servicio </a:t>
            </a:r>
            <a:r>
              <a:rPr spc="50" dirty="0"/>
              <a:t>que determina </a:t>
            </a:r>
            <a:r>
              <a:rPr spc="35" dirty="0"/>
              <a:t>el </a:t>
            </a:r>
            <a:r>
              <a:rPr spc="60" dirty="0"/>
              <a:t>objetivo </a:t>
            </a:r>
            <a:r>
              <a:rPr spc="200" dirty="0"/>
              <a:t>y </a:t>
            </a:r>
            <a:r>
              <a:rPr spc="15" dirty="0"/>
              <a:t>las </a:t>
            </a:r>
            <a:r>
              <a:rPr spc="20" dirty="0"/>
              <a:t> </a:t>
            </a:r>
            <a:r>
              <a:rPr spc="45" dirty="0"/>
              <a:t>funciones</a:t>
            </a:r>
            <a:r>
              <a:rPr spc="50" dirty="0"/>
              <a:t> de</a:t>
            </a:r>
            <a:r>
              <a:rPr spc="55" dirty="0"/>
              <a:t> </a:t>
            </a:r>
            <a:r>
              <a:rPr spc="15" dirty="0"/>
              <a:t>las</a:t>
            </a:r>
            <a:r>
              <a:rPr spc="20" dirty="0"/>
              <a:t> </a:t>
            </a:r>
            <a:r>
              <a:rPr spc="40" dirty="0"/>
              <a:t>cuales</a:t>
            </a:r>
            <a:r>
              <a:rPr spc="45" dirty="0"/>
              <a:t> </a:t>
            </a:r>
            <a:r>
              <a:rPr spc="55" dirty="0"/>
              <a:t>se</a:t>
            </a:r>
            <a:r>
              <a:rPr spc="60" dirty="0"/>
              <a:t> </a:t>
            </a:r>
            <a:r>
              <a:rPr spc="55" dirty="0"/>
              <a:t>pueden</a:t>
            </a:r>
            <a:r>
              <a:rPr spc="60" dirty="0"/>
              <a:t> </a:t>
            </a:r>
            <a:r>
              <a:rPr spc="40" dirty="0"/>
              <a:t>mencionar</a:t>
            </a:r>
            <a:r>
              <a:rPr spc="45" dirty="0"/>
              <a:t> </a:t>
            </a:r>
            <a:r>
              <a:rPr spc="15" dirty="0"/>
              <a:t>las </a:t>
            </a:r>
            <a:r>
              <a:rPr spc="20" dirty="0"/>
              <a:t> </a:t>
            </a:r>
            <a:r>
              <a:rPr spc="35" dirty="0"/>
              <a:t>Directivas,</a:t>
            </a:r>
            <a:r>
              <a:rPr spc="75" dirty="0"/>
              <a:t> </a:t>
            </a:r>
            <a:r>
              <a:rPr spc="50" dirty="0"/>
              <a:t>de</a:t>
            </a:r>
            <a:r>
              <a:rPr spc="80" dirty="0"/>
              <a:t> </a:t>
            </a:r>
            <a:r>
              <a:rPr spc="25" dirty="0"/>
              <a:t>coordinación,</a:t>
            </a:r>
            <a:r>
              <a:rPr spc="80" dirty="0"/>
              <a:t> </a:t>
            </a:r>
            <a:r>
              <a:rPr spc="20" dirty="0"/>
              <a:t>asesorías,</a:t>
            </a:r>
            <a:r>
              <a:rPr spc="75" dirty="0"/>
              <a:t> </a:t>
            </a:r>
            <a:r>
              <a:rPr spc="40" dirty="0"/>
              <a:t>fiscalización</a:t>
            </a:r>
            <a:r>
              <a:rPr spc="80" dirty="0"/>
              <a:t> </a:t>
            </a:r>
            <a:r>
              <a:rPr spc="200" dirty="0"/>
              <a:t>y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5363944" y="5531482"/>
            <a:ext cx="1904364" cy="1130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9530" marR="5080" indent="-37465">
              <a:lnSpc>
                <a:spcPct val="116900"/>
              </a:lnSpc>
              <a:spcBef>
                <a:spcPts val="95"/>
              </a:spcBef>
            </a:pP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175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s 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g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on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al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73710" y="5531482"/>
            <a:ext cx="6898005" cy="1682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95"/>
              </a:spcBef>
              <a:tabLst>
                <a:tab pos="1990089" algn="l"/>
                <a:tab pos="3038475" algn="l"/>
                <a:tab pos="3664585" algn="l"/>
                <a:tab pos="4013200" algn="l"/>
                <a:tab pos="5257165" algn="l"/>
              </a:tabLst>
            </a:pP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control,	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apoyo	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administrativo,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-254" dirty="0">
                <a:solidFill>
                  <a:srgbClr val="1A1B17"/>
                </a:solidFill>
                <a:latin typeface="Georgia"/>
                <a:cs typeface="Georgia"/>
              </a:rPr>
              <a:t>(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175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-250" dirty="0">
                <a:solidFill>
                  <a:srgbClr val="1A1B17"/>
                </a:solidFill>
                <a:latin typeface="Georgia"/>
                <a:cs typeface="Georgia"/>
              </a:rPr>
              <a:t>)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	la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s  desconcentradas.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19</a:t>
            </a:r>
            <a:endParaRPr lang="es-PA" sz="2000" dirty="0"/>
          </a:p>
        </p:txBody>
      </p:sp>
      <p:sp>
        <p:nvSpPr>
          <p:cNvPr id="20" name="object 12"/>
          <p:cNvSpPr/>
          <p:nvPr/>
        </p:nvSpPr>
        <p:spPr>
          <a:xfrm>
            <a:off x="818378" y="386078"/>
            <a:ext cx="908050" cy="908050"/>
          </a:xfrm>
          <a:custGeom>
            <a:avLst/>
            <a:gdLst/>
            <a:ahLst/>
            <a:cxnLst/>
            <a:rect l="l" t="t" r="r" b="b"/>
            <a:pathLst>
              <a:path w="908050" h="908050">
                <a:moveTo>
                  <a:pt x="453965" y="907930"/>
                </a:moveTo>
                <a:lnTo>
                  <a:pt x="409468" y="905744"/>
                </a:lnTo>
                <a:lnTo>
                  <a:pt x="365400" y="899207"/>
                </a:lnTo>
                <a:lnTo>
                  <a:pt x="322185" y="888382"/>
                </a:lnTo>
                <a:lnTo>
                  <a:pt x="280240" y="873373"/>
                </a:lnTo>
                <a:lnTo>
                  <a:pt x="239967" y="854326"/>
                </a:lnTo>
                <a:lnTo>
                  <a:pt x="201755" y="831423"/>
                </a:lnTo>
                <a:lnTo>
                  <a:pt x="165972" y="804884"/>
                </a:lnTo>
                <a:lnTo>
                  <a:pt x="132963" y="774966"/>
                </a:lnTo>
                <a:lnTo>
                  <a:pt x="103045" y="741957"/>
                </a:lnTo>
                <a:lnTo>
                  <a:pt x="76506" y="706174"/>
                </a:lnTo>
                <a:lnTo>
                  <a:pt x="53603" y="667962"/>
                </a:lnTo>
                <a:lnTo>
                  <a:pt x="34556" y="627689"/>
                </a:lnTo>
                <a:lnTo>
                  <a:pt x="19547" y="585744"/>
                </a:lnTo>
                <a:lnTo>
                  <a:pt x="8722" y="542529"/>
                </a:lnTo>
                <a:lnTo>
                  <a:pt x="2185" y="498461"/>
                </a:lnTo>
                <a:lnTo>
                  <a:pt x="0" y="453965"/>
                </a:lnTo>
                <a:lnTo>
                  <a:pt x="136" y="442820"/>
                </a:lnTo>
                <a:lnTo>
                  <a:pt x="3414" y="398391"/>
                </a:lnTo>
                <a:lnTo>
                  <a:pt x="11030" y="354497"/>
                </a:lnTo>
                <a:lnTo>
                  <a:pt x="22913" y="311561"/>
                </a:lnTo>
                <a:lnTo>
                  <a:pt x="38946" y="269996"/>
                </a:lnTo>
                <a:lnTo>
                  <a:pt x="58977" y="230203"/>
                </a:lnTo>
                <a:lnTo>
                  <a:pt x="82811" y="192565"/>
                </a:lnTo>
                <a:lnTo>
                  <a:pt x="110220" y="157444"/>
                </a:lnTo>
                <a:lnTo>
                  <a:pt x="140940" y="125179"/>
                </a:lnTo>
                <a:lnTo>
                  <a:pt x="174673" y="96081"/>
                </a:lnTo>
                <a:lnTo>
                  <a:pt x="211097" y="70429"/>
                </a:lnTo>
                <a:lnTo>
                  <a:pt x="249860" y="48470"/>
                </a:lnTo>
                <a:lnTo>
                  <a:pt x="290588" y="30417"/>
                </a:lnTo>
                <a:lnTo>
                  <a:pt x="332889" y="16443"/>
                </a:lnTo>
                <a:lnTo>
                  <a:pt x="376357" y="6682"/>
                </a:lnTo>
                <a:lnTo>
                  <a:pt x="420572" y="1229"/>
                </a:lnTo>
                <a:lnTo>
                  <a:pt x="453965" y="0"/>
                </a:lnTo>
                <a:lnTo>
                  <a:pt x="465109" y="136"/>
                </a:lnTo>
                <a:lnTo>
                  <a:pt x="509538" y="3414"/>
                </a:lnTo>
                <a:lnTo>
                  <a:pt x="553432" y="11030"/>
                </a:lnTo>
                <a:lnTo>
                  <a:pt x="596368" y="22913"/>
                </a:lnTo>
                <a:lnTo>
                  <a:pt x="637933" y="38946"/>
                </a:lnTo>
                <a:lnTo>
                  <a:pt x="677726" y="58977"/>
                </a:lnTo>
                <a:lnTo>
                  <a:pt x="715364" y="82811"/>
                </a:lnTo>
                <a:lnTo>
                  <a:pt x="750485" y="110220"/>
                </a:lnTo>
                <a:lnTo>
                  <a:pt x="782750" y="140940"/>
                </a:lnTo>
                <a:lnTo>
                  <a:pt x="811848" y="174673"/>
                </a:lnTo>
                <a:lnTo>
                  <a:pt x="837500" y="211097"/>
                </a:lnTo>
                <a:lnTo>
                  <a:pt x="859459" y="249860"/>
                </a:lnTo>
                <a:lnTo>
                  <a:pt x="877512" y="290588"/>
                </a:lnTo>
                <a:lnTo>
                  <a:pt x="891486" y="332889"/>
                </a:lnTo>
                <a:lnTo>
                  <a:pt x="901247" y="376357"/>
                </a:lnTo>
                <a:lnTo>
                  <a:pt x="906700" y="420572"/>
                </a:lnTo>
                <a:lnTo>
                  <a:pt x="907930" y="453965"/>
                </a:lnTo>
                <a:lnTo>
                  <a:pt x="907793" y="465109"/>
                </a:lnTo>
                <a:lnTo>
                  <a:pt x="904515" y="509538"/>
                </a:lnTo>
                <a:lnTo>
                  <a:pt x="896899" y="553432"/>
                </a:lnTo>
                <a:lnTo>
                  <a:pt x="885016" y="596368"/>
                </a:lnTo>
                <a:lnTo>
                  <a:pt x="868983" y="637933"/>
                </a:lnTo>
                <a:lnTo>
                  <a:pt x="848952" y="677726"/>
                </a:lnTo>
                <a:lnTo>
                  <a:pt x="825118" y="715364"/>
                </a:lnTo>
                <a:lnTo>
                  <a:pt x="797709" y="750485"/>
                </a:lnTo>
                <a:lnTo>
                  <a:pt x="766989" y="782750"/>
                </a:lnTo>
                <a:lnTo>
                  <a:pt x="733256" y="811848"/>
                </a:lnTo>
                <a:lnTo>
                  <a:pt x="696832" y="837500"/>
                </a:lnTo>
                <a:lnTo>
                  <a:pt x="658069" y="859459"/>
                </a:lnTo>
                <a:lnTo>
                  <a:pt x="617341" y="877512"/>
                </a:lnTo>
                <a:lnTo>
                  <a:pt x="575040" y="891486"/>
                </a:lnTo>
                <a:lnTo>
                  <a:pt x="531572" y="901247"/>
                </a:lnTo>
                <a:lnTo>
                  <a:pt x="487357" y="906700"/>
                </a:lnTo>
                <a:lnTo>
                  <a:pt x="453965" y="907930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3"/>
          <p:cNvSpPr txBox="1"/>
          <p:nvPr/>
        </p:nvSpPr>
        <p:spPr>
          <a:xfrm>
            <a:off x="1068772" y="565805"/>
            <a:ext cx="57985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75" dirty="0" smtClean="0">
                <a:solidFill>
                  <a:srgbClr val="FAFAFA"/>
                </a:solidFill>
                <a:latin typeface="Cambria"/>
                <a:cs typeface="Cambria"/>
              </a:rPr>
              <a:t>V</a:t>
            </a:r>
            <a:r>
              <a:rPr lang="es-ES" sz="2400" b="1" spc="75" dirty="0" smtClean="0">
                <a:solidFill>
                  <a:srgbClr val="FAFAFA"/>
                </a:solidFill>
                <a:latin typeface="Cambria"/>
                <a:cs typeface="Cambria"/>
              </a:rPr>
              <a:t>III</a:t>
            </a:r>
            <a:endParaRPr sz="24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6024" y="208946"/>
            <a:ext cx="13544550" cy="142684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715"/>
              </a:spcBef>
              <a:tabLst>
                <a:tab pos="5687695" algn="l"/>
              </a:tabLst>
            </a:pPr>
            <a:r>
              <a:rPr sz="4800" b="0" spc="-95" dirty="0">
                <a:latin typeface="Georgia"/>
                <a:cs typeface="Georgia"/>
              </a:rPr>
              <a:t>CARACTERÍSTICAS	</a:t>
            </a:r>
            <a:r>
              <a:rPr sz="4800" b="0" spc="-80" dirty="0">
                <a:latin typeface="Georgia"/>
                <a:cs typeface="Georgia"/>
              </a:rPr>
              <a:t>PARA</a:t>
            </a:r>
            <a:r>
              <a:rPr sz="4800" b="0" spc="-100" dirty="0">
                <a:latin typeface="Georgia"/>
                <a:cs typeface="Georgia"/>
              </a:rPr>
              <a:t> </a:t>
            </a:r>
            <a:r>
              <a:rPr sz="4800" b="0" spc="-114" dirty="0">
                <a:latin typeface="Georgia"/>
                <a:cs typeface="Georgia"/>
              </a:rPr>
              <a:t>LA</a:t>
            </a:r>
            <a:r>
              <a:rPr sz="4800" b="0" spc="-95" dirty="0">
                <a:latin typeface="Georgia"/>
                <a:cs typeface="Georgia"/>
              </a:rPr>
              <a:t> </a:t>
            </a:r>
            <a:r>
              <a:rPr sz="4800" b="0" spc="-105" dirty="0">
                <a:latin typeface="Georgia"/>
                <a:cs typeface="Georgia"/>
              </a:rPr>
              <a:t>CREACIÓN</a:t>
            </a:r>
            <a:r>
              <a:rPr sz="4800" b="0" spc="-100" dirty="0">
                <a:latin typeface="Georgia"/>
                <a:cs typeface="Georgia"/>
              </a:rPr>
              <a:t> </a:t>
            </a:r>
            <a:r>
              <a:rPr sz="4800" b="0" spc="-185" dirty="0">
                <a:latin typeface="Georgia"/>
                <a:cs typeface="Georgia"/>
              </a:rPr>
              <a:t>DE</a:t>
            </a:r>
            <a:r>
              <a:rPr sz="4800" b="0" spc="-95" dirty="0">
                <a:latin typeface="Georgia"/>
                <a:cs typeface="Georgia"/>
              </a:rPr>
              <a:t> </a:t>
            </a:r>
            <a:r>
              <a:rPr sz="4800" b="0" spc="-100" dirty="0">
                <a:latin typeface="Georgia"/>
                <a:cs typeface="Georgia"/>
              </a:rPr>
              <a:t>LAS </a:t>
            </a:r>
            <a:r>
              <a:rPr sz="4800" b="0" spc="-1140" dirty="0">
                <a:latin typeface="Georgia"/>
                <a:cs typeface="Georgia"/>
              </a:rPr>
              <a:t> </a:t>
            </a:r>
            <a:r>
              <a:rPr sz="4800" b="0" spc="-130" dirty="0">
                <a:latin typeface="Georgia"/>
                <a:cs typeface="Georgia"/>
              </a:rPr>
              <a:t>UNIDADES</a:t>
            </a:r>
            <a:r>
              <a:rPr sz="4800" b="0" spc="-90" dirty="0">
                <a:latin typeface="Georgia"/>
                <a:cs typeface="Georgia"/>
              </a:rPr>
              <a:t> </a:t>
            </a:r>
            <a:r>
              <a:rPr sz="4800" b="0" spc="-105" dirty="0">
                <a:latin typeface="Georgia"/>
                <a:cs typeface="Georgia"/>
              </a:rPr>
              <a:t>ADMINISTRATIVAS</a:t>
            </a:r>
            <a:endParaRPr sz="4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80149" y="1627995"/>
            <a:ext cx="28575" cy="8229600"/>
          </a:xfrm>
          <a:custGeom>
            <a:avLst/>
            <a:gdLst/>
            <a:ahLst/>
            <a:cxnLst/>
            <a:rect l="l" t="t" r="r" b="b"/>
            <a:pathLst>
              <a:path w="28575" h="8229600">
                <a:moveTo>
                  <a:pt x="28574" y="8229599"/>
                </a:moveTo>
                <a:lnTo>
                  <a:pt x="0" y="8229599"/>
                </a:lnTo>
                <a:lnTo>
                  <a:pt x="0" y="0"/>
                </a:lnTo>
                <a:lnTo>
                  <a:pt x="28574" y="0"/>
                </a:lnTo>
                <a:lnTo>
                  <a:pt x="28574" y="8229599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193362" y="2202418"/>
            <a:ext cx="415925" cy="381000"/>
            <a:chOff x="1193362" y="2202418"/>
            <a:chExt cx="415925" cy="381000"/>
          </a:xfrm>
        </p:grpSpPr>
        <p:sp>
          <p:nvSpPr>
            <p:cNvPr id="5" name="object 5"/>
            <p:cNvSpPr/>
            <p:nvPr/>
          </p:nvSpPr>
          <p:spPr>
            <a:xfrm>
              <a:off x="1201787" y="2293970"/>
              <a:ext cx="280035" cy="280035"/>
            </a:xfrm>
            <a:custGeom>
              <a:avLst/>
              <a:gdLst/>
              <a:ahLst/>
              <a:cxnLst/>
              <a:rect l="l" t="t" r="r" b="b"/>
              <a:pathLst>
                <a:path w="280034" h="280035">
                  <a:moveTo>
                    <a:pt x="139867" y="279528"/>
                  </a:moveTo>
                  <a:lnTo>
                    <a:pt x="99265" y="273511"/>
                  </a:lnTo>
                  <a:lnTo>
                    <a:pt x="62161" y="255973"/>
                  </a:lnTo>
                  <a:lnTo>
                    <a:pt x="31747" y="228430"/>
                  </a:lnTo>
                  <a:lnTo>
                    <a:pt x="10646" y="193249"/>
                  </a:lnTo>
                  <a:lnTo>
                    <a:pt x="671" y="153463"/>
                  </a:lnTo>
                  <a:lnTo>
                    <a:pt x="0" y="139764"/>
                  </a:lnTo>
                  <a:lnTo>
                    <a:pt x="167" y="132897"/>
                  </a:lnTo>
                  <a:lnTo>
                    <a:pt x="8172" y="92686"/>
                  </a:lnTo>
                  <a:lnTo>
                    <a:pt x="27529" y="56499"/>
                  </a:lnTo>
                  <a:lnTo>
                    <a:pt x="56541" y="27508"/>
                  </a:lnTo>
                  <a:lnTo>
                    <a:pt x="92755" y="8166"/>
                  </a:lnTo>
                  <a:lnTo>
                    <a:pt x="132996" y="167"/>
                  </a:lnTo>
                  <a:lnTo>
                    <a:pt x="139867" y="0"/>
                  </a:lnTo>
                  <a:lnTo>
                    <a:pt x="146739" y="167"/>
                  </a:lnTo>
                  <a:lnTo>
                    <a:pt x="186980" y="8166"/>
                  </a:lnTo>
                  <a:lnTo>
                    <a:pt x="223194" y="27508"/>
                  </a:lnTo>
                  <a:lnTo>
                    <a:pt x="252206" y="56499"/>
                  </a:lnTo>
                  <a:lnTo>
                    <a:pt x="271563" y="92686"/>
                  </a:lnTo>
                  <a:lnTo>
                    <a:pt x="279567" y="132897"/>
                  </a:lnTo>
                  <a:lnTo>
                    <a:pt x="279735" y="139764"/>
                  </a:lnTo>
                  <a:lnTo>
                    <a:pt x="279567" y="146630"/>
                  </a:lnTo>
                  <a:lnTo>
                    <a:pt x="271563" y="186841"/>
                  </a:lnTo>
                  <a:lnTo>
                    <a:pt x="252206" y="223028"/>
                  </a:lnTo>
                  <a:lnTo>
                    <a:pt x="223194" y="252019"/>
                  </a:lnTo>
                  <a:lnTo>
                    <a:pt x="186980" y="271361"/>
                  </a:lnTo>
                  <a:lnTo>
                    <a:pt x="146739" y="279360"/>
                  </a:lnTo>
                  <a:lnTo>
                    <a:pt x="139867" y="279528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93362" y="2284047"/>
              <a:ext cx="297180" cy="299720"/>
            </a:xfrm>
            <a:custGeom>
              <a:avLst/>
              <a:gdLst/>
              <a:ahLst/>
              <a:cxnLst/>
              <a:rect l="l" t="t" r="r" b="b"/>
              <a:pathLst>
                <a:path w="297180" h="299719">
                  <a:moveTo>
                    <a:pt x="148450" y="299370"/>
                  </a:moveTo>
                  <a:lnTo>
                    <a:pt x="141382" y="299370"/>
                  </a:lnTo>
                  <a:lnTo>
                    <a:pt x="134218" y="298857"/>
                  </a:lnTo>
                  <a:lnTo>
                    <a:pt x="81429" y="283632"/>
                  </a:lnTo>
                  <a:lnTo>
                    <a:pt x="43734" y="256779"/>
                  </a:lnTo>
                  <a:lnTo>
                    <a:pt x="16190" y="220116"/>
                  </a:lnTo>
                  <a:lnTo>
                    <a:pt x="908" y="176451"/>
                  </a:lnTo>
                  <a:lnTo>
                    <a:pt x="0" y="128594"/>
                  </a:lnTo>
                  <a:lnTo>
                    <a:pt x="12310" y="87068"/>
                  </a:lnTo>
                  <a:lnTo>
                    <a:pt x="35334" y="51658"/>
                  </a:lnTo>
                  <a:lnTo>
                    <a:pt x="67015" y="24151"/>
                  </a:lnTo>
                  <a:lnTo>
                    <a:pt x="105291" y="6335"/>
                  </a:lnTo>
                  <a:lnTo>
                    <a:pt x="148104" y="0"/>
                  </a:lnTo>
                  <a:lnTo>
                    <a:pt x="155176" y="0"/>
                  </a:lnTo>
                  <a:lnTo>
                    <a:pt x="162341" y="512"/>
                  </a:lnTo>
                  <a:lnTo>
                    <a:pt x="169401" y="1509"/>
                  </a:lnTo>
                  <a:lnTo>
                    <a:pt x="215142" y="15738"/>
                  </a:lnTo>
                  <a:lnTo>
                    <a:pt x="220863" y="19813"/>
                  </a:lnTo>
                  <a:lnTo>
                    <a:pt x="148104" y="19813"/>
                  </a:lnTo>
                  <a:lnTo>
                    <a:pt x="102228" y="28301"/>
                  </a:lnTo>
                  <a:lnTo>
                    <a:pt x="63199" y="51745"/>
                  </a:lnTo>
                  <a:lnTo>
                    <a:pt x="34505" y="87115"/>
                  </a:lnTo>
                  <a:lnTo>
                    <a:pt x="19631" y="131379"/>
                  </a:lnTo>
                  <a:lnTo>
                    <a:pt x="22637" y="182813"/>
                  </a:lnTo>
                  <a:lnTo>
                    <a:pt x="44411" y="227609"/>
                  </a:lnTo>
                  <a:lnTo>
                    <a:pt x="81377" y="261006"/>
                  </a:lnTo>
                  <a:lnTo>
                    <a:pt x="129958" y="278243"/>
                  </a:lnTo>
                  <a:lnTo>
                    <a:pt x="142308" y="279544"/>
                  </a:lnTo>
                  <a:lnTo>
                    <a:pt x="220250" y="279544"/>
                  </a:lnTo>
                  <a:lnTo>
                    <a:pt x="191264" y="293034"/>
                  </a:lnTo>
                  <a:lnTo>
                    <a:pt x="148450" y="299370"/>
                  </a:lnTo>
                  <a:close/>
                </a:path>
                <a:path w="297180" h="299719">
                  <a:moveTo>
                    <a:pt x="220250" y="279544"/>
                  </a:moveTo>
                  <a:lnTo>
                    <a:pt x="148450" y="279544"/>
                  </a:lnTo>
                  <a:lnTo>
                    <a:pt x="194335" y="271056"/>
                  </a:lnTo>
                  <a:lnTo>
                    <a:pt x="233374" y="247613"/>
                  </a:lnTo>
                  <a:lnTo>
                    <a:pt x="262076" y="212246"/>
                  </a:lnTo>
                  <a:lnTo>
                    <a:pt x="276948" y="167987"/>
                  </a:lnTo>
                  <a:lnTo>
                    <a:pt x="273943" y="116548"/>
                  </a:lnTo>
                  <a:lnTo>
                    <a:pt x="252166" y="71751"/>
                  </a:lnTo>
                  <a:lnTo>
                    <a:pt x="215195" y="38355"/>
                  </a:lnTo>
                  <a:lnTo>
                    <a:pt x="166605" y="21118"/>
                  </a:lnTo>
                  <a:lnTo>
                    <a:pt x="154250" y="19813"/>
                  </a:lnTo>
                  <a:lnTo>
                    <a:pt x="220863" y="19813"/>
                  </a:lnTo>
                  <a:lnTo>
                    <a:pt x="252840" y="42589"/>
                  </a:lnTo>
                  <a:lnTo>
                    <a:pt x="280386" y="79253"/>
                  </a:lnTo>
                  <a:lnTo>
                    <a:pt x="295668" y="122921"/>
                  </a:lnTo>
                  <a:lnTo>
                    <a:pt x="296576" y="170784"/>
                  </a:lnTo>
                  <a:lnTo>
                    <a:pt x="284259" y="212306"/>
                  </a:lnTo>
                  <a:lnTo>
                    <a:pt x="261228" y="247713"/>
                  </a:lnTo>
                  <a:lnTo>
                    <a:pt x="229543" y="275219"/>
                  </a:lnTo>
                  <a:lnTo>
                    <a:pt x="220250" y="279544"/>
                  </a:lnTo>
                  <a:close/>
                </a:path>
              </a:pathLst>
            </a:custGeom>
            <a:solidFill>
              <a:srgbClr val="CCA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39315" y="2202418"/>
              <a:ext cx="370205" cy="332105"/>
            </a:xfrm>
            <a:custGeom>
              <a:avLst/>
              <a:gdLst/>
              <a:ahLst/>
              <a:cxnLst/>
              <a:rect l="l" t="t" r="r" b="b"/>
              <a:pathLst>
                <a:path w="370205" h="332105">
                  <a:moveTo>
                    <a:pt x="166259" y="246714"/>
                  </a:moveTo>
                  <a:lnTo>
                    <a:pt x="100387" y="246714"/>
                  </a:lnTo>
                  <a:lnTo>
                    <a:pt x="126072" y="208056"/>
                  </a:lnTo>
                  <a:lnTo>
                    <a:pt x="156277" y="168744"/>
                  </a:lnTo>
                  <a:lnTo>
                    <a:pt x="190049" y="130099"/>
                  </a:lnTo>
                  <a:lnTo>
                    <a:pt x="226438" y="93444"/>
                  </a:lnTo>
                  <a:lnTo>
                    <a:pt x="264490" y="60099"/>
                  </a:lnTo>
                  <a:lnTo>
                    <a:pt x="303254" y="31386"/>
                  </a:lnTo>
                  <a:lnTo>
                    <a:pt x="341777" y="8626"/>
                  </a:lnTo>
                  <a:lnTo>
                    <a:pt x="358772" y="0"/>
                  </a:lnTo>
                  <a:lnTo>
                    <a:pt x="369800" y="19738"/>
                  </a:lnTo>
                  <a:lnTo>
                    <a:pt x="348172" y="34988"/>
                  </a:lnTo>
                  <a:lnTo>
                    <a:pt x="321559" y="56325"/>
                  </a:lnTo>
                  <a:lnTo>
                    <a:pt x="291384" y="83663"/>
                  </a:lnTo>
                  <a:lnTo>
                    <a:pt x="259072" y="116911"/>
                  </a:lnTo>
                  <a:lnTo>
                    <a:pt x="226046" y="155984"/>
                  </a:lnTo>
                  <a:lnTo>
                    <a:pt x="193729" y="200792"/>
                  </a:lnTo>
                  <a:lnTo>
                    <a:pt x="166259" y="246714"/>
                  </a:lnTo>
                  <a:close/>
                </a:path>
                <a:path w="370205" h="332105">
                  <a:moveTo>
                    <a:pt x="99869" y="331512"/>
                  </a:moveTo>
                  <a:lnTo>
                    <a:pt x="70766" y="305207"/>
                  </a:lnTo>
                  <a:lnTo>
                    <a:pt x="48202" y="243606"/>
                  </a:lnTo>
                  <a:lnTo>
                    <a:pt x="28907" y="198351"/>
                  </a:lnTo>
                  <a:lnTo>
                    <a:pt x="12994" y="166953"/>
                  </a:lnTo>
                  <a:lnTo>
                    <a:pt x="579" y="146923"/>
                  </a:lnTo>
                  <a:lnTo>
                    <a:pt x="0" y="145409"/>
                  </a:lnTo>
                  <a:lnTo>
                    <a:pt x="38064" y="151823"/>
                  </a:lnTo>
                  <a:lnTo>
                    <a:pt x="71818" y="195559"/>
                  </a:lnTo>
                  <a:lnTo>
                    <a:pt x="91804" y="229742"/>
                  </a:lnTo>
                  <a:lnTo>
                    <a:pt x="94382" y="235144"/>
                  </a:lnTo>
                  <a:lnTo>
                    <a:pt x="97022" y="240358"/>
                  </a:lnTo>
                  <a:lnTo>
                    <a:pt x="100387" y="246714"/>
                  </a:lnTo>
                  <a:lnTo>
                    <a:pt x="166259" y="246714"/>
                  </a:lnTo>
                  <a:lnTo>
                    <a:pt x="163547" y="251248"/>
                  </a:lnTo>
                  <a:lnTo>
                    <a:pt x="136922" y="307263"/>
                  </a:lnTo>
                  <a:lnTo>
                    <a:pt x="129775" y="317493"/>
                  </a:lnTo>
                  <a:lnTo>
                    <a:pt x="121368" y="325657"/>
                  </a:lnTo>
                  <a:lnTo>
                    <a:pt x="111477" y="330687"/>
                  </a:lnTo>
                  <a:lnTo>
                    <a:pt x="99869" y="331512"/>
                  </a:lnTo>
                  <a:close/>
                </a:path>
              </a:pathLst>
            </a:custGeom>
            <a:solidFill>
              <a:srgbClr val="1A1B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2252" y="9040112"/>
            <a:ext cx="218999" cy="21883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2252" y="8302815"/>
            <a:ext cx="218999" cy="218836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84253" y="8672654"/>
            <a:ext cx="215807" cy="21580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147096" y="371455"/>
            <a:ext cx="1944860" cy="123192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68399" y="2554810"/>
            <a:ext cx="114300" cy="11429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68399" y="3621610"/>
            <a:ext cx="114300" cy="114299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68399" y="4688409"/>
            <a:ext cx="114300" cy="114299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68399" y="5755209"/>
            <a:ext cx="114300" cy="11429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68399" y="6288609"/>
            <a:ext cx="114300" cy="11429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11337" y="7884047"/>
            <a:ext cx="123824" cy="123824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2951421" y="2256417"/>
            <a:ext cx="14707235" cy="6426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16700"/>
              </a:lnSpc>
              <a:spcBef>
                <a:spcPts val="95"/>
              </a:spcBef>
            </a:pPr>
            <a:r>
              <a:rPr sz="3000" spc="5" dirty="0">
                <a:solidFill>
                  <a:srgbClr val="1A1B17"/>
                </a:solidFill>
                <a:latin typeface="Georgia"/>
                <a:cs typeface="Georgia"/>
              </a:rPr>
              <a:t>Disponibilidad</a:t>
            </a:r>
            <a:r>
              <a:rPr sz="3000" spc="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presupuestaria</a:t>
            </a:r>
            <a:r>
              <a:rPr sz="3000" spc="79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3000" spc="79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5" dirty="0">
                <a:solidFill>
                  <a:srgbClr val="1A1B17"/>
                </a:solidFill>
                <a:latin typeface="Georgia"/>
                <a:cs typeface="Georgia"/>
              </a:rPr>
              <a:t>sustente</a:t>
            </a:r>
            <a:r>
              <a:rPr sz="3000" spc="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 funcionamiento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 de</a:t>
            </a:r>
            <a:r>
              <a:rPr sz="3000" spc="79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unidad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administrativa,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considerando</a:t>
            </a:r>
            <a:r>
              <a:rPr sz="30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metodología</a:t>
            </a:r>
            <a:r>
              <a:rPr sz="30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criterios</a:t>
            </a:r>
            <a:r>
              <a:rPr sz="30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establecidos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30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" dirty="0">
                <a:solidFill>
                  <a:srgbClr val="1A1B17"/>
                </a:solidFill>
                <a:latin typeface="Georgia"/>
                <a:cs typeface="Georgia"/>
              </a:rPr>
              <a:t>materia.</a:t>
            </a:r>
            <a:endParaRPr sz="3000">
              <a:latin typeface="Georgia"/>
              <a:cs typeface="Georgia"/>
            </a:endParaRPr>
          </a:p>
          <a:p>
            <a:pPr marL="12700" marR="5080" algn="just">
              <a:lnSpc>
                <a:spcPts val="4200"/>
              </a:lnSpc>
              <a:spcBef>
                <a:spcPts val="240"/>
              </a:spcBef>
            </a:pPr>
            <a:r>
              <a:rPr sz="3000" spc="10" dirty="0">
                <a:solidFill>
                  <a:srgbClr val="1A1B17"/>
                </a:solidFill>
                <a:latin typeface="Georgia"/>
                <a:cs typeface="Georgia"/>
              </a:rPr>
              <a:t>Creada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60" dirty="0">
                <a:solidFill>
                  <a:srgbClr val="1A1B17"/>
                </a:solidFill>
                <a:latin typeface="Georgia"/>
                <a:cs typeface="Georgia"/>
              </a:rPr>
              <a:t>través</a:t>
            </a:r>
            <a:r>
              <a:rPr sz="3000" spc="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una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disposición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legal,</a:t>
            </a:r>
            <a:r>
              <a:rPr sz="300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previa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evaluación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000" spc="18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aprobación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 del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Ministerio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Economía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20" dirty="0">
                <a:solidFill>
                  <a:srgbClr val="1A1B17"/>
                </a:solidFill>
                <a:latin typeface="Georgia"/>
                <a:cs typeface="Georgia"/>
              </a:rPr>
              <a:t>Finanzas.</a:t>
            </a:r>
            <a:endParaRPr sz="3000">
              <a:latin typeface="Georgia"/>
              <a:cs typeface="Georgia"/>
            </a:endParaRPr>
          </a:p>
          <a:p>
            <a:pPr marL="12700" marR="6985" algn="just">
              <a:lnSpc>
                <a:spcPts val="4200"/>
              </a:lnSpc>
            </a:pP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Tener definido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su objetivo </a:t>
            </a:r>
            <a:r>
              <a:rPr sz="3000" spc="18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funciones, </a:t>
            </a:r>
            <a:r>
              <a:rPr sz="3000" spc="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cuales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pueden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ser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directivas,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adjetivas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o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sustantivas.</a:t>
            </a:r>
            <a:endParaRPr sz="300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360"/>
              </a:spcBef>
            </a:pP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Ser</a:t>
            </a:r>
            <a:r>
              <a:rPr sz="3000" spc="-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una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unidad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subordinada</a:t>
            </a:r>
            <a:r>
              <a:rPr sz="3000" spc="-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dirty="0">
                <a:solidFill>
                  <a:srgbClr val="1A1B17"/>
                </a:solidFill>
                <a:latin typeface="Georgia"/>
                <a:cs typeface="Georgia"/>
              </a:rPr>
              <a:t>otra.</a:t>
            </a:r>
            <a:endParaRPr sz="3000">
              <a:latin typeface="Georgia"/>
              <a:cs typeface="Georgia"/>
            </a:endParaRPr>
          </a:p>
          <a:p>
            <a:pPr marL="12700" marR="6985" algn="just">
              <a:lnSpc>
                <a:spcPts val="4200"/>
              </a:lnSpc>
              <a:spcBef>
                <a:spcPts val="240"/>
              </a:spcBef>
            </a:pP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Contar</a:t>
            </a:r>
            <a:r>
              <a:rPr sz="3000" spc="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con</a:t>
            </a:r>
            <a:r>
              <a:rPr sz="3000" spc="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3000" spc="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recurso</a:t>
            </a:r>
            <a:r>
              <a:rPr sz="3000" spc="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humanos</a:t>
            </a:r>
            <a:r>
              <a:rPr sz="3000" spc="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requerido</a:t>
            </a:r>
            <a:r>
              <a:rPr sz="3000" spc="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dirty="0">
                <a:solidFill>
                  <a:srgbClr val="1A1B17"/>
                </a:solidFill>
                <a:latin typeface="Georgia"/>
                <a:cs typeface="Georgia"/>
              </a:rPr>
              <a:t>(considerar</a:t>
            </a:r>
            <a:r>
              <a:rPr sz="3000" spc="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3000" spc="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tamaño</a:t>
            </a:r>
            <a:r>
              <a:rPr sz="3000" spc="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000" spc="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000" spc="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entidad</a:t>
            </a:r>
            <a:r>
              <a:rPr sz="3000" spc="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menos </a:t>
            </a:r>
            <a:r>
              <a:rPr sz="3000" spc="-7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o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más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000" spc="-120" dirty="0">
                <a:solidFill>
                  <a:srgbClr val="1A1B17"/>
                </a:solidFill>
                <a:latin typeface="Georgia"/>
                <a:cs typeface="Georgia"/>
              </a:rPr>
              <a:t>600</a:t>
            </a:r>
            <a:r>
              <a:rPr sz="3000" spc="-114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funcionarios),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jefatura </a:t>
            </a:r>
            <a:r>
              <a:rPr sz="3000" spc="18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subordinados </a:t>
            </a:r>
            <a:r>
              <a:rPr sz="3000" spc="-5" dirty="0">
                <a:solidFill>
                  <a:srgbClr val="1A1B17"/>
                </a:solidFill>
                <a:latin typeface="Georgia"/>
                <a:cs typeface="Georgia"/>
              </a:rPr>
              <a:t>(Dirección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superior, Dirección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5" dirty="0">
                <a:solidFill>
                  <a:srgbClr val="1A1B17"/>
                </a:solidFill>
                <a:latin typeface="Georgia"/>
                <a:cs typeface="Georgia"/>
              </a:rPr>
              <a:t>Nacional,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Departamento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30" dirty="0">
                <a:solidFill>
                  <a:srgbClr val="1A1B17"/>
                </a:solidFill>
                <a:latin typeface="Georgia"/>
                <a:cs typeface="Georgia"/>
              </a:rPr>
              <a:t>Sección).</a:t>
            </a:r>
            <a:endParaRPr sz="3000">
              <a:latin typeface="Georgia"/>
              <a:cs typeface="Georgia"/>
            </a:endParaRPr>
          </a:p>
          <a:p>
            <a:pPr marL="660400" algn="just">
              <a:lnSpc>
                <a:spcPct val="100000"/>
              </a:lnSpc>
              <a:spcBef>
                <a:spcPts val="360"/>
              </a:spcBef>
            </a:pP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Sistemas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Administrativos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0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Programas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Sustantivos.</a:t>
            </a:r>
            <a:endParaRPr sz="300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Tener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definidos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los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programas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servicios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con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sus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productos.</a:t>
            </a:r>
            <a:endParaRPr sz="3000">
              <a:latin typeface="Georgia"/>
              <a:cs typeface="Georgia"/>
            </a:endParaRPr>
          </a:p>
        </p:txBody>
      </p:sp>
      <p:pic>
        <p:nvPicPr>
          <p:cNvPr id="19" name="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68399" y="8422209"/>
            <a:ext cx="114300" cy="114299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936154" y="770466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20</a:t>
            </a:r>
            <a:endParaRPr lang="es-PA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6024" y="287277"/>
            <a:ext cx="14414500" cy="142684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715"/>
              </a:spcBef>
            </a:pPr>
            <a:r>
              <a:rPr sz="4800" b="0" spc="-114" dirty="0">
                <a:latin typeface="Georgia"/>
                <a:cs typeface="Georgia"/>
              </a:rPr>
              <a:t>CRITERIOS</a:t>
            </a:r>
            <a:r>
              <a:rPr sz="4800" b="0" spc="-90" dirty="0">
                <a:latin typeface="Georgia"/>
                <a:cs typeface="Georgia"/>
              </a:rPr>
              <a:t> </a:t>
            </a:r>
            <a:r>
              <a:rPr sz="4800" b="0" spc="-80" dirty="0">
                <a:latin typeface="Georgia"/>
                <a:cs typeface="Georgia"/>
              </a:rPr>
              <a:t>PARA</a:t>
            </a:r>
            <a:r>
              <a:rPr sz="4800" b="0" spc="-85" dirty="0">
                <a:latin typeface="Georgia"/>
                <a:cs typeface="Georgia"/>
              </a:rPr>
              <a:t> </a:t>
            </a:r>
            <a:r>
              <a:rPr sz="4800" b="0" spc="-114" dirty="0">
                <a:latin typeface="Georgia"/>
                <a:cs typeface="Georgia"/>
              </a:rPr>
              <a:t>LA</a:t>
            </a:r>
            <a:r>
              <a:rPr sz="4800" b="0" spc="-85" dirty="0">
                <a:latin typeface="Georgia"/>
                <a:cs typeface="Georgia"/>
              </a:rPr>
              <a:t> </a:t>
            </a:r>
            <a:r>
              <a:rPr sz="4800" b="0" spc="-105" dirty="0">
                <a:latin typeface="Georgia"/>
                <a:cs typeface="Georgia"/>
              </a:rPr>
              <a:t>CREACIÓN</a:t>
            </a:r>
            <a:r>
              <a:rPr sz="4800" b="0" spc="-85" dirty="0">
                <a:latin typeface="Georgia"/>
                <a:cs typeface="Georgia"/>
              </a:rPr>
              <a:t> </a:t>
            </a:r>
            <a:r>
              <a:rPr sz="4800" b="0" spc="-185" dirty="0">
                <a:latin typeface="Georgia"/>
                <a:cs typeface="Georgia"/>
              </a:rPr>
              <a:t>DE</a:t>
            </a:r>
            <a:r>
              <a:rPr sz="4800" b="0" spc="-85" dirty="0">
                <a:latin typeface="Georgia"/>
                <a:cs typeface="Georgia"/>
              </a:rPr>
              <a:t> </a:t>
            </a:r>
            <a:r>
              <a:rPr sz="4800" b="0" spc="-100" dirty="0">
                <a:latin typeface="Georgia"/>
                <a:cs typeface="Georgia"/>
              </a:rPr>
              <a:t>LAS</a:t>
            </a:r>
            <a:r>
              <a:rPr sz="4800" b="0" spc="-90" dirty="0">
                <a:latin typeface="Georgia"/>
                <a:cs typeface="Georgia"/>
              </a:rPr>
              <a:t> </a:t>
            </a:r>
            <a:r>
              <a:rPr sz="4800" b="0" spc="-130" dirty="0">
                <a:latin typeface="Georgia"/>
                <a:cs typeface="Georgia"/>
              </a:rPr>
              <a:t>UNIDADES </a:t>
            </a:r>
            <a:r>
              <a:rPr sz="4800" b="0" spc="-1140" dirty="0">
                <a:latin typeface="Georgia"/>
                <a:cs typeface="Georgia"/>
              </a:rPr>
              <a:t> </a:t>
            </a:r>
            <a:r>
              <a:rPr sz="4800" b="0" spc="-105" dirty="0">
                <a:latin typeface="Georgia"/>
                <a:cs typeface="Georgia"/>
              </a:rPr>
              <a:t>ADMINISTRATIVAS</a:t>
            </a:r>
            <a:endParaRPr sz="4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80149" y="1783837"/>
            <a:ext cx="28575" cy="8229600"/>
          </a:xfrm>
          <a:custGeom>
            <a:avLst/>
            <a:gdLst/>
            <a:ahLst/>
            <a:cxnLst/>
            <a:rect l="l" t="t" r="r" b="b"/>
            <a:pathLst>
              <a:path w="28575" h="8229600">
                <a:moveTo>
                  <a:pt x="28574" y="8229599"/>
                </a:moveTo>
                <a:lnTo>
                  <a:pt x="0" y="8229599"/>
                </a:lnTo>
                <a:lnTo>
                  <a:pt x="0" y="0"/>
                </a:lnTo>
                <a:lnTo>
                  <a:pt x="28574" y="0"/>
                </a:lnTo>
                <a:lnTo>
                  <a:pt x="28574" y="8229599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490608" y="2172921"/>
            <a:ext cx="415925" cy="381000"/>
            <a:chOff x="1490608" y="2172921"/>
            <a:chExt cx="415925" cy="381000"/>
          </a:xfrm>
        </p:grpSpPr>
        <p:sp>
          <p:nvSpPr>
            <p:cNvPr id="5" name="object 5"/>
            <p:cNvSpPr/>
            <p:nvPr/>
          </p:nvSpPr>
          <p:spPr>
            <a:xfrm>
              <a:off x="1499033" y="2264473"/>
              <a:ext cx="280035" cy="280035"/>
            </a:xfrm>
            <a:custGeom>
              <a:avLst/>
              <a:gdLst/>
              <a:ahLst/>
              <a:cxnLst/>
              <a:rect l="l" t="t" r="r" b="b"/>
              <a:pathLst>
                <a:path w="280035" h="280035">
                  <a:moveTo>
                    <a:pt x="139867" y="279528"/>
                  </a:moveTo>
                  <a:lnTo>
                    <a:pt x="99265" y="273511"/>
                  </a:lnTo>
                  <a:lnTo>
                    <a:pt x="62161" y="255973"/>
                  </a:lnTo>
                  <a:lnTo>
                    <a:pt x="31747" y="228430"/>
                  </a:lnTo>
                  <a:lnTo>
                    <a:pt x="10646" y="193249"/>
                  </a:lnTo>
                  <a:lnTo>
                    <a:pt x="671" y="153463"/>
                  </a:lnTo>
                  <a:lnTo>
                    <a:pt x="0" y="139764"/>
                  </a:lnTo>
                  <a:lnTo>
                    <a:pt x="167" y="132897"/>
                  </a:lnTo>
                  <a:lnTo>
                    <a:pt x="8172" y="92686"/>
                  </a:lnTo>
                  <a:lnTo>
                    <a:pt x="27529" y="56499"/>
                  </a:lnTo>
                  <a:lnTo>
                    <a:pt x="56541" y="27508"/>
                  </a:lnTo>
                  <a:lnTo>
                    <a:pt x="92755" y="8166"/>
                  </a:lnTo>
                  <a:lnTo>
                    <a:pt x="132996" y="167"/>
                  </a:lnTo>
                  <a:lnTo>
                    <a:pt x="139867" y="0"/>
                  </a:lnTo>
                  <a:lnTo>
                    <a:pt x="146739" y="167"/>
                  </a:lnTo>
                  <a:lnTo>
                    <a:pt x="186980" y="8166"/>
                  </a:lnTo>
                  <a:lnTo>
                    <a:pt x="223194" y="27508"/>
                  </a:lnTo>
                  <a:lnTo>
                    <a:pt x="252206" y="56499"/>
                  </a:lnTo>
                  <a:lnTo>
                    <a:pt x="271563" y="92686"/>
                  </a:lnTo>
                  <a:lnTo>
                    <a:pt x="279567" y="132897"/>
                  </a:lnTo>
                  <a:lnTo>
                    <a:pt x="279735" y="139764"/>
                  </a:lnTo>
                  <a:lnTo>
                    <a:pt x="279567" y="146630"/>
                  </a:lnTo>
                  <a:lnTo>
                    <a:pt x="271563" y="186841"/>
                  </a:lnTo>
                  <a:lnTo>
                    <a:pt x="252206" y="223028"/>
                  </a:lnTo>
                  <a:lnTo>
                    <a:pt x="223194" y="252019"/>
                  </a:lnTo>
                  <a:lnTo>
                    <a:pt x="186980" y="271361"/>
                  </a:lnTo>
                  <a:lnTo>
                    <a:pt x="146739" y="279360"/>
                  </a:lnTo>
                  <a:lnTo>
                    <a:pt x="139867" y="279528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90608" y="2254550"/>
              <a:ext cx="297180" cy="299720"/>
            </a:xfrm>
            <a:custGeom>
              <a:avLst/>
              <a:gdLst/>
              <a:ahLst/>
              <a:cxnLst/>
              <a:rect l="l" t="t" r="r" b="b"/>
              <a:pathLst>
                <a:path w="297180" h="299719">
                  <a:moveTo>
                    <a:pt x="148450" y="299370"/>
                  </a:moveTo>
                  <a:lnTo>
                    <a:pt x="141382" y="299370"/>
                  </a:lnTo>
                  <a:lnTo>
                    <a:pt x="134218" y="298857"/>
                  </a:lnTo>
                  <a:lnTo>
                    <a:pt x="81429" y="283632"/>
                  </a:lnTo>
                  <a:lnTo>
                    <a:pt x="43734" y="256779"/>
                  </a:lnTo>
                  <a:lnTo>
                    <a:pt x="16190" y="220116"/>
                  </a:lnTo>
                  <a:lnTo>
                    <a:pt x="908" y="176451"/>
                  </a:lnTo>
                  <a:lnTo>
                    <a:pt x="0" y="128594"/>
                  </a:lnTo>
                  <a:lnTo>
                    <a:pt x="12310" y="87068"/>
                  </a:lnTo>
                  <a:lnTo>
                    <a:pt x="35334" y="51658"/>
                  </a:lnTo>
                  <a:lnTo>
                    <a:pt x="67015" y="24151"/>
                  </a:lnTo>
                  <a:lnTo>
                    <a:pt x="105291" y="6335"/>
                  </a:lnTo>
                  <a:lnTo>
                    <a:pt x="148104" y="0"/>
                  </a:lnTo>
                  <a:lnTo>
                    <a:pt x="155176" y="0"/>
                  </a:lnTo>
                  <a:lnTo>
                    <a:pt x="162341" y="512"/>
                  </a:lnTo>
                  <a:lnTo>
                    <a:pt x="169401" y="1509"/>
                  </a:lnTo>
                  <a:lnTo>
                    <a:pt x="215142" y="15738"/>
                  </a:lnTo>
                  <a:lnTo>
                    <a:pt x="220863" y="19813"/>
                  </a:lnTo>
                  <a:lnTo>
                    <a:pt x="148104" y="19813"/>
                  </a:lnTo>
                  <a:lnTo>
                    <a:pt x="102228" y="28301"/>
                  </a:lnTo>
                  <a:lnTo>
                    <a:pt x="63199" y="51745"/>
                  </a:lnTo>
                  <a:lnTo>
                    <a:pt x="34505" y="87115"/>
                  </a:lnTo>
                  <a:lnTo>
                    <a:pt x="19631" y="131379"/>
                  </a:lnTo>
                  <a:lnTo>
                    <a:pt x="22637" y="182813"/>
                  </a:lnTo>
                  <a:lnTo>
                    <a:pt x="44411" y="227609"/>
                  </a:lnTo>
                  <a:lnTo>
                    <a:pt x="81377" y="261006"/>
                  </a:lnTo>
                  <a:lnTo>
                    <a:pt x="129958" y="278243"/>
                  </a:lnTo>
                  <a:lnTo>
                    <a:pt x="142308" y="279544"/>
                  </a:lnTo>
                  <a:lnTo>
                    <a:pt x="220250" y="279544"/>
                  </a:lnTo>
                  <a:lnTo>
                    <a:pt x="191264" y="293034"/>
                  </a:lnTo>
                  <a:lnTo>
                    <a:pt x="148450" y="299370"/>
                  </a:lnTo>
                  <a:close/>
                </a:path>
                <a:path w="297180" h="299719">
                  <a:moveTo>
                    <a:pt x="220250" y="279544"/>
                  </a:moveTo>
                  <a:lnTo>
                    <a:pt x="148450" y="279544"/>
                  </a:lnTo>
                  <a:lnTo>
                    <a:pt x="194335" y="271056"/>
                  </a:lnTo>
                  <a:lnTo>
                    <a:pt x="233374" y="247613"/>
                  </a:lnTo>
                  <a:lnTo>
                    <a:pt x="262076" y="212246"/>
                  </a:lnTo>
                  <a:lnTo>
                    <a:pt x="276948" y="167987"/>
                  </a:lnTo>
                  <a:lnTo>
                    <a:pt x="273943" y="116548"/>
                  </a:lnTo>
                  <a:lnTo>
                    <a:pt x="252166" y="71751"/>
                  </a:lnTo>
                  <a:lnTo>
                    <a:pt x="215195" y="38355"/>
                  </a:lnTo>
                  <a:lnTo>
                    <a:pt x="166605" y="21118"/>
                  </a:lnTo>
                  <a:lnTo>
                    <a:pt x="154250" y="19813"/>
                  </a:lnTo>
                  <a:lnTo>
                    <a:pt x="220863" y="19813"/>
                  </a:lnTo>
                  <a:lnTo>
                    <a:pt x="252840" y="42589"/>
                  </a:lnTo>
                  <a:lnTo>
                    <a:pt x="280386" y="79253"/>
                  </a:lnTo>
                  <a:lnTo>
                    <a:pt x="295668" y="122921"/>
                  </a:lnTo>
                  <a:lnTo>
                    <a:pt x="296576" y="170784"/>
                  </a:lnTo>
                  <a:lnTo>
                    <a:pt x="284259" y="212306"/>
                  </a:lnTo>
                  <a:lnTo>
                    <a:pt x="261228" y="247713"/>
                  </a:lnTo>
                  <a:lnTo>
                    <a:pt x="229543" y="275219"/>
                  </a:lnTo>
                  <a:lnTo>
                    <a:pt x="220250" y="279544"/>
                  </a:lnTo>
                  <a:close/>
                </a:path>
              </a:pathLst>
            </a:custGeom>
            <a:solidFill>
              <a:srgbClr val="CCA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36561" y="2172921"/>
              <a:ext cx="370205" cy="332105"/>
            </a:xfrm>
            <a:custGeom>
              <a:avLst/>
              <a:gdLst/>
              <a:ahLst/>
              <a:cxnLst/>
              <a:rect l="l" t="t" r="r" b="b"/>
              <a:pathLst>
                <a:path w="370205" h="332105">
                  <a:moveTo>
                    <a:pt x="166259" y="246714"/>
                  </a:moveTo>
                  <a:lnTo>
                    <a:pt x="100387" y="246714"/>
                  </a:lnTo>
                  <a:lnTo>
                    <a:pt x="126072" y="208056"/>
                  </a:lnTo>
                  <a:lnTo>
                    <a:pt x="156277" y="168744"/>
                  </a:lnTo>
                  <a:lnTo>
                    <a:pt x="190049" y="130099"/>
                  </a:lnTo>
                  <a:lnTo>
                    <a:pt x="226438" y="93444"/>
                  </a:lnTo>
                  <a:lnTo>
                    <a:pt x="264490" y="60099"/>
                  </a:lnTo>
                  <a:lnTo>
                    <a:pt x="303254" y="31386"/>
                  </a:lnTo>
                  <a:lnTo>
                    <a:pt x="341777" y="8626"/>
                  </a:lnTo>
                  <a:lnTo>
                    <a:pt x="358772" y="0"/>
                  </a:lnTo>
                  <a:lnTo>
                    <a:pt x="369800" y="19738"/>
                  </a:lnTo>
                  <a:lnTo>
                    <a:pt x="348172" y="34988"/>
                  </a:lnTo>
                  <a:lnTo>
                    <a:pt x="321559" y="56325"/>
                  </a:lnTo>
                  <a:lnTo>
                    <a:pt x="291384" y="83663"/>
                  </a:lnTo>
                  <a:lnTo>
                    <a:pt x="259072" y="116911"/>
                  </a:lnTo>
                  <a:lnTo>
                    <a:pt x="226046" y="155984"/>
                  </a:lnTo>
                  <a:lnTo>
                    <a:pt x="193729" y="200792"/>
                  </a:lnTo>
                  <a:lnTo>
                    <a:pt x="166259" y="246714"/>
                  </a:lnTo>
                  <a:close/>
                </a:path>
                <a:path w="370205" h="332105">
                  <a:moveTo>
                    <a:pt x="99869" y="331512"/>
                  </a:moveTo>
                  <a:lnTo>
                    <a:pt x="70766" y="305207"/>
                  </a:lnTo>
                  <a:lnTo>
                    <a:pt x="48202" y="243606"/>
                  </a:lnTo>
                  <a:lnTo>
                    <a:pt x="28907" y="198351"/>
                  </a:lnTo>
                  <a:lnTo>
                    <a:pt x="12994" y="166953"/>
                  </a:lnTo>
                  <a:lnTo>
                    <a:pt x="579" y="146923"/>
                  </a:lnTo>
                  <a:lnTo>
                    <a:pt x="0" y="145409"/>
                  </a:lnTo>
                  <a:lnTo>
                    <a:pt x="38064" y="151823"/>
                  </a:lnTo>
                  <a:lnTo>
                    <a:pt x="71818" y="195559"/>
                  </a:lnTo>
                  <a:lnTo>
                    <a:pt x="91804" y="229742"/>
                  </a:lnTo>
                  <a:lnTo>
                    <a:pt x="94382" y="235144"/>
                  </a:lnTo>
                  <a:lnTo>
                    <a:pt x="97022" y="240358"/>
                  </a:lnTo>
                  <a:lnTo>
                    <a:pt x="100387" y="246714"/>
                  </a:lnTo>
                  <a:lnTo>
                    <a:pt x="166259" y="246714"/>
                  </a:lnTo>
                  <a:lnTo>
                    <a:pt x="163547" y="251248"/>
                  </a:lnTo>
                  <a:lnTo>
                    <a:pt x="136922" y="307263"/>
                  </a:lnTo>
                  <a:lnTo>
                    <a:pt x="129775" y="317493"/>
                  </a:lnTo>
                  <a:lnTo>
                    <a:pt x="121368" y="325657"/>
                  </a:lnTo>
                  <a:lnTo>
                    <a:pt x="111477" y="330687"/>
                  </a:lnTo>
                  <a:lnTo>
                    <a:pt x="99869" y="331512"/>
                  </a:lnTo>
                  <a:close/>
                </a:path>
              </a:pathLst>
            </a:custGeom>
            <a:solidFill>
              <a:srgbClr val="1A1B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2252" y="9040112"/>
            <a:ext cx="218999" cy="21883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84253" y="8672654"/>
            <a:ext cx="215807" cy="21580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2252" y="8302816"/>
            <a:ext cx="218999" cy="218836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902126" y="1051563"/>
            <a:ext cx="3228974" cy="2238374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936154" y="770466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42616" y="2663581"/>
            <a:ext cx="114300" cy="114299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42616" y="3196981"/>
            <a:ext cx="114300" cy="114299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42616" y="4797181"/>
            <a:ext cx="114300" cy="11429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42616" y="5330581"/>
            <a:ext cx="114300" cy="11429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42616" y="8530981"/>
            <a:ext cx="114300" cy="114299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2377491" y="1831789"/>
            <a:ext cx="15541625" cy="80264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3000" spc="-75" dirty="0">
                <a:solidFill>
                  <a:srgbClr val="1A1B17"/>
                </a:solidFill>
                <a:latin typeface="Georgia"/>
                <a:cs typeface="Georgia"/>
              </a:rPr>
              <a:t>DIRECCIÓN</a:t>
            </a:r>
            <a:r>
              <a:rPr sz="3000" spc="-8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70" dirty="0">
                <a:solidFill>
                  <a:srgbClr val="1A1B17"/>
                </a:solidFill>
                <a:latin typeface="Georgia"/>
                <a:cs typeface="Georgia"/>
              </a:rPr>
              <a:t>NACIONAL</a:t>
            </a:r>
            <a:endParaRPr sz="3000" dirty="0">
              <a:latin typeface="Georgia"/>
              <a:cs typeface="Georgia"/>
            </a:endParaRPr>
          </a:p>
          <a:p>
            <a:pPr marL="660400" algn="just">
              <a:lnSpc>
                <a:spcPct val="100000"/>
              </a:lnSpc>
              <a:spcBef>
                <a:spcPts val="600"/>
              </a:spcBef>
            </a:pPr>
            <a:r>
              <a:rPr sz="3000" spc="-204" dirty="0">
                <a:solidFill>
                  <a:srgbClr val="1A1B17"/>
                </a:solidFill>
                <a:latin typeface="Georgia"/>
                <a:cs typeface="Georgia"/>
              </a:rPr>
              <a:t>2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70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000" spc="-1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000" spc="9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000" spc="-1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000" spc="9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5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3000" dirty="0">
                <a:solidFill>
                  <a:srgbClr val="1A1B17"/>
                </a:solidFill>
                <a:latin typeface="Georgia"/>
                <a:cs typeface="Georgia"/>
              </a:rPr>
              <a:t>í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00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endParaRPr sz="3000" dirty="0">
              <a:latin typeface="Georgia"/>
              <a:cs typeface="Georgia"/>
            </a:endParaRPr>
          </a:p>
          <a:p>
            <a:pPr marL="660400" algn="just">
              <a:lnSpc>
                <a:spcPct val="100000"/>
              </a:lnSpc>
              <a:spcBef>
                <a:spcPts val="600"/>
              </a:spcBef>
            </a:pP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Objetivo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" dirty="0">
                <a:solidFill>
                  <a:srgbClr val="1A1B17"/>
                </a:solidFill>
                <a:latin typeface="Georgia"/>
                <a:cs typeface="Georgia"/>
              </a:rPr>
              <a:t>Funciones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producto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su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razón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ser</a:t>
            </a:r>
            <a:r>
              <a:rPr sz="3000" spc="6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20" dirty="0">
                <a:solidFill>
                  <a:srgbClr val="1A1B17"/>
                </a:solidFill>
                <a:latin typeface="Georgia"/>
                <a:cs typeface="Georgia"/>
              </a:rPr>
              <a:t>(mínimo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20" dirty="0">
                <a:solidFill>
                  <a:srgbClr val="1A1B17"/>
                </a:solidFill>
                <a:latin typeface="Georgia"/>
                <a:cs typeface="Georgia"/>
              </a:rPr>
              <a:t>5,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máximo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250" dirty="0">
                <a:solidFill>
                  <a:srgbClr val="1A1B17"/>
                </a:solidFill>
                <a:latin typeface="Georgia"/>
                <a:cs typeface="Georgia"/>
              </a:rPr>
              <a:t>8)</a:t>
            </a:r>
            <a:endParaRPr sz="3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3000" spc="-85" dirty="0">
                <a:solidFill>
                  <a:srgbClr val="1A1B17"/>
                </a:solidFill>
                <a:latin typeface="Georgia"/>
                <a:cs typeface="Georgia"/>
              </a:rPr>
              <a:t>DEPARTAMENTO</a:t>
            </a:r>
            <a:endParaRPr sz="3000" dirty="0">
              <a:latin typeface="Georgia"/>
              <a:cs typeface="Georgia"/>
            </a:endParaRPr>
          </a:p>
          <a:p>
            <a:pPr marL="660400" algn="just">
              <a:lnSpc>
                <a:spcPct val="100000"/>
              </a:lnSpc>
              <a:spcBef>
                <a:spcPts val="600"/>
              </a:spcBef>
            </a:pP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Objetivo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" dirty="0">
                <a:solidFill>
                  <a:srgbClr val="1A1B17"/>
                </a:solidFill>
                <a:latin typeface="Georgia"/>
                <a:cs typeface="Georgia"/>
              </a:rPr>
              <a:t>Funciones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20" dirty="0">
                <a:solidFill>
                  <a:srgbClr val="1A1B17"/>
                </a:solidFill>
                <a:latin typeface="Georgia"/>
                <a:cs typeface="Georgia"/>
              </a:rPr>
              <a:t>(mínimo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20" dirty="0">
                <a:solidFill>
                  <a:srgbClr val="1A1B17"/>
                </a:solidFill>
                <a:latin typeface="Georgia"/>
                <a:cs typeface="Georgia"/>
              </a:rPr>
              <a:t>5,</a:t>
            </a:r>
            <a:r>
              <a:rPr sz="30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máximo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250" dirty="0">
                <a:solidFill>
                  <a:srgbClr val="1A1B17"/>
                </a:solidFill>
                <a:latin typeface="Georgia"/>
                <a:cs typeface="Georgia"/>
              </a:rPr>
              <a:t>8)</a:t>
            </a:r>
            <a:endParaRPr sz="3000" dirty="0">
              <a:latin typeface="Georgia"/>
              <a:cs typeface="Georgia"/>
            </a:endParaRPr>
          </a:p>
          <a:p>
            <a:pPr marL="660400" marR="5080" algn="just">
              <a:lnSpc>
                <a:spcPts val="4200"/>
              </a:lnSpc>
              <a:spcBef>
                <a:spcPts val="240"/>
              </a:spcBef>
            </a:pPr>
            <a:r>
              <a:rPr sz="3000" spc="-30" dirty="0">
                <a:solidFill>
                  <a:srgbClr val="1A1B17"/>
                </a:solidFill>
                <a:latin typeface="Georgia"/>
                <a:cs typeface="Georgia"/>
              </a:rPr>
              <a:t>Al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subdividir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Departamento, </a:t>
            </a:r>
            <a:r>
              <a:rPr sz="3000" spc="55" dirty="0">
                <a:solidFill>
                  <a:srgbClr val="1A1B17"/>
                </a:solidFill>
                <a:latin typeface="Georgia"/>
                <a:cs typeface="Georgia"/>
              </a:rPr>
              <a:t>éste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debe 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tener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como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mínimo dos </a:t>
            </a:r>
            <a:r>
              <a:rPr sz="3000" spc="-235" dirty="0">
                <a:solidFill>
                  <a:srgbClr val="1A1B17"/>
                </a:solidFill>
                <a:latin typeface="Georgia"/>
                <a:cs typeface="Georgia"/>
              </a:rPr>
              <a:t>(2)</a:t>
            </a:r>
            <a:r>
              <a:rPr sz="3000" spc="-229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secciones,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tengan 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responsabilidad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de funciones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sustantivas, </a:t>
            </a:r>
            <a:r>
              <a:rPr sz="3000" spc="60" dirty="0">
                <a:solidFill>
                  <a:srgbClr val="1A1B17"/>
                </a:solidFill>
                <a:latin typeface="Georgia"/>
                <a:cs typeface="Georgia"/>
              </a:rPr>
              <a:t>excepto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3000" spc="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funciones de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apoyo 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administrativo</a:t>
            </a:r>
            <a:r>
              <a:rPr sz="3000" spc="79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3000" spc="79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no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se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subdividen</a:t>
            </a:r>
            <a:r>
              <a:rPr sz="3000" spc="79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3000" spc="79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unidades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administrativas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inferiores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20" dirty="0">
                <a:solidFill>
                  <a:srgbClr val="1A1B17"/>
                </a:solidFill>
                <a:latin typeface="Georgia"/>
                <a:cs typeface="Georgia"/>
              </a:rPr>
              <a:t>(Contabilidad,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Presupuesto,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" dirty="0">
                <a:solidFill>
                  <a:srgbClr val="1A1B17"/>
                </a:solidFill>
                <a:latin typeface="Georgia"/>
                <a:cs typeface="Georgia"/>
              </a:rPr>
              <a:t>Tesorería,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entre</a:t>
            </a:r>
            <a:r>
              <a:rPr sz="30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30" dirty="0">
                <a:solidFill>
                  <a:srgbClr val="1A1B17"/>
                </a:solidFill>
                <a:latin typeface="Georgia"/>
                <a:cs typeface="Georgia"/>
              </a:rPr>
              <a:t>otros).</a:t>
            </a:r>
            <a:endParaRPr sz="3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0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3000" spc="-70" dirty="0">
                <a:solidFill>
                  <a:srgbClr val="1A1B17"/>
                </a:solidFill>
                <a:latin typeface="Georgia"/>
                <a:cs typeface="Georgia"/>
              </a:rPr>
              <a:t>SECCIÓN</a:t>
            </a:r>
            <a:endParaRPr sz="3000" dirty="0">
              <a:latin typeface="Georgia"/>
              <a:cs typeface="Georgia"/>
            </a:endParaRPr>
          </a:p>
          <a:p>
            <a:pPr marL="660400" marR="8255" algn="just">
              <a:lnSpc>
                <a:spcPts val="4200"/>
              </a:lnSpc>
              <a:spcBef>
                <a:spcPts val="100"/>
              </a:spcBef>
            </a:pPr>
            <a:r>
              <a:rPr sz="3000" spc="10" dirty="0">
                <a:solidFill>
                  <a:srgbClr val="1A1B17"/>
                </a:solidFill>
                <a:latin typeface="Georgia"/>
                <a:cs typeface="Georgia"/>
              </a:rPr>
              <a:t>Debe </a:t>
            </a:r>
            <a:r>
              <a:rPr sz="3000" spc="50" dirty="0">
                <a:solidFill>
                  <a:srgbClr val="1A1B17"/>
                </a:solidFill>
                <a:latin typeface="Georgia"/>
                <a:cs typeface="Georgia"/>
              </a:rPr>
              <a:t>tener </a:t>
            </a:r>
            <a:r>
              <a:rPr sz="3000" spc="15" dirty="0">
                <a:solidFill>
                  <a:srgbClr val="1A1B17"/>
                </a:solidFill>
                <a:latin typeface="Georgia"/>
                <a:cs typeface="Georgia"/>
              </a:rPr>
              <a:t>desarrollado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objetivo </a:t>
            </a:r>
            <a:r>
              <a:rPr sz="3000" spc="18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000" spc="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funciones </a:t>
            </a:r>
            <a:r>
              <a:rPr sz="3000" spc="-20" dirty="0">
                <a:solidFill>
                  <a:srgbClr val="1A1B17"/>
                </a:solidFill>
                <a:latin typeface="Georgia"/>
                <a:cs typeface="Georgia"/>
              </a:rPr>
              <a:t>(mínimo </a:t>
            </a:r>
            <a:r>
              <a:rPr sz="3000" spc="-130" dirty="0">
                <a:solidFill>
                  <a:srgbClr val="1A1B17"/>
                </a:solidFill>
                <a:latin typeface="Georgia"/>
                <a:cs typeface="Georgia"/>
              </a:rPr>
              <a:t>5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máximo </a:t>
            </a:r>
            <a:r>
              <a:rPr sz="3000" spc="-220" dirty="0">
                <a:solidFill>
                  <a:srgbClr val="1A1B17"/>
                </a:solidFill>
                <a:latin typeface="Georgia"/>
                <a:cs typeface="Georgia"/>
              </a:rPr>
              <a:t>8). 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Estas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deben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 generar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un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resultado </a:t>
            </a:r>
            <a:r>
              <a:rPr sz="3000" spc="18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ser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medibles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tiempo, guardando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estrecha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relación </a:t>
            </a:r>
            <a:r>
              <a:rPr sz="3000" spc="35" dirty="0">
                <a:solidFill>
                  <a:srgbClr val="1A1B17"/>
                </a:solidFill>
                <a:latin typeface="Georgia"/>
                <a:cs typeface="Georgia"/>
              </a:rPr>
              <a:t>con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5" dirty="0">
                <a:solidFill>
                  <a:srgbClr val="1A1B17"/>
                </a:solidFill>
                <a:latin typeface="Georgia"/>
                <a:cs typeface="Georgia"/>
              </a:rPr>
              <a:t>objetivo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0" dirty="0">
                <a:solidFill>
                  <a:srgbClr val="1A1B17"/>
                </a:solidFill>
                <a:latin typeface="Georgia"/>
                <a:cs typeface="Georgia"/>
              </a:rPr>
              <a:t>del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30" dirty="0">
                <a:solidFill>
                  <a:srgbClr val="1A1B17"/>
                </a:solidFill>
                <a:latin typeface="Georgia"/>
                <a:cs typeface="Georgia"/>
              </a:rPr>
              <a:t>Departamento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-1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25" dirty="0">
                <a:solidFill>
                  <a:srgbClr val="1A1B17"/>
                </a:solidFill>
                <a:latin typeface="Georgia"/>
                <a:cs typeface="Georgia"/>
              </a:rPr>
              <a:t>cual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spc="40" dirty="0">
                <a:solidFill>
                  <a:srgbClr val="1A1B17"/>
                </a:solidFill>
                <a:latin typeface="Georgia"/>
                <a:cs typeface="Georgia"/>
              </a:rPr>
              <a:t>se</a:t>
            </a:r>
            <a:r>
              <a:rPr sz="30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000" dirty="0">
                <a:solidFill>
                  <a:srgbClr val="1A1B17"/>
                </a:solidFill>
                <a:latin typeface="Georgia"/>
                <a:cs typeface="Georgia"/>
              </a:rPr>
              <a:t>adscribe.</a:t>
            </a:r>
            <a:endParaRPr sz="3000" dirty="0">
              <a:latin typeface="Georgia"/>
              <a:cs typeface="Georgia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7068800" y="9611669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21</a:t>
            </a:r>
            <a:endParaRPr lang="es-PA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7727" y="216789"/>
            <a:ext cx="13363575" cy="142684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715"/>
              </a:spcBef>
            </a:pPr>
            <a:r>
              <a:rPr sz="4800" b="0" spc="-130" dirty="0">
                <a:latin typeface="Georgia"/>
                <a:cs typeface="Georgia"/>
              </a:rPr>
              <a:t>MANUAL</a:t>
            </a:r>
            <a:r>
              <a:rPr sz="4800" b="0" spc="-100" dirty="0">
                <a:latin typeface="Georgia"/>
                <a:cs typeface="Georgia"/>
              </a:rPr>
              <a:t> </a:t>
            </a:r>
            <a:r>
              <a:rPr sz="4800" b="0" spc="-185" dirty="0">
                <a:latin typeface="Georgia"/>
                <a:cs typeface="Georgia"/>
              </a:rPr>
              <a:t>DE</a:t>
            </a:r>
            <a:r>
              <a:rPr sz="4800" b="0" spc="-100" dirty="0">
                <a:latin typeface="Georgia"/>
                <a:cs typeface="Georgia"/>
              </a:rPr>
              <a:t> </a:t>
            </a:r>
            <a:r>
              <a:rPr sz="4800" b="0" spc="-80" dirty="0">
                <a:latin typeface="Georgia"/>
                <a:cs typeface="Georgia"/>
              </a:rPr>
              <a:t>ORGANIZACIÓN</a:t>
            </a:r>
            <a:r>
              <a:rPr sz="4800" b="0" spc="-95" dirty="0">
                <a:latin typeface="Georgia"/>
                <a:cs typeface="Georgia"/>
              </a:rPr>
              <a:t> </a:t>
            </a:r>
            <a:r>
              <a:rPr sz="4800" b="0" spc="35" dirty="0">
                <a:latin typeface="Georgia"/>
                <a:cs typeface="Georgia"/>
              </a:rPr>
              <a:t>Y</a:t>
            </a:r>
            <a:r>
              <a:rPr sz="4800" b="0" spc="-100" dirty="0">
                <a:latin typeface="Georgia"/>
                <a:cs typeface="Georgia"/>
              </a:rPr>
              <a:t> </a:t>
            </a:r>
            <a:r>
              <a:rPr sz="4800" b="0" spc="-145" dirty="0">
                <a:latin typeface="Georgia"/>
                <a:cs typeface="Georgia"/>
              </a:rPr>
              <a:t>FUNCIONES</a:t>
            </a:r>
            <a:r>
              <a:rPr sz="4800" b="0" spc="-95" dirty="0">
                <a:latin typeface="Georgia"/>
                <a:cs typeface="Georgia"/>
              </a:rPr>
              <a:t> </a:t>
            </a:r>
            <a:r>
              <a:rPr sz="4800" b="0" spc="-185" dirty="0">
                <a:latin typeface="Georgia"/>
                <a:cs typeface="Georgia"/>
              </a:rPr>
              <a:t>DE </a:t>
            </a:r>
            <a:r>
              <a:rPr sz="4800" b="0" spc="-1145" dirty="0">
                <a:latin typeface="Georgia"/>
                <a:cs typeface="Georgia"/>
              </a:rPr>
              <a:t> </a:t>
            </a:r>
            <a:r>
              <a:rPr sz="4800" b="0" spc="-140" dirty="0">
                <a:latin typeface="Georgia"/>
                <a:cs typeface="Georgia"/>
              </a:rPr>
              <a:t>ENTIDADES</a:t>
            </a:r>
            <a:r>
              <a:rPr sz="4800" b="0" spc="-90" dirty="0">
                <a:latin typeface="Georgia"/>
                <a:cs typeface="Georgia"/>
              </a:rPr>
              <a:t> </a:t>
            </a:r>
            <a:r>
              <a:rPr sz="4800" b="0" spc="-100" dirty="0">
                <a:latin typeface="Georgia"/>
                <a:cs typeface="Georgia"/>
              </a:rPr>
              <a:t>PÚBLICAS</a:t>
            </a:r>
            <a:endParaRPr sz="4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1000" y="571500"/>
            <a:ext cx="908050" cy="834390"/>
          </a:xfrm>
          <a:custGeom>
            <a:avLst/>
            <a:gdLst/>
            <a:ahLst/>
            <a:cxnLst/>
            <a:rect l="l" t="t" r="r" b="b"/>
            <a:pathLst>
              <a:path w="908050" h="834389">
                <a:moveTo>
                  <a:pt x="453965" y="834106"/>
                </a:moveTo>
                <a:lnTo>
                  <a:pt x="409468" y="832098"/>
                </a:lnTo>
                <a:lnTo>
                  <a:pt x="365400" y="826092"/>
                </a:lnTo>
                <a:lnTo>
                  <a:pt x="322185" y="816148"/>
                </a:lnTo>
                <a:lnTo>
                  <a:pt x="280240" y="802359"/>
                </a:lnTo>
                <a:lnTo>
                  <a:pt x="239967" y="784861"/>
                </a:lnTo>
                <a:lnTo>
                  <a:pt x="201755" y="763820"/>
                </a:lnTo>
                <a:lnTo>
                  <a:pt x="165972" y="739439"/>
                </a:lnTo>
                <a:lnTo>
                  <a:pt x="132963" y="711954"/>
                </a:lnTo>
                <a:lnTo>
                  <a:pt x="103045" y="681628"/>
                </a:lnTo>
                <a:lnTo>
                  <a:pt x="76506" y="648755"/>
                </a:lnTo>
                <a:lnTo>
                  <a:pt x="53603" y="613650"/>
                </a:lnTo>
                <a:lnTo>
                  <a:pt x="34556" y="576652"/>
                </a:lnTo>
                <a:lnTo>
                  <a:pt x="19547" y="538117"/>
                </a:lnTo>
                <a:lnTo>
                  <a:pt x="8722" y="498416"/>
                </a:lnTo>
                <a:lnTo>
                  <a:pt x="2185" y="457931"/>
                </a:lnTo>
                <a:lnTo>
                  <a:pt x="0" y="417053"/>
                </a:lnTo>
                <a:lnTo>
                  <a:pt x="136" y="406815"/>
                </a:lnTo>
                <a:lnTo>
                  <a:pt x="3414" y="365998"/>
                </a:lnTo>
                <a:lnTo>
                  <a:pt x="11030" y="325673"/>
                </a:lnTo>
                <a:lnTo>
                  <a:pt x="22913" y="286228"/>
                </a:lnTo>
                <a:lnTo>
                  <a:pt x="38946" y="248043"/>
                </a:lnTo>
                <a:lnTo>
                  <a:pt x="58977" y="211485"/>
                </a:lnTo>
                <a:lnTo>
                  <a:pt x="82811" y="176907"/>
                </a:lnTo>
                <a:lnTo>
                  <a:pt x="110220" y="144642"/>
                </a:lnTo>
                <a:lnTo>
                  <a:pt x="140940" y="115001"/>
                </a:lnTo>
                <a:lnTo>
                  <a:pt x="174673" y="88268"/>
                </a:lnTo>
                <a:lnTo>
                  <a:pt x="211097" y="64702"/>
                </a:lnTo>
                <a:lnTo>
                  <a:pt x="249860" y="44529"/>
                </a:lnTo>
                <a:lnTo>
                  <a:pt x="290588" y="27944"/>
                </a:lnTo>
                <a:lnTo>
                  <a:pt x="332889" y="15106"/>
                </a:lnTo>
                <a:lnTo>
                  <a:pt x="376357" y="6139"/>
                </a:lnTo>
                <a:lnTo>
                  <a:pt x="420572" y="1129"/>
                </a:lnTo>
                <a:lnTo>
                  <a:pt x="453965" y="0"/>
                </a:lnTo>
                <a:lnTo>
                  <a:pt x="465109" y="125"/>
                </a:lnTo>
                <a:lnTo>
                  <a:pt x="509538" y="3136"/>
                </a:lnTo>
                <a:lnTo>
                  <a:pt x="553432" y="10134"/>
                </a:lnTo>
                <a:lnTo>
                  <a:pt x="596368" y="21050"/>
                </a:lnTo>
                <a:lnTo>
                  <a:pt x="637933" y="35780"/>
                </a:lnTo>
                <a:lnTo>
                  <a:pt x="677726" y="54181"/>
                </a:lnTo>
                <a:lnTo>
                  <a:pt x="715364" y="76078"/>
                </a:lnTo>
                <a:lnTo>
                  <a:pt x="750485" y="101258"/>
                </a:lnTo>
                <a:lnTo>
                  <a:pt x="782750" y="129480"/>
                </a:lnTo>
                <a:lnTo>
                  <a:pt x="811848" y="160471"/>
                </a:lnTo>
                <a:lnTo>
                  <a:pt x="837500" y="193933"/>
                </a:lnTo>
                <a:lnTo>
                  <a:pt x="859459" y="229543"/>
                </a:lnTo>
                <a:lnTo>
                  <a:pt x="877512" y="266960"/>
                </a:lnTo>
                <a:lnTo>
                  <a:pt x="891486" y="305822"/>
                </a:lnTo>
                <a:lnTo>
                  <a:pt x="901247" y="345755"/>
                </a:lnTo>
                <a:lnTo>
                  <a:pt x="906700" y="386375"/>
                </a:lnTo>
                <a:lnTo>
                  <a:pt x="907930" y="417053"/>
                </a:lnTo>
                <a:lnTo>
                  <a:pt x="907793" y="427291"/>
                </a:lnTo>
                <a:lnTo>
                  <a:pt x="904515" y="468107"/>
                </a:lnTo>
                <a:lnTo>
                  <a:pt x="896899" y="508432"/>
                </a:lnTo>
                <a:lnTo>
                  <a:pt x="885016" y="547877"/>
                </a:lnTo>
                <a:lnTo>
                  <a:pt x="868983" y="586063"/>
                </a:lnTo>
                <a:lnTo>
                  <a:pt x="848952" y="622620"/>
                </a:lnTo>
                <a:lnTo>
                  <a:pt x="825118" y="657198"/>
                </a:lnTo>
                <a:lnTo>
                  <a:pt x="797709" y="689463"/>
                </a:lnTo>
                <a:lnTo>
                  <a:pt x="766989" y="719104"/>
                </a:lnTo>
                <a:lnTo>
                  <a:pt x="733256" y="745837"/>
                </a:lnTo>
                <a:lnTo>
                  <a:pt x="696832" y="769403"/>
                </a:lnTo>
                <a:lnTo>
                  <a:pt x="658069" y="789576"/>
                </a:lnTo>
                <a:lnTo>
                  <a:pt x="617341" y="806161"/>
                </a:lnTo>
                <a:lnTo>
                  <a:pt x="575040" y="818999"/>
                </a:lnTo>
                <a:lnTo>
                  <a:pt x="531572" y="827966"/>
                </a:lnTo>
                <a:lnTo>
                  <a:pt x="487357" y="832976"/>
                </a:lnTo>
                <a:lnTo>
                  <a:pt x="453965" y="834106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54647" y="750461"/>
            <a:ext cx="56070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2500" b="1" spc="55" dirty="0" smtClean="0">
                <a:solidFill>
                  <a:srgbClr val="FAFAFA"/>
                </a:solidFill>
                <a:latin typeface="Cambria"/>
                <a:cs typeface="Cambria"/>
              </a:rPr>
              <a:t>IX</a:t>
            </a:r>
            <a:endParaRPr sz="2500" dirty="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80149" y="1867855"/>
            <a:ext cx="28575" cy="8229600"/>
          </a:xfrm>
          <a:custGeom>
            <a:avLst/>
            <a:gdLst/>
            <a:ahLst/>
            <a:cxnLst/>
            <a:rect l="l" t="t" r="r" b="b"/>
            <a:pathLst>
              <a:path w="28575" h="8229600">
                <a:moveTo>
                  <a:pt x="28574" y="8229599"/>
                </a:moveTo>
                <a:lnTo>
                  <a:pt x="0" y="8229599"/>
                </a:lnTo>
                <a:lnTo>
                  <a:pt x="0" y="0"/>
                </a:lnTo>
                <a:lnTo>
                  <a:pt x="28574" y="0"/>
                </a:lnTo>
                <a:lnTo>
                  <a:pt x="28574" y="8229599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2370427" y="2925194"/>
            <a:ext cx="3228975" cy="2409825"/>
            <a:chOff x="2370427" y="2925194"/>
            <a:chExt cx="3228975" cy="2409825"/>
          </a:xfrm>
        </p:grpSpPr>
        <p:sp>
          <p:nvSpPr>
            <p:cNvPr id="7" name="object 7"/>
            <p:cNvSpPr/>
            <p:nvPr/>
          </p:nvSpPr>
          <p:spPr>
            <a:xfrm>
              <a:off x="2381276" y="3768467"/>
              <a:ext cx="280035" cy="280035"/>
            </a:xfrm>
            <a:custGeom>
              <a:avLst/>
              <a:gdLst/>
              <a:ahLst/>
              <a:cxnLst/>
              <a:rect l="l" t="t" r="r" b="b"/>
              <a:pathLst>
                <a:path w="280035" h="280035">
                  <a:moveTo>
                    <a:pt x="139867" y="279528"/>
                  </a:moveTo>
                  <a:lnTo>
                    <a:pt x="99265" y="273511"/>
                  </a:lnTo>
                  <a:lnTo>
                    <a:pt x="62161" y="255973"/>
                  </a:lnTo>
                  <a:lnTo>
                    <a:pt x="31747" y="228430"/>
                  </a:lnTo>
                  <a:lnTo>
                    <a:pt x="10646" y="193249"/>
                  </a:lnTo>
                  <a:lnTo>
                    <a:pt x="671" y="153463"/>
                  </a:lnTo>
                  <a:lnTo>
                    <a:pt x="0" y="139764"/>
                  </a:lnTo>
                  <a:lnTo>
                    <a:pt x="167" y="132897"/>
                  </a:lnTo>
                  <a:lnTo>
                    <a:pt x="8172" y="92686"/>
                  </a:lnTo>
                  <a:lnTo>
                    <a:pt x="27529" y="56499"/>
                  </a:lnTo>
                  <a:lnTo>
                    <a:pt x="56541" y="27508"/>
                  </a:lnTo>
                  <a:lnTo>
                    <a:pt x="92755" y="8166"/>
                  </a:lnTo>
                  <a:lnTo>
                    <a:pt x="132996" y="167"/>
                  </a:lnTo>
                  <a:lnTo>
                    <a:pt x="139867" y="0"/>
                  </a:lnTo>
                  <a:lnTo>
                    <a:pt x="146739" y="167"/>
                  </a:lnTo>
                  <a:lnTo>
                    <a:pt x="186980" y="8166"/>
                  </a:lnTo>
                  <a:lnTo>
                    <a:pt x="223194" y="27508"/>
                  </a:lnTo>
                  <a:lnTo>
                    <a:pt x="252206" y="56499"/>
                  </a:lnTo>
                  <a:lnTo>
                    <a:pt x="271563" y="92686"/>
                  </a:lnTo>
                  <a:lnTo>
                    <a:pt x="279567" y="132897"/>
                  </a:lnTo>
                  <a:lnTo>
                    <a:pt x="279735" y="139764"/>
                  </a:lnTo>
                  <a:lnTo>
                    <a:pt x="279567" y="146630"/>
                  </a:lnTo>
                  <a:lnTo>
                    <a:pt x="271563" y="186841"/>
                  </a:lnTo>
                  <a:lnTo>
                    <a:pt x="252206" y="223028"/>
                  </a:lnTo>
                  <a:lnTo>
                    <a:pt x="223194" y="252019"/>
                  </a:lnTo>
                  <a:lnTo>
                    <a:pt x="186980" y="271361"/>
                  </a:lnTo>
                  <a:lnTo>
                    <a:pt x="146739" y="279360"/>
                  </a:lnTo>
                  <a:lnTo>
                    <a:pt x="139867" y="279528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72851" y="3758544"/>
              <a:ext cx="297180" cy="299720"/>
            </a:xfrm>
            <a:custGeom>
              <a:avLst/>
              <a:gdLst/>
              <a:ahLst/>
              <a:cxnLst/>
              <a:rect l="l" t="t" r="r" b="b"/>
              <a:pathLst>
                <a:path w="297180" h="299720">
                  <a:moveTo>
                    <a:pt x="148450" y="299370"/>
                  </a:moveTo>
                  <a:lnTo>
                    <a:pt x="141382" y="299370"/>
                  </a:lnTo>
                  <a:lnTo>
                    <a:pt x="134218" y="298857"/>
                  </a:lnTo>
                  <a:lnTo>
                    <a:pt x="81429" y="283632"/>
                  </a:lnTo>
                  <a:lnTo>
                    <a:pt x="43734" y="256779"/>
                  </a:lnTo>
                  <a:lnTo>
                    <a:pt x="16190" y="220116"/>
                  </a:lnTo>
                  <a:lnTo>
                    <a:pt x="908" y="176451"/>
                  </a:lnTo>
                  <a:lnTo>
                    <a:pt x="0" y="128594"/>
                  </a:lnTo>
                  <a:lnTo>
                    <a:pt x="12310" y="87068"/>
                  </a:lnTo>
                  <a:lnTo>
                    <a:pt x="35334" y="51658"/>
                  </a:lnTo>
                  <a:lnTo>
                    <a:pt x="67015" y="24151"/>
                  </a:lnTo>
                  <a:lnTo>
                    <a:pt x="105291" y="6335"/>
                  </a:lnTo>
                  <a:lnTo>
                    <a:pt x="148104" y="0"/>
                  </a:lnTo>
                  <a:lnTo>
                    <a:pt x="155176" y="0"/>
                  </a:lnTo>
                  <a:lnTo>
                    <a:pt x="162341" y="512"/>
                  </a:lnTo>
                  <a:lnTo>
                    <a:pt x="169401" y="1509"/>
                  </a:lnTo>
                  <a:lnTo>
                    <a:pt x="215142" y="15738"/>
                  </a:lnTo>
                  <a:lnTo>
                    <a:pt x="220863" y="19813"/>
                  </a:lnTo>
                  <a:lnTo>
                    <a:pt x="148104" y="19813"/>
                  </a:lnTo>
                  <a:lnTo>
                    <a:pt x="102228" y="28301"/>
                  </a:lnTo>
                  <a:lnTo>
                    <a:pt x="63199" y="51745"/>
                  </a:lnTo>
                  <a:lnTo>
                    <a:pt x="34505" y="87115"/>
                  </a:lnTo>
                  <a:lnTo>
                    <a:pt x="19631" y="131379"/>
                  </a:lnTo>
                  <a:lnTo>
                    <a:pt x="22637" y="182813"/>
                  </a:lnTo>
                  <a:lnTo>
                    <a:pt x="44411" y="227609"/>
                  </a:lnTo>
                  <a:lnTo>
                    <a:pt x="81377" y="261006"/>
                  </a:lnTo>
                  <a:lnTo>
                    <a:pt x="129958" y="278243"/>
                  </a:lnTo>
                  <a:lnTo>
                    <a:pt x="142308" y="279544"/>
                  </a:lnTo>
                  <a:lnTo>
                    <a:pt x="220250" y="279544"/>
                  </a:lnTo>
                  <a:lnTo>
                    <a:pt x="191264" y="293034"/>
                  </a:lnTo>
                  <a:lnTo>
                    <a:pt x="148450" y="299370"/>
                  </a:lnTo>
                  <a:close/>
                </a:path>
                <a:path w="297180" h="299720">
                  <a:moveTo>
                    <a:pt x="220250" y="279544"/>
                  </a:moveTo>
                  <a:lnTo>
                    <a:pt x="148450" y="279544"/>
                  </a:lnTo>
                  <a:lnTo>
                    <a:pt x="194335" y="271056"/>
                  </a:lnTo>
                  <a:lnTo>
                    <a:pt x="233374" y="247613"/>
                  </a:lnTo>
                  <a:lnTo>
                    <a:pt x="262076" y="212246"/>
                  </a:lnTo>
                  <a:lnTo>
                    <a:pt x="276948" y="167987"/>
                  </a:lnTo>
                  <a:lnTo>
                    <a:pt x="273943" y="116548"/>
                  </a:lnTo>
                  <a:lnTo>
                    <a:pt x="252166" y="71751"/>
                  </a:lnTo>
                  <a:lnTo>
                    <a:pt x="215195" y="38355"/>
                  </a:lnTo>
                  <a:lnTo>
                    <a:pt x="166605" y="21118"/>
                  </a:lnTo>
                  <a:lnTo>
                    <a:pt x="154250" y="19813"/>
                  </a:lnTo>
                  <a:lnTo>
                    <a:pt x="220863" y="19813"/>
                  </a:lnTo>
                  <a:lnTo>
                    <a:pt x="252840" y="42589"/>
                  </a:lnTo>
                  <a:lnTo>
                    <a:pt x="280386" y="79253"/>
                  </a:lnTo>
                  <a:lnTo>
                    <a:pt x="295668" y="122921"/>
                  </a:lnTo>
                  <a:lnTo>
                    <a:pt x="296576" y="170784"/>
                  </a:lnTo>
                  <a:lnTo>
                    <a:pt x="284259" y="212306"/>
                  </a:lnTo>
                  <a:lnTo>
                    <a:pt x="261228" y="247713"/>
                  </a:lnTo>
                  <a:lnTo>
                    <a:pt x="229543" y="275219"/>
                  </a:lnTo>
                  <a:lnTo>
                    <a:pt x="220250" y="279544"/>
                  </a:lnTo>
                  <a:close/>
                </a:path>
              </a:pathLst>
            </a:custGeom>
            <a:solidFill>
              <a:srgbClr val="CCA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18804" y="3676914"/>
              <a:ext cx="370205" cy="332105"/>
            </a:xfrm>
            <a:custGeom>
              <a:avLst/>
              <a:gdLst/>
              <a:ahLst/>
              <a:cxnLst/>
              <a:rect l="l" t="t" r="r" b="b"/>
              <a:pathLst>
                <a:path w="370205" h="332104">
                  <a:moveTo>
                    <a:pt x="166259" y="246714"/>
                  </a:moveTo>
                  <a:lnTo>
                    <a:pt x="100387" y="246714"/>
                  </a:lnTo>
                  <a:lnTo>
                    <a:pt x="126072" y="208056"/>
                  </a:lnTo>
                  <a:lnTo>
                    <a:pt x="156277" y="168744"/>
                  </a:lnTo>
                  <a:lnTo>
                    <a:pt x="190049" y="130099"/>
                  </a:lnTo>
                  <a:lnTo>
                    <a:pt x="226438" y="93444"/>
                  </a:lnTo>
                  <a:lnTo>
                    <a:pt x="264490" y="60099"/>
                  </a:lnTo>
                  <a:lnTo>
                    <a:pt x="303254" y="31386"/>
                  </a:lnTo>
                  <a:lnTo>
                    <a:pt x="341777" y="8626"/>
                  </a:lnTo>
                  <a:lnTo>
                    <a:pt x="358772" y="0"/>
                  </a:lnTo>
                  <a:lnTo>
                    <a:pt x="369800" y="19738"/>
                  </a:lnTo>
                  <a:lnTo>
                    <a:pt x="348172" y="34988"/>
                  </a:lnTo>
                  <a:lnTo>
                    <a:pt x="321559" y="56325"/>
                  </a:lnTo>
                  <a:lnTo>
                    <a:pt x="291384" y="83663"/>
                  </a:lnTo>
                  <a:lnTo>
                    <a:pt x="259072" y="116911"/>
                  </a:lnTo>
                  <a:lnTo>
                    <a:pt x="226046" y="155984"/>
                  </a:lnTo>
                  <a:lnTo>
                    <a:pt x="193729" y="200792"/>
                  </a:lnTo>
                  <a:lnTo>
                    <a:pt x="166259" y="246714"/>
                  </a:lnTo>
                  <a:close/>
                </a:path>
                <a:path w="370205" h="332104">
                  <a:moveTo>
                    <a:pt x="99869" y="331512"/>
                  </a:moveTo>
                  <a:lnTo>
                    <a:pt x="70766" y="305207"/>
                  </a:lnTo>
                  <a:lnTo>
                    <a:pt x="48202" y="243606"/>
                  </a:lnTo>
                  <a:lnTo>
                    <a:pt x="28907" y="198351"/>
                  </a:lnTo>
                  <a:lnTo>
                    <a:pt x="12994" y="166953"/>
                  </a:lnTo>
                  <a:lnTo>
                    <a:pt x="579" y="146923"/>
                  </a:lnTo>
                  <a:lnTo>
                    <a:pt x="0" y="145409"/>
                  </a:lnTo>
                  <a:lnTo>
                    <a:pt x="38064" y="151823"/>
                  </a:lnTo>
                  <a:lnTo>
                    <a:pt x="71818" y="195559"/>
                  </a:lnTo>
                  <a:lnTo>
                    <a:pt x="91804" y="229742"/>
                  </a:lnTo>
                  <a:lnTo>
                    <a:pt x="94382" y="235144"/>
                  </a:lnTo>
                  <a:lnTo>
                    <a:pt x="97022" y="240358"/>
                  </a:lnTo>
                  <a:lnTo>
                    <a:pt x="100387" y="246714"/>
                  </a:lnTo>
                  <a:lnTo>
                    <a:pt x="166259" y="246714"/>
                  </a:lnTo>
                  <a:lnTo>
                    <a:pt x="163547" y="251248"/>
                  </a:lnTo>
                  <a:lnTo>
                    <a:pt x="136922" y="307263"/>
                  </a:lnTo>
                  <a:lnTo>
                    <a:pt x="129775" y="317493"/>
                  </a:lnTo>
                  <a:lnTo>
                    <a:pt x="121368" y="325657"/>
                  </a:lnTo>
                  <a:lnTo>
                    <a:pt x="111477" y="330687"/>
                  </a:lnTo>
                  <a:lnTo>
                    <a:pt x="99869" y="331512"/>
                  </a:lnTo>
                  <a:close/>
                </a:path>
              </a:pathLst>
            </a:custGeom>
            <a:solidFill>
              <a:srgbClr val="1A1B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70427" y="2925194"/>
              <a:ext cx="3228974" cy="2409824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82252" y="9040113"/>
            <a:ext cx="218999" cy="218836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82252" y="8302818"/>
            <a:ext cx="218999" cy="218836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84253" y="8672656"/>
            <a:ext cx="215807" cy="215807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936154" y="4861492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84553" y="5070158"/>
            <a:ext cx="123825" cy="12382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84553" y="5622609"/>
            <a:ext cx="123825" cy="12382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84553" y="6175058"/>
            <a:ext cx="123825" cy="123824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84553" y="6727508"/>
            <a:ext cx="123825" cy="123824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84553" y="7279958"/>
            <a:ext cx="123825" cy="123824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184553" y="7832408"/>
            <a:ext cx="123825" cy="123824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84553" y="8384858"/>
            <a:ext cx="123825" cy="123824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84553" y="8937308"/>
            <a:ext cx="123825" cy="123824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84553" y="9489758"/>
            <a:ext cx="123825" cy="123824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5800378" y="4212991"/>
            <a:ext cx="10098405" cy="554990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3100" spc="25" dirty="0">
                <a:solidFill>
                  <a:srgbClr val="1A1B17"/>
                </a:solidFill>
                <a:latin typeface="Times New Roman"/>
                <a:cs typeface="Times New Roman"/>
              </a:rPr>
              <a:t>CONTENIDO</a:t>
            </a:r>
            <a:endParaRPr sz="3100">
              <a:latin typeface="Times New Roman"/>
              <a:cs typeface="Times New Roman"/>
            </a:endParaRPr>
          </a:p>
          <a:p>
            <a:pPr marL="687705" marR="7065009">
              <a:lnSpc>
                <a:spcPct val="116900"/>
              </a:lnSpc>
            </a:pP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Portada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Indice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-7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cc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ó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endParaRPr sz="3100">
              <a:latin typeface="Georgia"/>
              <a:cs typeface="Georgia"/>
            </a:endParaRPr>
          </a:p>
          <a:p>
            <a:pPr marL="687705">
              <a:lnSpc>
                <a:spcPct val="100000"/>
              </a:lnSpc>
              <a:spcBef>
                <a:spcPts val="630"/>
              </a:spcBef>
            </a:pP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Organigrama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General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Analítico</a:t>
            </a:r>
            <a:endParaRPr sz="3100">
              <a:latin typeface="Georgia"/>
              <a:cs typeface="Georgia"/>
            </a:endParaRPr>
          </a:p>
          <a:p>
            <a:pPr marL="687705" marR="1556385">
              <a:lnSpc>
                <a:spcPct val="116900"/>
              </a:lnSpc>
            </a:pP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Objetivo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funciones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generales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entidad </a:t>
            </a:r>
            <a:r>
              <a:rPr sz="3100" spc="-7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Misión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Visión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Institucional</a:t>
            </a:r>
            <a:endParaRPr sz="3100">
              <a:latin typeface="Georgia"/>
              <a:cs typeface="Georgia"/>
            </a:endParaRPr>
          </a:p>
          <a:p>
            <a:pPr marL="687705">
              <a:lnSpc>
                <a:spcPct val="100000"/>
              </a:lnSpc>
              <a:spcBef>
                <a:spcPts val="630"/>
              </a:spcBef>
            </a:pP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Base</a:t>
            </a:r>
            <a:r>
              <a:rPr sz="3100" spc="-9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Legal</a:t>
            </a:r>
            <a:endParaRPr sz="3100">
              <a:latin typeface="Georgia"/>
              <a:cs typeface="Georgia"/>
            </a:endParaRPr>
          </a:p>
          <a:p>
            <a:pPr marL="687705" marR="5080">
              <a:lnSpc>
                <a:spcPct val="116900"/>
              </a:lnSpc>
            </a:pP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Objetivo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funciones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unidades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administrativas </a:t>
            </a:r>
            <a:r>
              <a:rPr sz="3100" spc="-7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Relación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Intra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Intersectorial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800378" y="2003191"/>
            <a:ext cx="11785600" cy="1682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900"/>
              </a:lnSpc>
              <a:spcBef>
                <a:spcPts val="95"/>
              </a:spcBef>
            </a:pPr>
            <a:r>
              <a:rPr sz="3100" spc="-45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entidad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debe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presentar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propuesta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del organigrama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general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100" spc="-7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analítico,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desarrollado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Manual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Organización </a:t>
            </a:r>
            <a:r>
              <a:rPr sz="3100" spc="20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Funciones, </a:t>
            </a:r>
            <a:r>
              <a:rPr sz="3100" spc="-7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por</a:t>
            </a:r>
            <a:r>
              <a:rPr sz="31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nota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vía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máxima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20" dirty="0">
                <a:solidFill>
                  <a:srgbClr val="1A1B17"/>
                </a:solidFill>
                <a:latin typeface="Georgia"/>
                <a:cs typeface="Georgia"/>
              </a:rPr>
              <a:t>autoridad.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22</a:t>
            </a:r>
            <a:endParaRPr lang="es-PA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5996" y="1028700"/>
            <a:ext cx="218836" cy="2189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6158" y="1028700"/>
            <a:ext cx="218836" cy="2189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8700" y="1029890"/>
            <a:ext cx="215807" cy="215807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028700" y="4508024"/>
            <a:ext cx="16230600" cy="28575"/>
          </a:xfrm>
          <a:custGeom>
            <a:avLst/>
            <a:gdLst/>
            <a:ahLst/>
            <a:cxnLst/>
            <a:rect l="l" t="t" r="r" b="b"/>
            <a:pathLst>
              <a:path w="16230600" h="28575">
                <a:moveTo>
                  <a:pt x="16230598" y="28574"/>
                </a:moveTo>
                <a:lnTo>
                  <a:pt x="0" y="28574"/>
                </a:lnTo>
                <a:lnTo>
                  <a:pt x="0" y="0"/>
                </a:lnTo>
                <a:lnTo>
                  <a:pt x="16230598" y="0"/>
                </a:lnTo>
                <a:lnTo>
                  <a:pt x="16230598" y="28574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007" y="97460"/>
            <a:ext cx="984012" cy="913772"/>
          </a:xfrm>
          <a:custGeom>
            <a:avLst/>
            <a:gdLst/>
            <a:ahLst/>
            <a:cxnLst/>
            <a:rect l="l" t="t" r="r" b="b"/>
            <a:pathLst>
              <a:path w="1209040" h="1012825">
                <a:moveTo>
                  <a:pt x="604225" y="1012564"/>
                </a:moveTo>
                <a:lnTo>
                  <a:pt x="559780" y="1011193"/>
                </a:lnTo>
                <a:lnTo>
                  <a:pt x="515567" y="1007085"/>
                </a:lnTo>
                <a:lnTo>
                  <a:pt x="471834" y="1000262"/>
                </a:lnTo>
                <a:lnTo>
                  <a:pt x="428827" y="990764"/>
                </a:lnTo>
                <a:lnTo>
                  <a:pt x="386771" y="978641"/>
                </a:lnTo>
                <a:lnTo>
                  <a:pt x="345885" y="963956"/>
                </a:lnTo>
                <a:lnTo>
                  <a:pt x="306399" y="946790"/>
                </a:lnTo>
                <a:lnTo>
                  <a:pt x="268535" y="927240"/>
                </a:lnTo>
                <a:lnTo>
                  <a:pt x="232490" y="905410"/>
                </a:lnTo>
                <a:lnTo>
                  <a:pt x="198452" y="881412"/>
                </a:lnTo>
                <a:lnTo>
                  <a:pt x="166613" y="855381"/>
                </a:lnTo>
                <a:lnTo>
                  <a:pt x="137152" y="827464"/>
                </a:lnTo>
                <a:lnTo>
                  <a:pt x="110222" y="797806"/>
                </a:lnTo>
                <a:lnTo>
                  <a:pt x="85963" y="766563"/>
                </a:lnTo>
                <a:lnTo>
                  <a:pt x="64514" y="733909"/>
                </a:lnTo>
                <a:lnTo>
                  <a:pt x="45993" y="700028"/>
                </a:lnTo>
                <a:lnTo>
                  <a:pt x="30497" y="665097"/>
                </a:lnTo>
                <a:lnTo>
                  <a:pt x="14682" y="617213"/>
                </a:lnTo>
                <a:lnTo>
                  <a:pt x="4544" y="568260"/>
                </a:lnTo>
                <a:lnTo>
                  <a:pt x="181" y="518710"/>
                </a:lnTo>
                <a:lnTo>
                  <a:pt x="0" y="506282"/>
                </a:lnTo>
                <a:lnTo>
                  <a:pt x="181" y="493853"/>
                </a:lnTo>
                <a:lnTo>
                  <a:pt x="4544" y="444304"/>
                </a:lnTo>
                <a:lnTo>
                  <a:pt x="14682" y="395351"/>
                </a:lnTo>
                <a:lnTo>
                  <a:pt x="30497" y="347467"/>
                </a:lnTo>
                <a:lnTo>
                  <a:pt x="45993" y="312536"/>
                </a:lnTo>
                <a:lnTo>
                  <a:pt x="64514" y="278655"/>
                </a:lnTo>
                <a:lnTo>
                  <a:pt x="85963" y="246000"/>
                </a:lnTo>
                <a:lnTo>
                  <a:pt x="110222" y="214757"/>
                </a:lnTo>
                <a:lnTo>
                  <a:pt x="137152" y="185100"/>
                </a:lnTo>
                <a:lnTo>
                  <a:pt x="166613" y="157182"/>
                </a:lnTo>
                <a:lnTo>
                  <a:pt x="198452" y="131151"/>
                </a:lnTo>
                <a:lnTo>
                  <a:pt x="232490" y="107153"/>
                </a:lnTo>
                <a:lnTo>
                  <a:pt x="268535" y="85323"/>
                </a:lnTo>
                <a:lnTo>
                  <a:pt x="306399" y="65774"/>
                </a:lnTo>
                <a:lnTo>
                  <a:pt x="345885" y="48608"/>
                </a:lnTo>
                <a:lnTo>
                  <a:pt x="386771" y="33923"/>
                </a:lnTo>
                <a:lnTo>
                  <a:pt x="428827" y="21800"/>
                </a:lnTo>
                <a:lnTo>
                  <a:pt x="471834" y="12302"/>
                </a:lnTo>
                <a:lnTo>
                  <a:pt x="515566" y="5479"/>
                </a:lnTo>
                <a:lnTo>
                  <a:pt x="559780" y="1371"/>
                </a:lnTo>
                <a:lnTo>
                  <a:pt x="604225" y="0"/>
                </a:lnTo>
                <a:lnTo>
                  <a:pt x="619058" y="152"/>
                </a:lnTo>
                <a:lnTo>
                  <a:pt x="663449" y="2437"/>
                </a:lnTo>
                <a:lnTo>
                  <a:pt x="707520" y="7452"/>
                </a:lnTo>
                <a:lnTo>
                  <a:pt x="751040" y="15172"/>
                </a:lnTo>
                <a:lnTo>
                  <a:pt x="793764" y="25553"/>
                </a:lnTo>
                <a:lnTo>
                  <a:pt x="835452" y="38538"/>
                </a:lnTo>
                <a:lnTo>
                  <a:pt x="875887" y="54056"/>
                </a:lnTo>
                <a:lnTo>
                  <a:pt x="914859" y="72029"/>
                </a:lnTo>
                <a:lnTo>
                  <a:pt x="952147" y="92355"/>
                </a:lnTo>
                <a:lnTo>
                  <a:pt x="987541" y="114920"/>
                </a:lnTo>
                <a:lnTo>
                  <a:pt x="1020860" y="139606"/>
                </a:lnTo>
                <a:lnTo>
                  <a:pt x="1051926" y="166283"/>
                </a:lnTo>
                <a:lnTo>
                  <a:pt x="1080567" y="194804"/>
                </a:lnTo>
                <a:lnTo>
                  <a:pt x="1106620" y="225006"/>
                </a:lnTo>
                <a:lnTo>
                  <a:pt x="1129951" y="256733"/>
                </a:lnTo>
                <a:lnTo>
                  <a:pt x="1150438" y="289818"/>
                </a:lnTo>
                <a:lnTo>
                  <a:pt x="1167964" y="324077"/>
                </a:lnTo>
                <a:lnTo>
                  <a:pt x="1186564" y="371253"/>
                </a:lnTo>
                <a:lnTo>
                  <a:pt x="1199555" y="419730"/>
                </a:lnTo>
                <a:lnTo>
                  <a:pt x="1206814" y="469041"/>
                </a:lnTo>
                <a:lnTo>
                  <a:pt x="1208450" y="506282"/>
                </a:lnTo>
                <a:lnTo>
                  <a:pt x="1208268" y="518710"/>
                </a:lnTo>
                <a:lnTo>
                  <a:pt x="1203906" y="568260"/>
                </a:lnTo>
                <a:lnTo>
                  <a:pt x="1193768" y="617213"/>
                </a:lnTo>
                <a:lnTo>
                  <a:pt x="1177953" y="665097"/>
                </a:lnTo>
                <a:lnTo>
                  <a:pt x="1162456" y="700028"/>
                </a:lnTo>
                <a:lnTo>
                  <a:pt x="1143936" y="733909"/>
                </a:lnTo>
                <a:lnTo>
                  <a:pt x="1122487" y="766563"/>
                </a:lnTo>
                <a:lnTo>
                  <a:pt x="1098228" y="797806"/>
                </a:lnTo>
                <a:lnTo>
                  <a:pt x="1071297" y="827464"/>
                </a:lnTo>
                <a:lnTo>
                  <a:pt x="1041836" y="855381"/>
                </a:lnTo>
                <a:lnTo>
                  <a:pt x="1009998" y="881412"/>
                </a:lnTo>
                <a:lnTo>
                  <a:pt x="975960" y="905410"/>
                </a:lnTo>
                <a:lnTo>
                  <a:pt x="939914" y="927240"/>
                </a:lnTo>
                <a:lnTo>
                  <a:pt x="902050" y="946790"/>
                </a:lnTo>
                <a:lnTo>
                  <a:pt x="862565" y="963956"/>
                </a:lnTo>
                <a:lnTo>
                  <a:pt x="821678" y="978641"/>
                </a:lnTo>
                <a:lnTo>
                  <a:pt x="779622" y="990764"/>
                </a:lnTo>
                <a:lnTo>
                  <a:pt x="736616" y="1000262"/>
                </a:lnTo>
                <a:lnTo>
                  <a:pt x="692883" y="1007085"/>
                </a:lnTo>
                <a:lnTo>
                  <a:pt x="648670" y="1011193"/>
                </a:lnTo>
                <a:lnTo>
                  <a:pt x="604225" y="1012564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1935" y="329081"/>
            <a:ext cx="444500" cy="534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300" b="1" spc="114" dirty="0" smtClean="0">
                <a:solidFill>
                  <a:srgbClr val="FAFAFA"/>
                </a:solidFill>
                <a:latin typeface="Cambria"/>
                <a:cs typeface="Cambria"/>
              </a:rPr>
              <a:t>X</a:t>
            </a:r>
            <a:endParaRPr sz="3300" dirty="0">
              <a:latin typeface="Cambria"/>
              <a:cs typeface="Cambria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9021" y="4809349"/>
            <a:ext cx="643889" cy="64234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8141" y="1565016"/>
            <a:ext cx="643889" cy="64234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84185" y="2924410"/>
            <a:ext cx="4791074" cy="519112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649903" y="4690836"/>
            <a:ext cx="1853564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5" dirty="0">
                <a:latin typeface="Times New Roman"/>
                <a:cs typeface="Times New Roman"/>
              </a:rPr>
              <a:t>E</a:t>
            </a:r>
            <a:r>
              <a:rPr sz="2800" spc="-80" dirty="0">
                <a:latin typeface="Times New Roman"/>
                <a:cs typeface="Times New Roman"/>
              </a:rPr>
              <a:t>J</a:t>
            </a:r>
            <a:r>
              <a:rPr sz="2800" spc="-55" dirty="0">
                <a:latin typeface="Times New Roman"/>
                <a:cs typeface="Times New Roman"/>
              </a:rPr>
              <a:t>E</a:t>
            </a:r>
            <a:r>
              <a:rPr sz="2800" spc="-10" dirty="0">
                <a:latin typeface="Times New Roman"/>
                <a:cs typeface="Times New Roman"/>
              </a:rPr>
              <a:t>M</a:t>
            </a:r>
            <a:r>
              <a:rPr sz="2800" spc="125" dirty="0">
                <a:latin typeface="Times New Roman"/>
                <a:cs typeface="Times New Roman"/>
              </a:rPr>
              <a:t>P</a:t>
            </a:r>
            <a:r>
              <a:rPr sz="2800" spc="-120" dirty="0">
                <a:latin typeface="Times New Roman"/>
                <a:cs typeface="Times New Roman"/>
              </a:rPr>
              <a:t>L</a:t>
            </a:r>
            <a:r>
              <a:rPr sz="2800" spc="30" dirty="0">
                <a:latin typeface="Times New Roman"/>
                <a:cs typeface="Times New Roman"/>
              </a:rPr>
              <a:t>O</a:t>
            </a:r>
            <a:r>
              <a:rPr sz="2800" spc="-40" dirty="0">
                <a:latin typeface="Times New Roman"/>
                <a:cs typeface="Times New Roman"/>
              </a:rPr>
              <a:t>S</a:t>
            </a:r>
            <a:r>
              <a:rPr sz="2800" spc="-85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292612" y="1657584"/>
            <a:ext cx="15495905" cy="15684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6399"/>
              </a:lnSpc>
              <a:spcBef>
                <a:spcPts val="90"/>
              </a:spcBef>
            </a:pPr>
            <a:r>
              <a:rPr sz="2900" b="0" spc="-15" dirty="0">
                <a:latin typeface="Georgia"/>
                <a:cs typeface="Georgia"/>
              </a:rPr>
              <a:t>Las </a:t>
            </a:r>
            <a:r>
              <a:rPr sz="2900" b="0" spc="45" dirty="0">
                <a:latin typeface="Georgia"/>
                <a:cs typeface="Georgia"/>
              </a:rPr>
              <a:t>instituciones </a:t>
            </a:r>
            <a:r>
              <a:rPr sz="2900" b="0" spc="30" dirty="0">
                <a:latin typeface="Georgia"/>
                <a:cs typeface="Georgia"/>
              </a:rPr>
              <a:t>públicas </a:t>
            </a:r>
            <a:r>
              <a:rPr sz="2900" b="0" spc="50" dirty="0">
                <a:latin typeface="Georgia"/>
                <a:cs typeface="Georgia"/>
              </a:rPr>
              <a:t>en sus propuestas </a:t>
            </a:r>
            <a:r>
              <a:rPr sz="2900" b="0" spc="45" dirty="0">
                <a:latin typeface="Georgia"/>
                <a:cs typeface="Georgia"/>
              </a:rPr>
              <a:t>de </a:t>
            </a:r>
            <a:r>
              <a:rPr sz="2900" b="0" spc="35" dirty="0">
                <a:latin typeface="Georgia"/>
                <a:cs typeface="Georgia"/>
              </a:rPr>
              <a:t>modificación </a:t>
            </a:r>
            <a:r>
              <a:rPr sz="2900" b="0" spc="5" dirty="0">
                <a:latin typeface="Georgia"/>
                <a:cs typeface="Georgia"/>
              </a:rPr>
              <a:t>a </a:t>
            </a:r>
            <a:r>
              <a:rPr sz="2900" b="0" dirty="0">
                <a:latin typeface="Georgia"/>
                <a:cs typeface="Georgia"/>
              </a:rPr>
              <a:t>la </a:t>
            </a:r>
            <a:r>
              <a:rPr sz="2900" b="0" spc="60" dirty="0">
                <a:latin typeface="Georgia"/>
                <a:cs typeface="Georgia"/>
              </a:rPr>
              <a:t>estructura </a:t>
            </a:r>
            <a:r>
              <a:rPr sz="2900" b="0" spc="185" dirty="0">
                <a:latin typeface="Georgia"/>
                <a:cs typeface="Georgia"/>
              </a:rPr>
              <a:t>y </a:t>
            </a:r>
            <a:r>
              <a:rPr sz="2900" b="0" dirty="0">
                <a:latin typeface="Georgia"/>
                <a:cs typeface="Georgia"/>
              </a:rPr>
              <a:t>al </a:t>
            </a:r>
            <a:r>
              <a:rPr sz="2900" b="0" spc="30" dirty="0">
                <a:latin typeface="Georgia"/>
                <a:cs typeface="Georgia"/>
              </a:rPr>
              <a:t>manual </a:t>
            </a:r>
            <a:r>
              <a:rPr sz="2900" b="0" spc="45" dirty="0">
                <a:latin typeface="Georgia"/>
                <a:cs typeface="Georgia"/>
              </a:rPr>
              <a:t>de </a:t>
            </a:r>
            <a:r>
              <a:rPr sz="2900" b="0" spc="50" dirty="0">
                <a:latin typeface="Georgia"/>
                <a:cs typeface="Georgia"/>
              </a:rPr>
              <a:t> </a:t>
            </a:r>
            <a:r>
              <a:rPr sz="2900" b="0" spc="40" dirty="0">
                <a:latin typeface="Georgia"/>
                <a:cs typeface="Georgia"/>
              </a:rPr>
              <a:t>organización </a:t>
            </a:r>
            <a:r>
              <a:rPr sz="2900" b="0" spc="185" dirty="0">
                <a:latin typeface="Georgia"/>
                <a:cs typeface="Georgia"/>
              </a:rPr>
              <a:t>y </a:t>
            </a:r>
            <a:r>
              <a:rPr sz="2900" b="0" spc="30" dirty="0">
                <a:latin typeface="Georgia"/>
                <a:cs typeface="Georgia"/>
              </a:rPr>
              <a:t>funciones, </a:t>
            </a:r>
            <a:r>
              <a:rPr sz="2900" b="0" spc="55" dirty="0">
                <a:latin typeface="Georgia"/>
                <a:cs typeface="Georgia"/>
              </a:rPr>
              <a:t>incluyen </a:t>
            </a:r>
            <a:r>
              <a:rPr sz="2900" b="0" spc="40" dirty="0">
                <a:latin typeface="Georgia"/>
                <a:cs typeface="Georgia"/>
              </a:rPr>
              <a:t>nomenclaturas </a:t>
            </a:r>
            <a:r>
              <a:rPr sz="2900" b="0" spc="45" dirty="0">
                <a:latin typeface="Georgia"/>
                <a:cs typeface="Georgia"/>
              </a:rPr>
              <a:t>que </a:t>
            </a:r>
            <a:r>
              <a:rPr sz="2900" b="0" spc="35" dirty="0">
                <a:latin typeface="Georgia"/>
                <a:cs typeface="Georgia"/>
              </a:rPr>
              <a:t>son creadas </a:t>
            </a:r>
            <a:r>
              <a:rPr sz="2900" b="0" spc="45" dirty="0">
                <a:latin typeface="Georgia"/>
                <a:cs typeface="Georgia"/>
              </a:rPr>
              <a:t>por </a:t>
            </a:r>
            <a:r>
              <a:rPr sz="2900" b="0" spc="35" dirty="0">
                <a:latin typeface="Georgia"/>
                <a:cs typeface="Georgia"/>
              </a:rPr>
              <a:t>una </a:t>
            </a:r>
            <a:r>
              <a:rPr sz="2900" b="0" spc="30" dirty="0">
                <a:latin typeface="Georgia"/>
                <a:cs typeface="Georgia"/>
              </a:rPr>
              <a:t>disposición </a:t>
            </a:r>
            <a:r>
              <a:rPr sz="2900" b="0" spc="20" dirty="0">
                <a:latin typeface="Georgia"/>
                <a:cs typeface="Georgia"/>
              </a:rPr>
              <a:t>legal </a:t>
            </a:r>
            <a:r>
              <a:rPr sz="2900" b="0" spc="-685" dirty="0">
                <a:latin typeface="Georgia"/>
                <a:cs typeface="Georgia"/>
              </a:rPr>
              <a:t> </a:t>
            </a:r>
            <a:r>
              <a:rPr sz="2900" b="0" spc="185" dirty="0">
                <a:latin typeface="Georgia"/>
                <a:cs typeface="Georgia"/>
              </a:rPr>
              <a:t>y</a:t>
            </a:r>
            <a:r>
              <a:rPr sz="2900" b="0" spc="-50" dirty="0">
                <a:latin typeface="Georgia"/>
                <a:cs typeface="Georgia"/>
              </a:rPr>
              <a:t> </a:t>
            </a:r>
            <a:r>
              <a:rPr sz="2900" b="0" spc="35" dirty="0">
                <a:latin typeface="Georgia"/>
                <a:cs typeface="Georgia"/>
              </a:rPr>
              <a:t>no</a:t>
            </a:r>
            <a:r>
              <a:rPr sz="2900" b="0" spc="-50" dirty="0">
                <a:latin typeface="Georgia"/>
                <a:cs typeface="Georgia"/>
              </a:rPr>
              <a:t> </a:t>
            </a:r>
            <a:r>
              <a:rPr sz="2900" b="0" spc="50" dirty="0">
                <a:latin typeface="Georgia"/>
                <a:cs typeface="Georgia"/>
              </a:rPr>
              <a:t>se</a:t>
            </a:r>
            <a:r>
              <a:rPr sz="2900" b="0" spc="-50" dirty="0">
                <a:latin typeface="Georgia"/>
                <a:cs typeface="Georgia"/>
              </a:rPr>
              <a:t> </a:t>
            </a:r>
            <a:r>
              <a:rPr sz="2900" b="0" spc="35" dirty="0">
                <a:latin typeface="Georgia"/>
                <a:cs typeface="Georgia"/>
              </a:rPr>
              <a:t>consideran</a:t>
            </a:r>
            <a:r>
              <a:rPr sz="2900" b="0" spc="-50" dirty="0">
                <a:latin typeface="Georgia"/>
                <a:cs typeface="Georgia"/>
              </a:rPr>
              <a:t> </a:t>
            </a:r>
            <a:r>
              <a:rPr sz="2900" b="0" spc="35" dirty="0">
                <a:latin typeface="Georgia"/>
                <a:cs typeface="Georgia"/>
              </a:rPr>
              <a:t>unidades</a:t>
            </a:r>
            <a:r>
              <a:rPr sz="2900" b="0" spc="-50" dirty="0">
                <a:latin typeface="Georgia"/>
                <a:cs typeface="Georgia"/>
              </a:rPr>
              <a:t> </a:t>
            </a:r>
            <a:r>
              <a:rPr sz="2900" b="0" spc="30" dirty="0">
                <a:latin typeface="Georgia"/>
                <a:cs typeface="Georgia"/>
              </a:rPr>
              <a:t>administrativas.</a:t>
            </a:r>
            <a:endParaRPr sz="29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92612" y="3200634"/>
            <a:ext cx="15490825" cy="1054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6399"/>
              </a:lnSpc>
              <a:spcBef>
                <a:spcPts val="90"/>
              </a:spcBef>
              <a:tabLst>
                <a:tab pos="606425" algn="l"/>
                <a:tab pos="2373630" algn="l"/>
                <a:tab pos="3044825" algn="l"/>
                <a:tab pos="4191000" algn="l"/>
                <a:tab pos="6793230" algn="l"/>
                <a:tab pos="7447280" algn="l"/>
                <a:tab pos="7984490" algn="l"/>
                <a:tab pos="10313670" algn="l"/>
                <a:tab pos="11306175" algn="l"/>
                <a:tab pos="13252450" algn="l"/>
                <a:tab pos="13954760" algn="l"/>
              </a:tabLst>
            </a:pPr>
            <a:r>
              <a:rPr sz="2900" spc="-4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900" spc="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900" spc="65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9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900" spc="-90" dirty="0">
                <a:solidFill>
                  <a:srgbClr val="1A1B17"/>
                </a:solidFill>
                <a:latin typeface="Georgia"/>
                <a:cs typeface="Georgia"/>
              </a:rPr>
              <a:t>,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9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á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900" spc="65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on</a:t>
            </a:r>
            <a:r>
              <a:rPr sz="29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em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	l</a:t>
            </a:r>
            <a:r>
              <a:rPr sz="29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me</a:t>
            </a:r>
            <a:r>
              <a:rPr sz="29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g</a:t>
            </a:r>
            <a:r>
              <a:rPr sz="2900" spc="10" dirty="0">
                <a:solidFill>
                  <a:srgbClr val="1A1B17"/>
                </a:solidFill>
                <a:latin typeface="Georgia"/>
                <a:cs typeface="Georgia"/>
              </a:rPr>
              <a:t>í</a:t>
            </a:r>
            <a:r>
              <a:rPr sz="29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9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9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900" spc="10" dirty="0">
                <a:solidFill>
                  <a:srgbClr val="1A1B17"/>
                </a:solidFill>
                <a:latin typeface="Georgia"/>
                <a:cs typeface="Georgia"/>
              </a:rPr>
              <a:t>b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900" spc="65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900" spc="5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	la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900" spc="70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9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s 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administrativas</a:t>
            </a:r>
            <a:r>
              <a:rPr sz="29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conforman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sector</a:t>
            </a:r>
            <a:r>
              <a:rPr sz="29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15" dirty="0">
                <a:solidFill>
                  <a:srgbClr val="1A1B17"/>
                </a:solidFill>
                <a:latin typeface="Georgia"/>
                <a:cs typeface="Georgia"/>
              </a:rPr>
              <a:t>público.</a:t>
            </a:r>
            <a:endParaRPr sz="2900">
              <a:latin typeface="Georgia"/>
              <a:cs typeface="Georgi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72186" y="4889828"/>
            <a:ext cx="114300" cy="114299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7948808" y="4599074"/>
            <a:ext cx="3928745" cy="51689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6399"/>
              </a:lnSpc>
              <a:spcBef>
                <a:spcPts val="90"/>
              </a:spcBef>
            </a:pP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Organismos</a:t>
            </a:r>
            <a:r>
              <a:rPr sz="2900" spc="-10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Colegiados </a:t>
            </a:r>
            <a:r>
              <a:rPr sz="2900" spc="-68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Vicepresidencias 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Dirección Técnica 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Dirección </a:t>
            </a:r>
            <a:r>
              <a:rPr sz="2900" spc="40" dirty="0">
                <a:solidFill>
                  <a:srgbClr val="1A1B17"/>
                </a:solidFill>
                <a:latin typeface="Georgia"/>
                <a:cs typeface="Georgia"/>
              </a:rPr>
              <a:t>Ejecutiva </a:t>
            </a:r>
            <a:r>
              <a:rPr sz="29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Gestión</a:t>
            </a:r>
            <a:endParaRPr sz="2900">
              <a:latin typeface="Georgia"/>
              <a:cs typeface="Georgia"/>
            </a:endParaRPr>
          </a:p>
          <a:p>
            <a:pPr marL="12700" marR="1656714">
              <a:lnSpc>
                <a:spcPct val="116399"/>
              </a:lnSpc>
            </a:pP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oo</a:t>
            </a:r>
            <a:r>
              <a:rPr sz="29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9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9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9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900" spc="65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9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ó</a:t>
            </a:r>
            <a:r>
              <a:rPr sz="2900" spc="20" dirty="0">
                <a:solidFill>
                  <a:srgbClr val="1A1B17"/>
                </a:solidFill>
                <a:latin typeface="Georgia"/>
                <a:cs typeface="Georgia"/>
              </a:rPr>
              <a:t>n 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Programas 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60" dirty="0">
                <a:solidFill>
                  <a:srgbClr val="1A1B17"/>
                </a:solidFill>
                <a:latin typeface="Georgia"/>
                <a:cs typeface="Georgia"/>
              </a:rPr>
              <a:t>Proyectos </a:t>
            </a:r>
            <a:r>
              <a:rPr sz="2900" spc="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Sistemas</a:t>
            </a:r>
            <a:endParaRPr sz="29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2900" spc="35" dirty="0">
                <a:solidFill>
                  <a:srgbClr val="1A1B17"/>
                </a:solidFill>
                <a:latin typeface="Georgia"/>
                <a:cs typeface="Georgia"/>
              </a:rPr>
              <a:t>Secretarias</a:t>
            </a:r>
            <a:r>
              <a:rPr sz="2900" spc="-7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900" spc="30" dirty="0">
                <a:solidFill>
                  <a:srgbClr val="1A1B17"/>
                </a:solidFill>
                <a:latin typeface="Georgia"/>
                <a:cs typeface="Georgia"/>
              </a:rPr>
              <a:t>Técnicas</a:t>
            </a:r>
            <a:endParaRPr sz="2900">
              <a:latin typeface="Georgia"/>
              <a:cs typeface="Georgia"/>
            </a:endParaRPr>
          </a:p>
        </p:txBody>
      </p:sp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72186" y="5404178"/>
            <a:ext cx="114300" cy="11429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72186" y="5918528"/>
            <a:ext cx="114300" cy="114299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72186" y="6432878"/>
            <a:ext cx="114300" cy="114299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72186" y="6947227"/>
            <a:ext cx="114300" cy="114299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72186" y="7461577"/>
            <a:ext cx="114300" cy="114299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72186" y="7975927"/>
            <a:ext cx="114300" cy="114299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72186" y="8490277"/>
            <a:ext cx="114300" cy="114299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72186" y="9004627"/>
            <a:ext cx="114300" cy="114299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72186" y="9518977"/>
            <a:ext cx="114300" cy="114299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23</a:t>
            </a:r>
            <a:endParaRPr lang="es-PA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5996" y="1028703"/>
            <a:ext cx="218836" cy="2189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6158" y="1028703"/>
            <a:ext cx="218836" cy="2189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8700" y="1029893"/>
            <a:ext cx="215807" cy="215807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028700" y="2345855"/>
            <a:ext cx="16230600" cy="9525"/>
          </a:xfrm>
          <a:custGeom>
            <a:avLst/>
            <a:gdLst/>
            <a:ahLst/>
            <a:cxnLst/>
            <a:rect l="l" t="t" r="r" b="b"/>
            <a:pathLst>
              <a:path w="16230600" h="9525">
                <a:moveTo>
                  <a:pt x="16230598" y="9524"/>
                </a:moveTo>
                <a:lnTo>
                  <a:pt x="0" y="9524"/>
                </a:lnTo>
                <a:lnTo>
                  <a:pt x="0" y="0"/>
                </a:lnTo>
                <a:lnTo>
                  <a:pt x="16230598" y="0"/>
                </a:lnTo>
                <a:lnTo>
                  <a:pt x="16230598" y="9524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2769" y="-3266"/>
            <a:ext cx="1031469" cy="1031969"/>
          </a:xfrm>
          <a:custGeom>
            <a:avLst/>
            <a:gdLst/>
            <a:ahLst/>
            <a:cxnLst/>
            <a:rect l="l" t="t" r="r" b="b"/>
            <a:pathLst>
              <a:path w="1175384" h="1177925">
                <a:moveTo>
                  <a:pt x="587396" y="1177874"/>
                </a:moveTo>
                <a:lnTo>
                  <a:pt x="544189" y="1176278"/>
                </a:lnTo>
                <a:lnTo>
                  <a:pt x="501207" y="1171500"/>
                </a:lnTo>
                <a:lnTo>
                  <a:pt x="458693" y="1163563"/>
                </a:lnTo>
                <a:lnTo>
                  <a:pt x="416884" y="1152514"/>
                </a:lnTo>
                <a:lnTo>
                  <a:pt x="375999" y="1138412"/>
                </a:lnTo>
                <a:lnTo>
                  <a:pt x="336252" y="1121330"/>
                </a:lnTo>
                <a:lnTo>
                  <a:pt x="297866" y="1101361"/>
                </a:lnTo>
                <a:lnTo>
                  <a:pt x="261056" y="1078620"/>
                </a:lnTo>
                <a:lnTo>
                  <a:pt x="226015" y="1053226"/>
                </a:lnTo>
                <a:lnTo>
                  <a:pt x="192924" y="1025310"/>
                </a:lnTo>
                <a:lnTo>
                  <a:pt x="161973" y="995029"/>
                </a:lnTo>
                <a:lnTo>
                  <a:pt x="133332" y="962554"/>
                </a:lnTo>
                <a:lnTo>
                  <a:pt x="107152" y="928055"/>
                </a:lnTo>
                <a:lnTo>
                  <a:pt x="83569" y="891711"/>
                </a:lnTo>
                <a:lnTo>
                  <a:pt x="62717" y="853725"/>
                </a:lnTo>
                <a:lnTo>
                  <a:pt x="44712" y="814313"/>
                </a:lnTo>
                <a:lnTo>
                  <a:pt x="29648" y="773679"/>
                </a:lnTo>
                <a:lnTo>
                  <a:pt x="17603" y="732037"/>
                </a:lnTo>
                <a:lnTo>
                  <a:pt x="8646" y="689618"/>
                </a:lnTo>
                <a:lnTo>
                  <a:pt x="2828" y="646662"/>
                </a:lnTo>
                <a:lnTo>
                  <a:pt x="176" y="603394"/>
                </a:lnTo>
                <a:lnTo>
                  <a:pt x="0" y="588937"/>
                </a:lnTo>
                <a:lnTo>
                  <a:pt x="176" y="574479"/>
                </a:lnTo>
                <a:lnTo>
                  <a:pt x="2828" y="531211"/>
                </a:lnTo>
                <a:lnTo>
                  <a:pt x="8646" y="488255"/>
                </a:lnTo>
                <a:lnTo>
                  <a:pt x="17603" y="445836"/>
                </a:lnTo>
                <a:lnTo>
                  <a:pt x="29648" y="404194"/>
                </a:lnTo>
                <a:lnTo>
                  <a:pt x="44712" y="363560"/>
                </a:lnTo>
                <a:lnTo>
                  <a:pt x="62717" y="324148"/>
                </a:lnTo>
                <a:lnTo>
                  <a:pt x="83569" y="286162"/>
                </a:lnTo>
                <a:lnTo>
                  <a:pt x="107152" y="249818"/>
                </a:lnTo>
                <a:lnTo>
                  <a:pt x="133332" y="215319"/>
                </a:lnTo>
                <a:lnTo>
                  <a:pt x="161973" y="182844"/>
                </a:lnTo>
                <a:lnTo>
                  <a:pt x="192924" y="152563"/>
                </a:lnTo>
                <a:lnTo>
                  <a:pt x="226015" y="124647"/>
                </a:lnTo>
                <a:lnTo>
                  <a:pt x="261056" y="99253"/>
                </a:lnTo>
                <a:lnTo>
                  <a:pt x="297866" y="76512"/>
                </a:lnTo>
                <a:lnTo>
                  <a:pt x="336252" y="56543"/>
                </a:lnTo>
                <a:lnTo>
                  <a:pt x="375999" y="39461"/>
                </a:lnTo>
                <a:lnTo>
                  <a:pt x="416884" y="25359"/>
                </a:lnTo>
                <a:lnTo>
                  <a:pt x="458693" y="14310"/>
                </a:lnTo>
                <a:lnTo>
                  <a:pt x="501207" y="6373"/>
                </a:lnTo>
                <a:lnTo>
                  <a:pt x="544189" y="1595"/>
                </a:lnTo>
                <a:lnTo>
                  <a:pt x="587396" y="0"/>
                </a:lnTo>
                <a:lnTo>
                  <a:pt x="601816" y="177"/>
                </a:lnTo>
                <a:lnTo>
                  <a:pt x="644971" y="2835"/>
                </a:lnTo>
                <a:lnTo>
                  <a:pt x="687815" y="8669"/>
                </a:lnTo>
                <a:lnTo>
                  <a:pt x="730122" y="17649"/>
                </a:lnTo>
                <a:lnTo>
                  <a:pt x="771656" y="29725"/>
                </a:lnTo>
                <a:lnTo>
                  <a:pt x="812183" y="44830"/>
                </a:lnTo>
                <a:lnTo>
                  <a:pt x="851493" y="62881"/>
                </a:lnTo>
                <a:lnTo>
                  <a:pt x="889379" y="83788"/>
                </a:lnTo>
                <a:lnTo>
                  <a:pt x="925628" y="107433"/>
                </a:lnTo>
                <a:lnTo>
                  <a:pt x="960037" y="133682"/>
                </a:lnTo>
                <a:lnTo>
                  <a:pt x="992427" y="162397"/>
                </a:lnTo>
                <a:lnTo>
                  <a:pt x="1022629" y="193430"/>
                </a:lnTo>
                <a:lnTo>
                  <a:pt x="1050471" y="226607"/>
                </a:lnTo>
                <a:lnTo>
                  <a:pt x="1075799" y="261741"/>
                </a:lnTo>
                <a:lnTo>
                  <a:pt x="1098481" y="298647"/>
                </a:lnTo>
                <a:lnTo>
                  <a:pt x="1118397" y="337133"/>
                </a:lnTo>
                <a:lnTo>
                  <a:pt x="1135435" y="376985"/>
                </a:lnTo>
                <a:lnTo>
                  <a:pt x="1149500" y="417977"/>
                </a:lnTo>
                <a:lnTo>
                  <a:pt x="1160520" y="459895"/>
                </a:lnTo>
                <a:lnTo>
                  <a:pt x="1168436" y="502521"/>
                </a:lnTo>
                <a:lnTo>
                  <a:pt x="1173202" y="545616"/>
                </a:lnTo>
                <a:lnTo>
                  <a:pt x="1174793" y="588937"/>
                </a:lnTo>
                <a:lnTo>
                  <a:pt x="1174617" y="603394"/>
                </a:lnTo>
                <a:lnTo>
                  <a:pt x="1171965" y="646662"/>
                </a:lnTo>
                <a:lnTo>
                  <a:pt x="1166146" y="689618"/>
                </a:lnTo>
                <a:lnTo>
                  <a:pt x="1157190" y="732037"/>
                </a:lnTo>
                <a:lnTo>
                  <a:pt x="1145145" y="773679"/>
                </a:lnTo>
                <a:lnTo>
                  <a:pt x="1130080" y="814313"/>
                </a:lnTo>
                <a:lnTo>
                  <a:pt x="1112076" y="853725"/>
                </a:lnTo>
                <a:lnTo>
                  <a:pt x="1091224" y="891711"/>
                </a:lnTo>
                <a:lnTo>
                  <a:pt x="1067641" y="928055"/>
                </a:lnTo>
                <a:lnTo>
                  <a:pt x="1041460" y="962554"/>
                </a:lnTo>
                <a:lnTo>
                  <a:pt x="1012820" y="995029"/>
                </a:lnTo>
                <a:lnTo>
                  <a:pt x="981868" y="1025310"/>
                </a:lnTo>
                <a:lnTo>
                  <a:pt x="948778" y="1053226"/>
                </a:lnTo>
                <a:lnTo>
                  <a:pt x="913737" y="1078620"/>
                </a:lnTo>
                <a:lnTo>
                  <a:pt x="876927" y="1101361"/>
                </a:lnTo>
                <a:lnTo>
                  <a:pt x="838541" y="1121330"/>
                </a:lnTo>
                <a:lnTo>
                  <a:pt x="798794" y="1138412"/>
                </a:lnTo>
                <a:lnTo>
                  <a:pt x="757909" y="1152514"/>
                </a:lnTo>
                <a:lnTo>
                  <a:pt x="716100" y="1163563"/>
                </a:lnTo>
                <a:lnTo>
                  <a:pt x="673585" y="1171500"/>
                </a:lnTo>
                <a:lnTo>
                  <a:pt x="630604" y="1176278"/>
                </a:lnTo>
                <a:lnTo>
                  <a:pt x="587396" y="1177874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91405" y="228005"/>
            <a:ext cx="465786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00" b="1" spc="125" dirty="0" smtClean="0">
                <a:solidFill>
                  <a:srgbClr val="FAFAFA"/>
                </a:solidFill>
                <a:latin typeface="Cambria"/>
                <a:cs typeface="Cambria"/>
              </a:rPr>
              <a:t>X</a:t>
            </a:r>
            <a:r>
              <a:rPr lang="es-ES" sz="2800" b="1" spc="125" dirty="0" smtClean="0">
                <a:solidFill>
                  <a:srgbClr val="FAFAFA"/>
                </a:solidFill>
                <a:latin typeface="Cambria"/>
                <a:cs typeface="Cambria"/>
              </a:rPr>
              <a:t>I</a:t>
            </a:r>
            <a:endParaRPr sz="2800" dirty="0">
              <a:latin typeface="Cambria"/>
              <a:cs typeface="Cambri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126460" y="626526"/>
            <a:ext cx="104508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135" dirty="0"/>
              <a:t>ESTRUCTURA</a:t>
            </a:r>
            <a:r>
              <a:rPr sz="4800" spc="45" dirty="0"/>
              <a:t> </a:t>
            </a:r>
            <a:r>
              <a:rPr sz="4800" spc="285" dirty="0"/>
              <a:t>ORGÁNICA</a:t>
            </a:r>
            <a:r>
              <a:rPr sz="4800" spc="45" dirty="0"/>
              <a:t> </a:t>
            </a:r>
            <a:r>
              <a:rPr sz="4800" spc="-65" dirty="0"/>
              <a:t>DE</a:t>
            </a:r>
            <a:r>
              <a:rPr sz="4800" spc="50" dirty="0"/>
              <a:t> </a:t>
            </a:r>
            <a:r>
              <a:rPr sz="4800" spc="140" dirty="0"/>
              <a:t>LA</a:t>
            </a:r>
            <a:r>
              <a:rPr sz="4800" spc="45" dirty="0"/>
              <a:t> </a:t>
            </a:r>
            <a:r>
              <a:rPr sz="4800" spc="175" dirty="0"/>
              <a:t>CSS</a:t>
            </a:r>
            <a:endParaRPr sz="4800"/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21078" y="637525"/>
            <a:ext cx="643889" cy="642342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427907" y="2486970"/>
            <a:ext cx="17118965" cy="2835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5199"/>
              </a:lnSpc>
              <a:spcBef>
                <a:spcPts val="100"/>
              </a:spcBef>
            </a:pPr>
            <a:r>
              <a:rPr sz="3200" spc="-100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3200" spc="30" dirty="0">
                <a:solidFill>
                  <a:srgbClr val="1A1B17"/>
                </a:solidFill>
                <a:latin typeface="Georgia"/>
                <a:cs typeface="Georgia"/>
              </a:rPr>
              <a:t>Departamento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200" spc="25" dirty="0">
                <a:solidFill>
                  <a:srgbClr val="1A1B17"/>
                </a:solidFill>
                <a:latin typeface="Georgia"/>
                <a:cs typeface="Georgia"/>
              </a:rPr>
              <a:t>Organización </a:t>
            </a:r>
            <a:r>
              <a:rPr sz="3200" spc="20" dirty="0">
                <a:solidFill>
                  <a:srgbClr val="1A1B17"/>
                </a:solidFill>
                <a:latin typeface="Georgia"/>
                <a:cs typeface="Georgia"/>
              </a:rPr>
              <a:t>del 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Estado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200" spc="20" dirty="0">
                <a:solidFill>
                  <a:srgbClr val="1A1B17"/>
                </a:solidFill>
                <a:latin typeface="Georgia"/>
                <a:cs typeface="Georgia"/>
              </a:rPr>
              <a:t>Dirección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200" spc="40" dirty="0">
                <a:solidFill>
                  <a:srgbClr val="1A1B17"/>
                </a:solidFill>
                <a:latin typeface="Georgia"/>
                <a:cs typeface="Georgia"/>
              </a:rPr>
              <a:t>Presupuesto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200" spc="-20" dirty="0">
                <a:solidFill>
                  <a:srgbClr val="1A1B17"/>
                </a:solidFill>
                <a:latin typeface="Georgia"/>
                <a:cs typeface="Georgia"/>
              </a:rPr>
              <a:t>Nación, </a:t>
            </a:r>
            <a:r>
              <a:rPr sz="3200" spc="20" dirty="0">
                <a:solidFill>
                  <a:srgbClr val="1A1B17"/>
                </a:solidFill>
                <a:latin typeface="Georgia"/>
                <a:cs typeface="Georgia"/>
              </a:rPr>
              <a:t>no </a:t>
            </a:r>
            <a:r>
              <a:rPr sz="32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45" dirty="0">
                <a:solidFill>
                  <a:srgbClr val="1A1B17"/>
                </a:solidFill>
                <a:latin typeface="Georgia"/>
                <a:cs typeface="Georgia"/>
              </a:rPr>
              <a:t>puede </a:t>
            </a:r>
            <a:r>
              <a:rPr sz="3200" spc="40" dirty="0">
                <a:solidFill>
                  <a:srgbClr val="1A1B17"/>
                </a:solidFill>
                <a:latin typeface="Georgia"/>
                <a:cs typeface="Georgia"/>
              </a:rPr>
              <a:t>emitir 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opinión </a:t>
            </a:r>
            <a:r>
              <a:rPr sz="3200" spc="20" dirty="0">
                <a:solidFill>
                  <a:srgbClr val="1A1B17"/>
                </a:solidFill>
                <a:latin typeface="Georgia"/>
                <a:cs typeface="Georgia"/>
              </a:rPr>
              <a:t>técnica, </a:t>
            </a:r>
            <a:r>
              <a:rPr sz="3200" spc="50" dirty="0">
                <a:solidFill>
                  <a:srgbClr val="1A1B17"/>
                </a:solidFill>
                <a:latin typeface="Georgia"/>
                <a:cs typeface="Georgia"/>
              </a:rPr>
              <a:t>referente 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a la </a:t>
            </a:r>
            <a:r>
              <a:rPr sz="3200" spc="30" dirty="0">
                <a:solidFill>
                  <a:srgbClr val="1A1B17"/>
                </a:solidFill>
                <a:latin typeface="Georgia"/>
                <a:cs typeface="Georgia"/>
              </a:rPr>
              <a:t>“Estructura </a:t>
            </a:r>
            <a:r>
              <a:rPr sz="3200" spc="10" dirty="0">
                <a:solidFill>
                  <a:srgbClr val="1A1B17"/>
                </a:solidFill>
                <a:latin typeface="Georgia"/>
                <a:cs typeface="Georgia"/>
              </a:rPr>
              <a:t>Orgánica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Caja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200" spc="25" dirty="0">
                <a:solidFill>
                  <a:srgbClr val="1A1B17"/>
                </a:solidFill>
                <a:latin typeface="Georgia"/>
                <a:cs typeface="Georgia"/>
              </a:rPr>
              <a:t>Seguro </a:t>
            </a:r>
            <a:r>
              <a:rPr sz="3200" spc="-35" dirty="0">
                <a:solidFill>
                  <a:srgbClr val="1A1B17"/>
                </a:solidFill>
                <a:latin typeface="Georgia"/>
                <a:cs typeface="Georgia"/>
              </a:rPr>
              <a:t>Social" </a:t>
            </a:r>
            <a:r>
              <a:rPr sz="32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10" dirty="0">
                <a:solidFill>
                  <a:srgbClr val="1A1B17"/>
                </a:solidFill>
                <a:latin typeface="Georgia"/>
                <a:cs typeface="Georgia"/>
              </a:rPr>
              <a:t>dado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32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200" spc="25" dirty="0">
                <a:solidFill>
                  <a:srgbClr val="1A1B17"/>
                </a:solidFill>
                <a:latin typeface="Georgia"/>
                <a:cs typeface="Georgia"/>
              </a:rPr>
              <a:t>entidad </a:t>
            </a:r>
            <a:r>
              <a:rPr sz="3200" spc="45" dirty="0">
                <a:solidFill>
                  <a:srgbClr val="1A1B17"/>
                </a:solidFill>
                <a:latin typeface="Georgia"/>
                <a:cs typeface="Georgia"/>
              </a:rPr>
              <a:t>presentó </a:t>
            </a:r>
            <a:r>
              <a:rPr sz="3200" spc="20" dirty="0">
                <a:solidFill>
                  <a:srgbClr val="1A1B17"/>
                </a:solidFill>
                <a:latin typeface="Georgia"/>
                <a:cs typeface="Georgia"/>
              </a:rPr>
              <a:t>una</a:t>
            </a:r>
            <a:r>
              <a:rPr sz="32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40" dirty="0">
                <a:solidFill>
                  <a:srgbClr val="1A1B17"/>
                </a:solidFill>
                <a:latin typeface="Georgia"/>
                <a:cs typeface="Georgia"/>
              </a:rPr>
              <a:t>propuesta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200" spc="30" dirty="0">
                <a:solidFill>
                  <a:srgbClr val="1A1B17"/>
                </a:solidFill>
                <a:latin typeface="Georgia"/>
                <a:cs typeface="Georgia"/>
              </a:rPr>
              <a:t>forma integral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200" spc="45" dirty="0">
                <a:solidFill>
                  <a:srgbClr val="1A1B17"/>
                </a:solidFill>
                <a:latin typeface="Georgia"/>
                <a:cs typeface="Georgia"/>
              </a:rPr>
              <a:t>su </a:t>
            </a:r>
            <a:r>
              <a:rPr sz="3200" spc="20" dirty="0">
                <a:solidFill>
                  <a:srgbClr val="1A1B17"/>
                </a:solidFill>
                <a:latin typeface="Georgia"/>
                <a:cs typeface="Georgia"/>
              </a:rPr>
              <a:t>organización,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con </a:t>
            </a:r>
            <a:r>
              <a:rPr sz="3200" spc="40" dirty="0">
                <a:solidFill>
                  <a:srgbClr val="1A1B17"/>
                </a:solidFill>
                <a:latin typeface="Georgia"/>
                <a:cs typeface="Georgia"/>
              </a:rPr>
              <a:t>un </a:t>
            </a:r>
            <a:r>
              <a:rPr sz="32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25" dirty="0">
                <a:solidFill>
                  <a:srgbClr val="1A1B17"/>
                </a:solidFill>
                <a:latin typeface="Georgia"/>
                <a:cs typeface="Georgia"/>
              </a:rPr>
              <a:t>modelo </a:t>
            </a:r>
            <a:r>
              <a:rPr sz="3200" spc="30" dirty="0">
                <a:solidFill>
                  <a:srgbClr val="1A1B17"/>
                </a:solidFill>
                <a:latin typeface="Georgia"/>
                <a:cs typeface="Georgia"/>
              </a:rPr>
              <a:t>particular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3200" spc="30" dirty="0">
                <a:solidFill>
                  <a:srgbClr val="1A1B17"/>
                </a:solidFill>
                <a:latin typeface="Georgia"/>
                <a:cs typeface="Georgia"/>
              </a:rPr>
              <a:t>difiere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los </a:t>
            </a:r>
            <a:r>
              <a:rPr sz="3200" spc="45" dirty="0">
                <a:solidFill>
                  <a:srgbClr val="1A1B17"/>
                </a:solidFill>
                <a:latin typeface="Georgia"/>
                <a:cs typeface="Georgia"/>
              </a:rPr>
              <a:t>niveles 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funcionales,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por </a:t>
            </a:r>
            <a:r>
              <a:rPr sz="3200" spc="10" dirty="0">
                <a:solidFill>
                  <a:srgbClr val="1A1B17"/>
                </a:solidFill>
                <a:latin typeface="Georgia"/>
                <a:cs typeface="Georgia"/>
              </a:rPr>
              <a:t>lo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3200" spc="40" dirty="0">
                <a:solidFill>
                  <a:srgbClr val="1A1B17"/>
                </a:solidFill>
                <a:latin typeface="Georgia"/>
                <a:cs typeface="Georgia"/>
              </a:rPr>
              <a:t>revisión </a:t>
            </a:r>
            <a:r>
              <a:rPr sz="3200" spc="20" dirty="0">
                <a:solidFill>
                  <a:srgbClr val="1A1B17"/>
                </a:solidFill>
                <a:latin typeface="Georgia"/>
                <a:cs typeface="Georgia"/>
              </a:rPr>
              <a:t>no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concluyó, 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al 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25" dirty="0">
                <a:solidFill>
                  <a:srgbClr val="1A1B17"/>
                </a:solidFill>
                <a:latin typeface="Georgia"/>
                <a:cs typeface="Georgia"/>
              </a:rPr>
              <a:t>aducir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25" dirty="0">
                <a:solidFill>
                  <a:srgbClr val="1A1B17"/>
                </a:solidFill>
                <a:latin typeface="Georgia"/>
                <a:cs typeface="Georgia"/>
              </a:rPr>
              <a:t>entidad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45" dirty="0">
                <a:solidFill>
                  <a:srgbClr val="1A1B17"/>
                </a:solidFill>
                <a:latin typeface="Georgia"/>
                <a:cs typeface="Georgia"/>
              </a:rPr>
              <a:t>su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25" dirty="0">
                <a:solidFill>
                  <a:srgbClr val="1A1B17"/>
                </a:solidFill>
                <a:latin typeface="Georgia"/>
                <a:cs typeface="Georgia"/>
              </a:rPr>
              <a:t>autonomía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25" dirty="0">
                <a:solidFill>
                  <a:srgbClr val="1A1B17"/>
                </a:solidFill>
                <a:latin typeface="Georgia"/>
                <a:cs typeface="Georgia"/>
              </a:rPr>
              <a:t>establecida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40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45" dirty="0">
                <a:solidFill>
                  <a:srgbClr val="1A1B17"/>
                </a:solidFill>
                <a:latin typeface="Georgia"/>
                <a:cs typeface="Georgia"/>
              </a:rPr>
              <a:t>Ley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75" dirty="0">
                <a:solidFill>
                  <a:srgbClr val="1A1B17"/>
                </a:solidFill>
                <a:latin typeface="Georgia"/>
                <a:cs typeface="Georgia"/>
              </a:rPr>
              <a:t>51</a:t>
            </a:r>
            <a:r>
              <a:rPr sz="32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3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45" dirty="0">
                <a:solidFill>
                  <a:srgbClr val="1A1B17"/>
                </a:solidFill>
                <a:latin typeface="Georgia"/>
                <a:cs typeface="Georgia"/>
              </a:rPr>
              <a:t>2005.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24</a:t>
            </a:r>
            <a:endParaRPr lang="es-PA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419100"/>
            <a:ext cx="12649200" cy="9296400"/>
          </a:xfrm>
          <a:prstGeom prst="rect">
            <a:avLst/>
          </a:prstGeom>
        </p:spPr>
      </p:pic>
      <p:pic>
        <p:nvPicPr>
          <p:cNvPr id="7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27896" y="1028703"/>
            <a:ext cx="218836" cy="218999"/>
          </a:xfrm>
          <a:prstGeom prst="rect">
            <a:avLst/>
          </a:prstGeom>
        </p:spPr>
      </p:pic>
      <p:pic>
        <p:nvPicPr>
          <p:cNvPr id="8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8058" y="1028703"/>
            <a:ext cx="218836" cy="218999"/>
          </a:xfrm>
          <a:prstGeom prst="rect">
            <a:avLst/>
          </a:prstGeom>
        </p:spPr>
      </p:pic>
      <p:pic>
        <p:nvPicPr>
          <p:cNvPr id="9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0600" y="1029893"/>
            <a:ext cx="215807" cy="215807"/>
          </a:xfrm>
          <a:prstGeom prst="rect">
            <a:avLst/>
          </a:prstGeom>
        </p:spPr>
      </p:pic>
      <p:pic>
        <p:nvPicPr>
          <p:cNvPr id="10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56511" y="637525"/>
            <a:ext cx="643889" cy="64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889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5996" y="1028700"/>
            <a:ext cx="218836" cy="2189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6158" y="1028700"/>
            <a:ext cx="218836" cy="2189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8700" y="1029890"/>
            <a:ext cx="215807" cy="215807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028700" y="2345852"/>
            <a:ext cx="16230600" cy="9525"/>
          </a:xfrm>
          <a:custGeom>
            <a:avLst/>
            <a:gdLst/>
            <a:ahLst/>
            <a:cxnLst/>
            <a:rect l="l" t="t" r="r" b="b"/>
            <a:pathLst>
              <a:path w="16230600" h="9525">
                <a:moveTo>
                  <a:pt x="16230598" y="9524"/>
                </a:moveTo>
                <a:lnTo>
                  <a:pt x="0" y="9524"/>
                </a:lnTo>
                <a:lnTo>
                  <a:pt x="0" y="0"/>
                </a:lnTo>
                <a:lnTo>
                  <a:pt x="16230598" y="0"/>
                </a:lnTo>
                <a:lnTo>
                  <a:pt x="16230598" y="9524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28749" y="4389119"/>
            <a:ext cx="123825" cy="12382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28749" y="4970144"/>
            <a:ext cx="123825" cy="12382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28749" y="6132194"/>
            <a:ext cx="123825" cy="12382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28749" y="6713219"/>
            <a:ext cx="123825" cy="12382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28749" y="7294244"/>
            <a:ext cx="123825" cy="12382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016000" y="2826654"/>
            <a:ext cx="16389350" cy="5326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20" dirty="0">
                <a:latin typeface="Cambria"/>
                <a:cs typeface="Cambria"/>
              </a:rPr>
              <a:t>ESTABLECER</a:t>
            </a:r>
            <a:r>
              <a:rPr sz="3000" b="1" spc="35" dirty="0">
                <a:latin typeface="Cambria"/>
                <a:cs typeface="Cambria"/>
              </a:rPr>
              <a:t> </a:t>
            </a:r>
            <a:r>
              <a:rPr sz="3000" b="1" spc="145" dirty="0">
                <a:latin typeface="Cambria"/>
                <a:cs typeface="Cambria"/>
              </a:rPr>
              <a:t>UNA</a:t>
            </a:r>
            <a:r>
              <a:rPr sz="3000" b="1" spc="40" dirty="0">
                <a:latin typeface="Cambria"/>
                <a:cs typeface="Cambria"/>
              </a:rPr>
              <a:t> </a:t>
            </a:r>
            <a:r>
              <a:rPr sz="3000" b="1" spc="45" dirty="0">
                <a:latin typeface="Cambria"/>
                <a:cs typeface="Cambria"/>
              </a:rPr>
              <a:t>LÍNEA</a:t>
            </a:r>
            <a:r>
              <a:rPr sz="3000" b="1" spc="40" dirty="0">
                <a:latin typeface="Cambria"/>
                <a:cs typeface="Cambria"/>
              </a:rPr>
              <a:t> </a:t>
            </a:r>
            <a:r>
              <a:rPr sz="3000" b="1" spc="-40" dirty="0">
                <a:latin typeface="Cambria"/>
                <a:cs typeface="Cambria"/>
              </a:rPr>
              <a:t>DE</a:t>
            </a:r>
            <a:r>
              <a:rPr sz="3000" b="1" spc="35" dirty="0">
                <a:latin typeface="Cambria"/>
                <a:cs typeface="Cambria"/>
              </a:rPr>
              <a:t> </a:t>
            </a:r>
            <a:r>
              <a:rPr sz="3000" b="1" spc="-15" dirty="0">
                <a:latin typeface="Cambria"/>
                <a:cs typeface="Cambria"/>
              </a:rPr>
              <a:t>BASE</a:t>
            </a:r>
            <a:r>
              <a:rPr sz="3000" b="1" spc="40" dirty="0">
                <a:latin typeface="Cambria"/>
                <a:cs typeface="Cambria"/>
              </a:rPr>
              <a:t> </a:t>
            </a:r>
            <a:r>
              <a:rPr sz="3000" b="1" spc="229" dirty="0">
                <a:latin typeface="Cambria"/>
                <a:cs typeface="Cambria"/>
              </a:rPr>
              <a:t>CON</a:t>
            </a:r>
            <a:r>
              <a:rPr sz="3000" b="1" spc="40" dirty="0">
                <a:latin typeface="Cambria"/>
                <a:cs typeface="Cambria"/>
              </a:rPr>
              <a:t> </a:t>
            </a:r>
            <a:r>
              <a:rPr sz="3000" b="1" spc="110" dirty="0">
                <a:latin typeface="Cambria"/>
                <a:cs typeface="Cambria"/>
              </a:rPr>
              <a:t>RELACIÓN</a:t>
            </a:r>
            <a:r>
              <a:rPr sz="3000" b="1" spc="35" dirty="0">
                <a:latin typeface="Cambria"/>
                <a:cs typeface="Cambria"/>
              </a:rPr>
              <a:t> </a:t>
            </a:r>
            <a:r>
              <a:rPr sz="3000" b="1" spc="-15" dirty="0">
                <a:latin typeface="Cambria"/>
                <a:cs typeface="Cambria"/>
              </a:rPr>
              <a:t>A:</a:t>
            </a:r>
            <a:endParaRPr sz="30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3600">
              <a:latin typeface="Cambria"/>
              <a:cs typeface="Cambria"/>
            </a:endParaRPr>
          </a:p>
          <a:p>
            <a:pPr marL="724535">
              <a:lnSpc>
                <a:spcPct val="100000"/>
              </a:lnSpc>
              <a:spcBef>
                <a:spcPts val="2505"/>
              </a:spcBef>
            </a:pPr>
            <a:r>
              <a:rPr sz="3300" spc="25" dirty="0">
                <a:solidFill>
                  <a:srgbClr val="1A1B17"/>
                </a:solidFill>
                <a:latin typeface="Georgia"/>
                <a:cs typeface="Georgia"/>
              </a:rPr>
              <a:t>Mantener</a:t>
            </a:r>
            <a:r>
              <a:rPr sz="33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actualizado</a:t>
            </a:r>
            <a:r>
              <a:rPr sz="33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30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33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-10" dirty="0">
                <a:solidFill>
                  <a:srgbClr val="1A1B17"/>
                </a:solidFill>
                <a:latin typeface="Georgia"/>
                <a:cs typeface="Georgia"/>
              </a:rPr>
              <a:t>Manual</a:t>
            </a:r>
            <a:r>
              <a:rPr sz="33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3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30" dirty="0">
                <a:solidFill>
                  <a:srgbClr val="1A1B17"/>
                </a:solidFill>
                <a:latin typeface="Georgia"/>
                <a:cs typeface="Georgia"/>
              </a:rPr>
              <a:t>Organización</a:t>
            </a:r>
            <a:r>
              <a:rPr sz="33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19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3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5" dirty="0">
                <a:solidFill>
                  <a:srgbClr val="1A1B17"/>
                </a:solidFill>
                <a:latin typeface="Georgia"/>
                <a:cs typeface="Georgia"/>
              </a:rPr>
              <a:t>Funciones</a:t>
            </a:r>
            <a:r>
              <a:rPr sz="33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20" dirty="0">
                <a:solidFill>
                  <a:srgbClr val="1A1B17"/>
                </a:solidFill>
                <a:latin typeface="Georgia"/>
                <a:cs typeface="Georgia"/>
              </a:rPr>
              <a:t>institucional.</a:t>
            </a:r>
            <a:endParaRPr sz="3300">
              <a:latin typeface="Georgia"/>
              <a:cs typeface="Georgia"/>
            </a:endParaRPr>
          </a:p>
          <a:p>
            <a:pPr marL="724535" marR="5080">
              <a:lnSpc>
                <a:spcPct val="115500"/>
              </a:lnSpc>
            </a:pPr>
            <a:r>
              <a:rPr sz="3300" spc="10" dirty="0">
                <a:solidFill>
                  <a:srgbClr val="1A1B17"/>
                </a:solidFill>
                <a:latin typeface="Georgia"/>
                <a:cs typeface="Georgia"/>
              </a:rPr>
              <a:t>Aplicar</a:t>
            </a:r>
            <a:r>
              <a:rPr sz="3300" spc="1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-1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300" spc="19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dirty="0">
                <a:solidFill>
                  <a:srgbClr val="1A1B17"/>
                </a:solidFill>
                <a:latin typeface="Georgia"/>
                <a:cs typeface="Georgia"/>
              </a:rPr>
              <a:t>Calidad</a:t>
            </a:r>
            <a:r>
              <a:rPr sz="3300" spc="19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3300" spc="19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-5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300" spc="19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5" dirty="0">
                <a:solidFill>
                  <a:srgbClr val="1A1B17"/>
                </a:solidFill>
                <a:latin typeface="Georgia"/>
                <a:cs typeface="Georgia"/>
              </a:rPr>
              <a:t>gestión</a:t>
            </a:r>
            <a:r>
              <a:rPr sz="3300" spc="19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25" dirty="0">
                <a:solidFill>
                  <a:srgbClr val="1A1B17"/>
                </a:solidFill>
                <a:latin typeface="Georgia"/>
                <a:cs typeface="Georgia"/>
              </a:rPr>
              <a:t>pública</a:t>
            </a:r>
            <a:r>
              <a:rPr sz="3300" spc="19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dirty="0">
                <a:solidFill>
                  <a:srgbClr val="1A1B17"/>
                </a:solidFill>
                <a:latin typeface="Georgia"/>
                <a:cs typeface="Georgia"/>
              </a:rPr>
              <a:t>(Portafolio</a:t>
            </a:r>
            <a:r>
              <a:rPr sz="3300" spc="19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300" spc="19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25" dirty="0">
                <a:solidFill>
                  <a:srgbClr val="1A1B17"/>
                </a:solidFill>
                <a:latin typeface="Georgia"/>
                <a:cs typeface="Georgia"/>
              </a:rPr>
              <a:t>Servicios,</a:t>
            </a:r>
            <a:r>
              <a:rPr sz="3300" spc="19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25" dirty="0">
                <a:solidFill>
                  <a:srgbClr val="1A1B17"/>
                </a:solidFill>
                <a:latin typeface="Georgia"/>
                <a:cs typeface="Georgia"/>
              </a:rPr>
              <a:t>Carta</a:t>
            </a:r>
            <a:r>
              <a:rPr sz="3300" spc="19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300" spc="19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35" dirty="0">
                <a:solidFill>
                  <a:srgbClr val="1A1B17"/>
                </a:solidFill>
                <a:latin typeface="Georgia"/>
                <a:cs typeface="Georgia"/>
              </a:rPr>
              <a:t>servicios, </a:t>
            </a:r>
            <a:r>
              <a:rPr sz="3300" spc="-78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-10" dirty="0">
                <a:solidFill>
                  <a:srgbClr val="1A1B17"/>
                </a:solidFill>
                <a:latin typeface="Georgia"/>
                <a:cs typeface="Georgia"/>
              </a:rPr>
              <a:t>Manual</a:t>
            </a:r>
            <a:r>
              <a:rPr sz="3300" spc="-7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300" spc="-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procesos</a:t>
            </a:r>
            <a:r>
              <a:rPr sz="3300" spc="-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19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300" spc="-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300" spc="-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5" dirty="0">
                <a:solidFill>
                  <a:srgbClr val="1A1B17"/>
                </a:solidFill>
                <a:latin typeface="Georgia"/>
                <a:cs typeface="Georgia"/>
              </a:rPr>
              <a:t>Procedimientos).</a:t>
            </a:r>
            <a:endParaRPr sz="3300">
              <a:latin typeface="Georgia"/>
              <a:cs typeface="Georgia"/>
            </a:endParaRPr>
          </a:p>
          <a:p>
            <a:pPr marL="724535" marR="1527810">
              <a:lnSpc>
                <a:spcPct val="115500"/>
              </a:lnSpc>
              <a:spcBef>
                <a:spcPts val="5"/>
              </a:spcBef>
              <a:tabLst>
                <a:tab pos="8692515" algn="l"/>
              </a:tabLst>
            </a:pPr>
            <a:r>
              <a:rPr sz="3300" spc="10" dirty="0">
                <a:solidFill>
                  <a:srgbClr val="1A1B17"/>
                </a:solidFill>
                <a:latin typeface="Georgia"/>
                <a:cs typeface="Georgia"/>
              </a:rPr>
              <a:t>Metas</a:t>
            </a:r>
            <a:r>
              <a:rPr sz="33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35" dirty="0">
                <a:solidFill>
                  <a:srgbClr val="1A1B17"/>
                </a:solidFill>
                <a:latin typeface="Georgia"/>
                <a:cs typeface="Georgia"/>
              </a:rPr>
              <a:t>derivadas</a:t>
            </a:r>
            <a:r>
              <a:rPr sz="33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3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-5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3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30" dirty="0">
                <a:solidFill>
                  <a:srgbClr val="1A1B17"/>
                </a:solidFill>
                <a:latin typeface="Georgia"/>
                <a:cs typeface="Georgia"/>
              </a:rPr>
              <a:t>mejora</a:t>
            </a:r>
            <a:r>
              <a:rPr sz="33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continua</a:t>
            </a:r>
            <a:r>
              <a:rPr sz="33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en	</a:t>
            </a:r>
            <a:r>
              <a:rPr sz="3300" spc="45" dirty="0">
                <a:solidFill>
                  <a:srgbClr val="1A1B17"/>
                </a:solidFill>
                <a:latin typeface="Georgia"/>
                <a:cs typeface="Georgia"/>
              </a:rPr>
              <a:t>términos</a:t>
            </a:r>
            <a:r>
              <a:rPr sz="3300" spc="-7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300" spc="-7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reducción</a:t>
            </a:r>
            <a:r>
              <a:rPr sz="3300" spc="-7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300" spc="-7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20" dirty="0">
                <a:solidFill>
                  <a:srgbClr val="1A1B17"/>
                </a:solidFill>
                <a:latin typeface="Georgia"/>
                <a:cs typeface="Georgia"/>
              </a:rPr>
              <a:t>costos. </a:t>
            </a:r>
            <a:r>
              <a:rPr sz="3300" spc="-78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5" dirty="0">
                <a:solidFill>
                  <a:srgbClr val="1A1B17"/>
                </a:solidFill>
                <a:latin typeface="Georgia"/>
                <a:cs typeface="Georgia"/>
              </a:rPr>
              <a:t>Mejora</a:t>
            </a:r>
            <a:r>
              <a:rPr sz="3300" spc="-7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300" spc="-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-5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300" spc="-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35" dirty="0">
                <a:solidFill>
                  <a:srgbClr val="1A1B17"/>
                </a:solidFill>
                <a:latin typeface="Georgia"/>
                <a:cs typeface="Georgia"/>
              </a:rPr>
              <a:t>satisfacción</a:t>
            </a:r>
            <a:r>
              <a:rPr sz="3300" spc="-7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300" spc="-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20" dirty="0">
                <a:solidFill>
                  <a:srgbClr val="1A1B17"/>
                </a:solidFill>
                <a:latin typeface="Georgia"/>
                <a:cs typeface="Georgia"/>
              </a:rPr>
              <a:t>los</a:t>
            </a:r>
            <a:r>
              <a:rPr sz="3300" spc="-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35" dirty="0">
                <a:solidFill>
                  <a:srgbClr val="1A1B17"/>
                </a:solidFill>
                <a:latin typeface="Georgia"/>
                <a:cs typeface="Georgia"/>
              </a:rPr>
              <a:t>usuarios</a:t>
            </a:r>
            <a:r>
              <a:rPr sz="3300" spc="-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-40" dirty="0">
                <a:solidFill>
                  <a:srgbClr val="1A1B17"/>
                </a:solidFill>
                <a:latin typeface="Georgia"/>
                <a:cs typeface="Georgia"/>
              </a:rPr>
              <a:t>(Ciudadanos).</a:t>
            </a:r>
            <a:endParaRPr sz="3300">
              <a:latin typeface="Georgia"/>
              <a:cs typeface="Georgia"/>
            </a:endParaRPr>
          </a:p>
          <a:p>
            <a:pPr marL="724535" marR="5080">
              <a:lnSpc>
                <a:spcPct val="115500"/>
              </a:lnSpc>
            </a:pPr>
            <a:r>
              <a:rPr sz="3300" spc="10" dirty="0">
                <a:solidFill>
                  <a:srgbClr val="1A1B17"/>
                </a:solidFill>
                <a:latin typeface="Georgia"/>
                <a:cs typeface="Georgia"/>
              </a:rPr>
              <a:t>Mejorar</a:t>
            </a:r>
            <a:r>
              <a:rPr sz="3300" spc="114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-5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300" spc="1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dirty="0">
                <a:solidFill>
                  <a:srgbClr val="1A1B17"/>
                </a:solidFill>
                <a:latin typeface="Georgia"/>
                <a:cs typeface="Georgia"/>
              </a:rPr>
              <a:t>Calidad</a:t>
            </a:r>
            <a:r>
              <a:rPr sz="3300" spc="1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300" spc="1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20" dirty="0">
                <a:solidFill>
                  <a:srgbClr val="1A1B17"/>
                </a:solidFill>
                <a:latin typeface="Georgia"/>
                <a:cs typeface="Georgia"/>
              </a:rPr>
              <a:t>los</a:t>
            </a:r>
            <a:r>
              <a:rPr sz="3300" spc="1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50" dirty="0">
                <a:solidFill>
                  <a:srgbClr val="1A1B17"/>
                </a:solidFill>
                <a:latin typeface="Georgia"/>
                <a:cs typeface="Georgia"/>
              </a:rPr>
              <a:t>servicios</a:t>
            </a:r>
            <a:r>
              <a:rPr sz="3300" spc="1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15" dirty="0">
                <a:solidFill>
                  <a:srgbClr val="1A1B17"/>
                </a:solidFill>
                <a:latin typeface="Georgia"/>
                <a:cs typeface="Georgia"/>
              </a:rPr>
              <a:t>públicos,</a:t>
            </a:r>
            <a:r>
              <a:rPr sz="3300" spc="1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15" dirty="0">
                <a:solidFill>
                  <a:srgbClr val="1A1B17"/>
                </a:solidFill>
                <a:latin typeface="Georgia"/>
                <a:cs typeface="Georgia"/>
              </a:rPr>
              <a:t>aplicando</a:t>
            </a:r>
            <a:r>
              <a:rPr sz="3300" spc="1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3300" spc="1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35" dirty="0">
                <a:solidFill>
                  <a:srgbClr val="1A1B17"/>
                </a:solidFill>
                <a:latin typeface="Georgia"/>
                <a:cs typeface="Georgia"/>
              </a:rPr>
              <a:t>herramientas</a:t>
            </a:r>
            <a:r>
              <a:rPr sz="3300" spc="1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4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300" spc="114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20" dirty="0">
                <a:solidFill>
                  <a:srgbClr val="1A1B17"/>
                </a:solidFill>
                <a:latin typeface="Georgia"/>
                <a:cs typeface="Georgia"/>
              </a:rPr>
              <a:t>Gestión </a:t>
            </a:r>
            <a:r>
              <a:rPr sz="3300" spc="-78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15" dirty="0">
                <a:solidFill>
                  <a:srgbClr val="1A1B17"/>
                </a:solidFill>
                <a:latin typeface="Georgia"/>
                <a:cs typeface="Georgia"/>
              </a:rPr>
              <a:t>establecidas.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886" y="23690"/>
            <a:ext cx="903514" cy="776410"/>
          </a:xfrm>
          <a:custGeom>
            <a:avLst/>
            <a:gdLst/>
            <a:ahLst/>
            <a:cxnLst/>
            <a:rect l="l" t="t" r="r" b="b"/>
            <a:pathLst>
              <a:path w="1176019" h="1148714">
                <a:moveTo>
                  <a:pt x="587746" y="1148089"/>
                </a:moveTo>
                <a:lnTo>
                  <a:pt x="544513" y="1146534"/>
                </a:lnTo>
                <a:lnTo>
                  <a:pt x="501505" y="1141876"/>
                </a:lnTo>
                <a:lnTo>
                  <a:pt x="458965" y="1134140"/>
                </a:lnTo>
                <a:lnTo>
                  <a:pt x="417132" y="1123371"/>
                </a:lnTo>
                <a:lnTo>
                  <a:pt x="376223" y="1109625"/>
                </a:lnTo>
                <a:lnTo>
                  <a:pt x="336452" y="1092975"/>
                </a:lnTo>
                <a:lnTo>
                  <a:pt x="298043" y="1073511"/>
                </a:lnTo>
                <a:lnTo>
                  <a:pt x="261211" y="1051345"/>
                </a:lnTo>
                <a:lnTo>
                  <a:pt x="226149" y="1026593"/>
                </a:lnTo>
                <a:lnTo>
                  <a:pt x="193039" y="999384"/>
                </a:lnTo>
                <a:lnTo>
                  <a:pt x="162069" y="969868"/>
                </a:lnTo>
                <a:lnTo>
                  <a:pt x="133412" y="938214"/>
                </a:lnTo>
                <a:lnTo>
                  <a:pt x="107216" y="904587"/>
                </a:lnTo>
                <a:lnTo>
                  <a:pt x="83619" y="869162"/>
                </a:lnTo>
                <a:lnTo>
                  <a:pt x="62754" y="832138"/>
                </a:lnTo>
                <a:lnTo>
                  <a:pt x="44739" y="793722"/>
                </a:lnTo>
                <a:lnTo>
                  <a:pt x="29665" y="754116"/>
                </a:lnTo>
                <a:lnTo>
                  <a:pt x="17613" y="713526"/>
                </a:lnTo>
                <a:lnTo>
                  <a:pt x="8652" y="672180"/>
                </a:lnTo>
                <a:lnTo>
                  <a:pt x="2830" y="630310"/>
                </a:lnTo>
                <a:lnTo>
                  <a:pt x="176" y="588136"/>
                </a:lnTo>
                <a:lnTo>
                  <a:pt x="0" y="574044"/>
                </a:lnTo>
                <a:lnTo>
                  <a:pt x="176" y="559952"/>
                </a:lnTo>
                <a:lnTo>
                  <a:pt x="2830" y="517778"/>
                </a:lnTo>
                <a:lnTo>
                  <a:pt x="8652" y="475909"/>
                </a:lnTo>
                <a:lnTo>
                  <a:pt x="17613" y="434563"/>
                </a:lnTo>
                <a:lnTo>
                  <a:pt x="29665" y="393973"/>
                </a:lnTo>
                <a:lnTo>
                  <a:pt x="44739" y="354367"/>
                </a:lnTo>
                <a:lnTo>
                  <a:pt x="62754" y="315951"/>
                </a:lnTo>
                <a:lnTo>
                  <a:pt x="83619" y="278926"/>
                </a:lnTo>
                <a:lnTo>
                  <a:pt x="107216" y="243501"/>
                </a:lnTo>
                <a:lnTo>
                  <a:pt x="133412" y="209874"/>
                </a:lnTo>
                <a:lnTo>
                  <a:pt x="162069" y="178220"/>
                </a:lnTo>
                <a:lnTo>
                  <a:pt x="193039" y="148705"/>
                </a:lnTo>
                <a:lnTo>
                  <a:pt x="226149" y="121495"/>
                </a:lnTo>
                <a:lnTo>
                  <a:pt x="261211" y="96743"/>
                </a:lnTo>
                <a:lnTo>
                  <a:pt x="298043" y="74577"/>
                </a:lnTo>
                <a:lnTo>
                  <a:pt x="336452" y="55114"/>
                </a:lnTo>
                <a:lnTo>
                  <a:pt x="376223" y="38463"/>
                </a:lnTo>
                <a:lnTo>
                  <a:pt x="417132" y="24718"/>
                </a:lnTo>
                <a:lnTo>
                  <a:pt x="458965" y="13948"/>
                </a:lnTo>
                <a:lnTo>
                  <a:pt x="501505" y="6212"/>
                </a:lnTo>
                <a:lnTo>
                  <a:pt x="544513" y="1554"/>
                </a:lnTo>
                <a:lnTo>
                  <a:pt x="587746" y="0"/>
                </a:lnTo>
                <a:lnTo>
                  <a:pt x="602174" y="172"/>
                </a:lnTo>
                <a:lnTo>
                  <a:pt x="645355" y="2764"/>
                </a:lnTo>
                <a:lnTo>
                  <a:pt x="688223" y="8450"/>
                </a:lnTo>
                <a:lnTo>
                  <a:pt x="730556" y="17202"/>
                </a:lnTo>
                <a:lnTo>
                  <a:pt x="772115" y="28974"/>
                </a:lnTo>
                <a:lnTo>
                  <a:pt x="812666" y="43696"/>
                </a:lnTo>
                <a:lnTo>
                  <a:pt x="851999" y="61291"/>
                </a:lnTo>
                <a:lnTo>
                  <a:pt x="889908" y="81669"/>
                </a:lnTo>
                <a:lnTo>
                  <a:pt x="926178" y="104716"/>
                </a:lnTo>
                <a:lnTo>
                  <a:pt x="960608" y="130302"/>
                </a:lnTo>
                <a:lnTo>
                  <a:pt x="993017" y="158291"/>
                </a:lnTo>
                <a:lnTo>
                  <a:pt x="1023237" y="188539"/>
                </a:lnTo>
                <a:lnTo>
                  <a:pt x="1051096" y="220877"/>
                </a:lnTo>
                <a:lnTo>
                  <a:pt x="1076438" y="255122"/>
                </a:lnTo>
                <a:lnTo>
                  <a:pt x="1099134" y="291095"/>
                </a:lnTo>
                <a:lnTo>
                  <a:pt x="1119062" y="328608"/>
                </a:lnTo>
                <a:lnTo>
                  <a:pt x="1136110" y="367452"/>
                </a:lnTo>
                <a:lnTo>
                  <a:pt x="1150183" y="407408"/>
                </a:lnTo>
                <a:lnTo>
                  <a:pt x="1161210" y="448266"/>
                </a:lnTo>
                <a:lnTo>
                  <a:pt x="1169131" y="489814"/>
                </a:lnTo>
                <a:lnTo>
                  <a:pt x="1173900" y="531819"/>
                </a:lnTo>
                <a:lnTo>
                  <a:pt x="1175492" y="574044"/>
                </a:lnTo>
                <a:lnTo>
                  <a:pt x="1175315" y="588136"/>
                </a:lnTo>
                <a:lnTo>
                  <a:pt x="1172661" y="630310"/>
                </a:lnTo>
                <a:lnTo>
                  <a:pt x="1166840" y="672180"/>
                </a:lnTo>
                <a:lnTo>
                  <a:pt x="1157878" y="713526"/>
                </a:lnTo>
                <a:lnTo>
                  <a:pt x="1145826" y="754116"/>
                </a:lnTo>
                <a:lnTo>
                  <a:pt x="1130752" y="793722"/>
                </a:lnTo>
                <a:lnTo>
                  <a:pt x="1112737" y="832137"/>
                </a:lnTo>
                <a:lnTo>
                  <a:pt x="1091872" y="869162"/>
                </a:lnTo>
                <a:lnTo>
                  <a:pt x="1068275" y="904587"/>
                </a:lnTo>
                <a:lnTo>
                  <a:pt x="1042079" y="938214"/>
                </a:lnTo>
                <a:lnTo>
                  <a:pt x="1013422" y="969868"/>
                </a:lnTo>
                <a:lnTo>
                  <a:pt x="982452" y="999384"/>
                </a:lnTo>
                <a:lnTo>
                  <a:pt x="949342" y="1026593"/>
                </a:lnTo>
                <a:lnTo>
                  <a:pt x="914280" y="1051345"/>
                </a:lnTo>
                <a:lnTo>
                  <a:pt x="877448" y="1073511"/>
                </a:lnTo>
                <a:lnTo>
                  <a:pt x="839039" y="1092975"/>
                </a:lnTo>
                <a:lnTo>
                  <a:pt x="799268" y="1109625"/>
                </a:lnTo>
                <a:lnTo>
                  <a:pt x="758359" y="1123371"/>
                </a:lnTo>
                <a:lnTo>
                  <a:pt x="716526" y="1134140"/>
                </a:lnTo>
                <a:lnTo>
                  <a:pt x="673986" y="1141876"/>
                </a:lnTo>
                <a:lnTo>
                  <a:pt x="630979" y="1146534"/>
                </a:lnTo>
                <a:lnTo>
                  <a:pt x="587746" y="1148089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3" name="object 13"/>
          <p:cNvSpPr txBox="1"/>
          <p:nvPr/>
        </p:nvSpPr>
        <p:spPr>
          <a:xfrm>
            <a:off x="354596" y="308608"/>
            <a:ext cx="41735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120" dirty="0" smtClean="0">
                <a:solidFill>
                  <a:srgbClr val="FAFAFA"/>
                </a:solidFill>
                <a:latin typeface="Cambria"/>
                <a:cs typeface="Cambria"/>
              </a:rPr>
              <a:t>X</a:t>
            </a:r>
            <a:r>
              <a:rPr lang="es-ES" b="1" spc="120" dirty="0" smtClean="0">
                <a:solidFill>
                  <a:srgbClr val="FAFAFA"/>
                </a:solidFill>
                <a:latin typeface="Cambria"/>
                <a:cs typeface="Cambria"/>
              </a:rPr>
              <a:t>I</a:t>
            </a:r>
            <a:r>
              <a:rPr b="1" spc="-20" dirty="0" smtClean="0">
                <a:solidFill>
                  <a:srgbClr val="FAFAFA"/>
                </a:solidFill>
                <a:latin typeface="Cambria"/>
                <a:cs typeface="Cambria"/>
              </a:rPr>
              <a:t>I</a:t>
            </a:r>
            <a:endParaRPr dirty="0">
              <a:latin typeface="Cambria"/>
              <a:cs typeface="Cambri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2631458" y="646854"/>
            <a:ext cx="3977004" cy="1473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0" spc="-5" dirty="0"/>
              <a:t>D</a:t>
            </a:r>
            <a:r>
              <a:rPr sz="9500" spc="-1080" dirty="0"/>
              <a:t>e</a:t>
            </a:r>
            <a:r>
              <a:rPr sz="9500" spc="-1165" dirty="0"/>
              <a:t>s</a:t>
            </a:r>
            <a:r>
              <a:rPr sz="9500" spc="-1090" dirty="0"/>
              <a:t>a</a:t>
            </a:r>
            <a:r>
              <a:rPr sz="9500" spc="-210" dirty="0"/>
              <a:t>f</a:t>
            </a:r>
            <a:r>
              <a:rPr sz="9500" spc="-495" dirty="0"/>
              <a:t>í</a:t>
            </a:r>
            <a:r>
              <a:rPr sz="9500" spc="-770" dirty="0"/>
              <a:t>o</a:t>
            </a:r>
            <a:r>
              <a:rPr sz="9500" spc="-1160" dirty="0"/>
              <a:t>s</a:t>
            </a:r>
            <a:endParaRPr sz="9500"/>
          </a:p>
        </p:txBody>
      </p: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78230" y="1565013"/>
            <a:ext cx="643889" cy="642342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25</a:t>
            </a:r>
            <a:endParaRPr lang="es-PA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2260" y="775749"/>
            <a:ext cx="112280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250" dirty="0"/>
              <a:t>ORGANIZACIÓN</a:t>
            </a:r>
            <a:r>
              <a:rPr sz="4800" spc="50" dirty="0"/>
              <a:t> </a:t>
            </a:r>
            <a:r>
              <a:rPr sz="4800" spc="-50" dirty="0"/>
              <a:t>DEL</a:t>
            </a:r>
            <a:r>
              <a:rPr sz="4800" spc="50" dirty="0"/>
              <a:t> </a:t>
            </a:r>
            <a:r>
              <a:rPr sz="4800" spc="155" dirty="0"/>
              <a:t>SECTOR</a:t>
            </a:r>
            <a:r>
              <a:rPr sz="4800" spc="50" dirty="0"/>
              <a:t> PÚBLICO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1046907" y="983827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676400" y="3009900"/>
            <a:ext cx="2792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Constitución Política</a:t>
            </a:r>
            <a:endParaRPr lang="es-PA" sz="24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2</a:t>
            </a:r>
            <a:endParaRPr lang="es-PA" sz="2000" dirty="0"/>
          </a:p>
        </p:txBody>
      </p:sp>
      <p:sp>
        <p:nvSpPr>
          <p:cNvPr id="6" name="object 20"/>
          <p:cNvSpPr/>
          <p:nvPr/>
        </p:nvSpPr>
        <p:spPr>
          <a:xfrm>
            <a:off x="138857" y="321724"/>
            <a:ext cx="908050" cy="908050"/>
          </a:xfrm>
          <a:custGeom>
            <a:avLst/>
            <a:gdLst/>
            <a:ahLst/>
            <a:cxnLst/>
            <a:rect l="l" t="t" r="r" b="b"/>
            <a:pathLst>
              <a:path w="908050" h="908050">
                <a:moveTo>
                  <a:pt x="453965" y="907930"/>
                </a:moveTo>
                <a:lnTo>
                  <a:pt x="409468" y="905744"/>
                </a:lnTo>
                <a:lnTo>
                  <a:pt x="365400" y="899207"/>
                </a:lnTo>
                <a:lnTo>
                  <a:pt x="322185" y="888382"/>
                </a:lnTo>
                <a:lnTo>
                  <a:pt x="280240" y="873373"/>
                </a:lnTo>
                <a:lnTo>
                  <a:pt x="239967" y="854326"/>
                </a:lnTo>
                <a:lnTo>
                  <a:pt x="201755" y="831423"/>
                </a:lnTo>
                <a:lnTo>
                  <a:pt x="165972" y="804884"/>
                </a:lnTo>
                <a:lnTo>
                  <a:pt x="132963" y="774966"/>
                </a:lnTo>
                <a:lnTo>
                  <a:pt x="103045" y="741957"/>
                </a:lnTo>
                <a:lnTo>
                  <a:pt x="76506" y="706174"/>
                </a:lnTo>
                <a:lnTo>
                  <a:pt x="53603" y="667962"/>
                </a:lnTo>
                <a:lnTo>
                  <a:pt x="34556" y="627689"/>
                </a:lnTo>
                <a:lnTo>
                  <a:pt x="19547" y="585744"/>
                </a:lnTo>
                <a:lnTo>
                  <a:pt x="8722" y="542529"/>
                </a:lnTo>
                <a:lnTo>
                  <a:pt x="2185" y="498461"/>
                </a:lnTo>
                <a:lnTo>
                  <a:pt x="0" y="453965"/>
                </a:lnTo>
                <a:lnTo>
                  <a:pt x="136" y="442820"/>
                </a:lnTo>
                <a:lnTo>
                  <a:pt x="3414" y="398391"/>
                </a:lnTo>
                <a:lnTo>
                  <a:pt x="11030" y="354497"/>
                </a:lnTo>
                <a:lnTo>
                  <a:pt x="22913" y="311561"/>
                </a:lnTo>
                <a:lnTo>
                  <a:pt x="38946" y="269996"/>
                </a:lnTo>
                <a:lnTo>
                  <a:pt x="58977" y="230203"/>
                </a:lnTo>
                <a:lnTo>
                  <a:pt x="82811" y="192565"/>
                </a:lnTo>
                <a:lnTo>
                  <a:pt x="110220" y="157444"/>
                </a:lnTo>
                <a:lnTo>
                  <a:pt x="140940" y="125179"/>
                </a:lnTo>
                <a:lnTo>
                  <a:pt x="174673" y="96081"/>
                </a:lnTo>
                <a:lnTo>
                  <a:pt x="211097" y="70429"/>
                </a:lnTo>
                <a:lnTo>
                  <a:pt x="249860" y="48470"/>
                </a:lnTo>
                <a:lnTo>
                  <a:pt x="290588" y="30417"/>
                </a:lnTo>
                <a:lnTo>
                  <a:pt x="332889" y="16443"/>
                </a:lnTo>
                <a:lnTo>
                  <a:pt x="376357" y="6682"/>
                </a:lnTo>
                <a:lnTo>
                  <a:pt x="420572" y="1229"/>
                </a:lnTo>
                <a:lnTo>
                  <a:pt x="453965" y="0"/>
                </a:lnTo>
                <a:lnTo>
                  <a:pt x="465109" y="136"/>
                </a:lnTo>
                <a:lnTo>
                  <a:pt x="509538" y="3414"/>
                </a:lnTo>
                <a:lnTo>
                  <a:pt x="553432" y="11030"/>
                </a:lnTo>
                <a:lnTo>
                  <a:pt x="596368" y="22913"/>
                </a:lnTo>
                <a:lnTo>
                  <a:pt x="637933" y="38946"/>
                </a:lnTo>
                <a:lnTo>
                  <a:pt x="677726" y="58977"/>
                </a:lnTo>
                <a:lnTo>
                  <a:pt x="715364" y="82811"/>
                </a:lnTo>
                <a:lnTo>
                  <a:pt x="750485" y="110220"/>
                </a:lnTo>
                <a:lnTo>
                  <a:pt x="782750" y="140940"/>
                </a:lnTo>
                <a:lnTo>
                  <a:pt x="811848" y="174673"/>
                </a:lnTo>
                <a:lnTo>
                  <a:pt x="837500" y="211097"/>
                </a:lnTo>
                <a:lnTo>
                  <a:pt x="859459" y="249860"/>
                </a:lnTo>
                <a:lnTo>
                  <a:pt x="877512" y="290588"/>
                </a:lnTo>
                <a:lnTo>
                  <a:pt x="891486" y="332889"/>
                </a:lnTo>
                <a:lnTo>
                  <a:pt x="901247" y="376357"/>
                </a:lnTo>
                <a:lnTo>
                  <a:pt x="906700" y="420572"/>
                </a:lnTo>
                <a:lnTo>
                  <a:pt x="907930" y="453965"/>
                </a:lnTo>
                <a:lnTo>
                  <a:pt x="907793" y="465109"/>
                </a:lnTo>
                <a:lnTo>
                  <a:pt x="904515" y="509538"/>
                </a:lnTo>
                <a:lnTo>
                  <a:pt x="896899" y="553432"/>
                </a:lnTo>
                <a:lnTo>
                  <a:pt x="885016" y="596368"/>
                </a:lnTo>
                <a:lnTo>
                  <a:pt x="868983" y="637933"/>
                </a:lnTo>
                <a:lnTo>
                  <a:pt x="848952" y="677726"/>
                </a:lnTo>
                <a:lnTo>
                  <a:pt x="825118" y="715364"/>
                </a:lnTo>
                <a:lnTo>
                  <a:pt x="797709" y="750485"/>
                </a:lnTo>
                <a:lnTo>
                  <a:pt x="766989" y="782750"/>
                </a:lnTo>
                <a:lnTo>
                  <a:pt x="733256" y="811848"/>
                </a:lnTo>
                <a:lnTo>
                  <a:pt x="696832" y="837500"/>
                </a:lnTo>
                <a:lnTo>
                  <a:pt x="658069" y="859459"/>
                </a:lnTo>
                <a:lnTo>
                  <a:pt x="617341" y="877512"/>
                </a:lnTo>
                <a:lnTo>
                  <a:pt x="575040" y="891486"/>
                </a:lnTo>
                <a:lnTo>
                  <a:pt x="531572" y="901247"/>
                </a:lnTo>
                <a:lnTo>
                  <a:pt x="487357" y="906700"/>
                </a:lnTo>
                <a:lnTo>
                  <a:pt x="453965" y="907930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1"/>
          <p:cNvSpPr txBox="1"/>
          <p:nvPr/>
        </p:nvSpPr>
        <p:spPr>
          <a:xfrm>
            <a:off x="389252" y="501451"/>
            <a:ext cx="4076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30" dirty="0" smtClean="0">
                <a:solidFill>
                  <a:srgbClr val="FAFAFA"/>
                </a:solidFill>
                <a:latin typeface="Cambria"/>
                <a:cs typeface="Cambria"/>
              </a:rPr>
              <a:t>I</a:t>
            </a:r>
            <a:r>
              <a:rPr lang="es-ES" sz="3000" b="1" spc="75" dirty="0">
                <a:solidFill>
                  <a:srgbClr val="FAFAFA"/>
                </a:solidFill>
                <a:latin typeface="Cambria"/>
                <a:cs typeface="Cambria"/>
              </a:rPr>
              <a:t>I</a:t>
            </a:r>
            <a:endParaRPr sz="30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14201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3569" y="8302160"/>
            <a:ext cx="218999" cy="21883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3569" y="8671998"/>
            <a:ext cx="218999" cy="21883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74759" y="9042487"/>
            <a:ext cx="215807" cy="21580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08616" y="1059465"/>
            <a:ext cx="12216640" cy="911058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080399" y="2540"/>
            <a:ext cx="112280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250" dirty="0">
                <a:solidFill>
                  <a:srgbClr val="1A1B17"/>
                </a:solidFill>
                <a:latin typeface="Cambria"/>
                <a:cs typeface="Cambria"/>
              </a:rPr>
              <a:t>ORGANIZACIÓN</a:t>
            </a:r>
            <a:r>
              <a:rPr sz="4800" b="1" spc="50" dirty="0">
                <a:solidFill>
                  <a:srgbClr val="1A1B17"/>
                </a:solidFill>
                <a:latin typeface="Cambria"/>
                <a:cs typeface="Cambria"/>
              </a:rPr>
              <a:t> </a:t>
            </a:r>
            <a:r>
              <a:rPr sz="4800" b="1" spc="-50" dirty="0">
                <a:solidFill>
                  <a:srgbClr val="1A1B17"/>
                </a:solidFill>
                <a:latin typeface="Cambria"/>
                <a:cs typeface="Cambria"/>
              </a:rPr>
              <a:t>DEL</a:t>
            </a:r>
            <a:r>
              <a:rPr sz="4800" b="1" spc="50" dirty="0">
                <a:solidFill>
                  <a:srgbClr val="1A1B17"/>
                </a:solidFill>
                <a:latin typeface="Cambria"/>
                <a:cs typeface="Cambria"/>
              </a:rPr>
              <a:t> </a:t>
            </a:r>
            <a:r>
              <a:rPr sz="4800" b="1" spc="155" dirty="0">
                <a:solidFill>
                  <a:srgbClr val="1A1B17"/>
                </a:solidFill>
                <a:latin typeface="Cambria"/>
                <a:cs typeface="Cambria"/>
              </a:rPr>
              <a:t>SECTOR</a:t>
            </a:r>
            <a:r>
              <a:rPr sz="4800" b="1" spc="50" dirty="0">
                <a:solidFill>
                  <a:srgbClr val="1A1B17"/>
                </a:solidFill>
                <a:latin typeface="Cambria"/>
                <a:cs typeface="Cambria"/>
              </a:rPr>
              <a:t> PÚBLICO</a:t>
            </a:r>
            <a:endParaRPr sz="48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6907" y="2641155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3</a:t>
            </a:r>
            <a:endParaRPr lang="es-PA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3361" y="3027488"/>
            <a:ext cx="16230600" cy="28575"/>
          </a:xfrm>
          <a:custGeom>
            <a:avLst/>
            <a:gdLst/>
            <a:ahLst/>
            <a:cxnLst/>
            <a:rect l="l" t="t" r="r" b="b"/>
            <a:pathLst>
              <a:path w="16230600" h="28575">
                <a:moveTo>
                  <a:pt x="16230598" y="28574"/>
                </a:moveTo>
                <a:lnTo>
                  <a:pt x="0" y="28574"/>
                </a:lnTo>
                <a:lnTo>
                  <a:pt x="0" y="0"/>
                </a:lnTo>
                <a:lnTo>
                  <a:pt x="16230598" y="0"/>
                </a:lnTo>
                <a:lnTo>
                  <a:pt x="16230598" y="28574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755786" y="3181096"/>
            <a:ext cx="415925" cy="381000"/>
            <a:chOff x="755786" y="3181096"/>
            <a:chExt cx="415925" cy="381000"/>
          </a:xfrm>
        </p:grpSpPr>
        <p:sp>
          <p:nvSpPr>
            <p:cNvPr id="4" name="object 4"/>
            <p:cNvSpPr/>
            <p:nvPr/>
          </p:nvSpPr>
          <p:spPr>
            <a:xfrm>
              <a:off x="764210" y="3272649"/>
              <a:ext cx="280035" cy="280035"/>
            </a:xfrm>
            <a:custGeom>
              <a:avLst/>
              <a:gdLst/>
              <a:ahLst/>
              <a:cxnLst/>
              <a:rect l="l" t="t" r="r" b="b"/>
              <a:pathLst>
                <a:path w="280034" h="280035">
                  <a:moveTo>
                    <a:pt x="139867" y="279528"/>
                  </a:moveTo>
                  <a:lnTo>
                    <a:pt x="99265" y="273511"/>
                  </a:lnTo>
                  <a:lnTo>
                    <a:pt x="62161" y="255973"/>
                  </a:lnTo>
                  <a:lnTo>
                    <a:pt x="31747" y="228430"/>
                  </a:lnTo>
                  <a:lnTo>
                    <a:pt x="10646" y="193249"/>
                  </a:lnTo>
                  <a:lnTo>
                    <a:pt x="671" y="153463"/>
                  </a:lnTo>
                  <a:lnTo>
                    <a:pt x="0" y="139764"/>
                  </a:lnTo>
                  <a:lnTo>
                    <a:pt x="167" y="132897"/>
                  </a:lnTo>
                  <a:lnTo>
                    <a:pt x="8172" y="92686"/>
                  </a:lnTo>
                  <a:lnTo>
                    <a:pt x="27529" y="56499"/>
                  </a:lnTo>
                  <a:lnTo>
                    <a:pt x="56541" y="27508"/>
                  </a:lnTo>
                  <a:lnTo>
                    <a:pt x="92755" y="8166"/>
                  </a:lnTo>
                  <a:lnTo>
                    <a:pt x="132996" y="167"/>
                  </a:lnTo>
                  <a:lnTo>
                    <a:pt x="139867" y="0"/>
                  </a:lnTo>
                  <a:lnTo>
                    <a:pt x="146739" y="167"/>
                  </a:lnTo>
                  <a:lnTo>
                    <a:pt x="186980" y="8166"/>
                  </a:lnTo>
                  <a:lnTo>
                    <a:pt x="223194" y="27508"/>
                  </a:lnTo>
                  <a:lnTo>
                    <a:pt x="252206" y="56499"/>
                  </a:lnTo>
                  <a:lnTo>
                    <a:pt x="271563" y="92686"/>
                  </a:lnTo>
                  <a:lnTo>
                    <a:pt x="279567" y="132897"/>
                  </a:lnTo>
                  <a:lnTo>
                    <a:pt x="279735" y="139764"/>
                  </a:lnTo>
                  <a:lnTo>
                    <a:pt x="279567" y="146630"/>
                  </a:lnTo>
                  <a:lnTo>
                    <a:pt x="271563" y="186841"/>
                  </a:lnTo>
                  <a:lnTo>
                    <a:pt x="252206" y="223028"/>
                  </a:lnTo>
                  <a:lnTo>
                    <a:pt x="223194" y="252019"/>
                  </a:lnTo>
                  <a:lnTo>
                    <a:pt x="186980" y="271361"/>
                  </a:lnTo>
                  <a:lnTo>
                    <a:pt x="146739" y="279360"/>
                  </a:lnTo>
                  <a:lnTo>
                    <a:pt x="139867" y="279528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55786" y="3262726"/>
              <a:ext cx="297180" cy="299720"/>
            </a:xfrm>
            <a:custGeom>
              <a:avLst/>
              <a:gdLst/>
              <a:ahLst/>
              <a:cxnLst/>
              <a:rect l="l" t="t" r="r" b="b"/>
              <a:pathLst>
                <a:path w="297180" h="299720">
                  <a:moveTo>
                    <a:pt x="148450" y="299370"/>
                  </a:moveTo>
                  <a:lnTo>
                    <a:pt x="141382" y="299370"/>
                  </a:lnTo>
                  <a:lnTo>
                    <a:pt x="134218" y="298857"/>
                  </a:lnTo>
                  <a:lnTo>
                    <a:pt x="81429" y="283632"/>
                  </a:lnTo>
                  <a:lnTo>
                    <a:pt x="43734" y="256779"/>
                  </a:lnTo>
                  <a:lnTo>
                    <a:pt x="16190" y="220116"/>
                  </a:lnTo>
                  <a:lnTo>
                    <a:pt x="908" y="176451"/>
                  </a:lnTo>
                  <a:lnTo>
                    <a:pt x="0" y="128594"/>
                  </a:lnTo>
                  <a:lnTo>
                    <a:pt x="12310" y="87068"/>
                  </a:lnTo>
                  <a:lnTo>
                    <a:pt x="35334" y="51658"/>
                  </a:lnTo>
                  <a:lnTo>
                    <a:pt x="67015" y="24151"/>
                  </a:lnTo>
                  <a:lnTo>
                    <a:pt x="105291" y="6335"/>
                  </a:lnTo>
                  <a:lnTo>
                    <a:pt x="148104" y="0"/>
                  </a:lnTo>
                  <a:lnTo>
                    <a:pt x="155176" y="0"/>
                  </a:lnTo>
                  <a:lnTo>
                    <a:pt x="162341" y="512"/>
                  </a:lnTo>
                  <a:lnTo>
                    <a:pt x="169401" y="1509"/>
                  </a:lnTo>
                  <a:lnTo>
                    <a:pt x="215142" y="15738"/>
                  </a:lnTo>
                  <a:lnTo>
                    <a:pt x="220863" y="19813"/>
                  </a:lnTo>
                  <a:lnTo>
                    <a:pt x="148104" y="19813"/>
                  </a:lnTo>
                  <a:lnTo>
                    <a:pt x="102228" y="28301"/>
                  </a:lnTo>
                  <a:lnTo>
                    <a:pt x="63199" y="51745"/>
                  </a:lnTo>
                  <a:lnTo>
                    <a:pt x="34505" y="87115"/>
                  </a:lnTo>
                  <a:lnTo>
                    <a:pt x="19631" y="131379"/>
                  </a:lnTo>
                  <a:lnTo>
                    <a:pt x="22637" y="182813"/>
                  </a:lnTo>
                  <a:lnTo>
                    <a:pt x="44411" y="227609"/>
                  </a:lnTo>
                  <a:lnTo>
                    <a:pt x="81377" y="261006"/>
                  </a:lnTo>
                  <a:lnTo>
                    <a:pt x="129958" y="278243"/>
                  </a:lnTo>
                  <a:lnTo>
                    <a:pt x="142308" y="279544"/>
                  </a:lnTo>
                  <a:lnTo>
                    <a:pt x="220250" y="279544"/>
                  </a:lnTo>
                  <a:lnTo>
                    <a:pt x="191264" y="293034"/>
                  </a:lnTo>
                  <a:lnTo>
                    <a:pt x="148450" y="299370"/>
                  </a:lnTo>
                  <a:close/>
                </a:path>
                <a:path w="297180" h="299720">
                  <a:moveTo>
                    <a:pt x="220250" y="279544"/>
                  </a:moveTo>
                  <a:lnTo>
                    <a:pt x="148450" y="279544"/>
                  </a:lnTo>
                  <a:lnTo>
                    <a:pt x="194335" y="271056"/>
                  </a:lnTo>
                  <a:lnTo>
                    <a:pt x="233374" y="247613"/>
                  </a:lnTo>
                  <a:lnTo>
                    <a:pt x="262076" y="212246"/>
                  </a:lnTo>
                  <a:lnTo>
                    <a:pt x="276948" y="167987"/>
                  </a:lnTo>
                  <a:lnTo>
                    <a:pt x="273943" y="116548"/>
                  </a:lnTo>
                  <a:lnTo>
                    <a:pt x="252166" y="71751"/>
                  </a:lnTo>
                  <a:lnTo>
                    <a:pt x="215195" y="38355"/>
                  </a:lnTo>
                  <a:lnTo>
                    <a:pt x="166605" y="21118"/>
                  </a:lnTo>
                  <a:lnTo>
                    <a:pt x="154250" y="19813"/>
                  </a:lnTo>
                  <a:lnTo>
                    <a:pt x="220863" y="19813"/>
                  </a:lnTo>
                  <a:lnTo>
                    <a:pt x="252840" y="42589"/>
                  </a:lnTo>
                  <a:lnTo>
                    <a:pt x="280386" y="79253"/>
                  </a:lnTo>
                  <a:lnTo>
                    <a:pt x="295668" y="122921"/>
                  </a:lnTo>
                  <a:lnTo>
                    <a:pt x="296576" y="170784"/>
                  </a:lnTo>
                  <a:lnTo>
                    <a:pt x="284259" y="212306"/>
                  </a:lnTo>
                  <a:lnTo>
                    <a:pt x="261228" y="247713"/>
                  </a:lnTo>
                  <a:lnTo>
                    <a:pt x="229543" y="275219"/>
                  </a:lnTo>
                  <a:lnTo>
                    <a:pt x="220250" y="279544"/>
                  </a:lnTo>
                  <a:close/>
                </a:path>
              </a:pathLst>
            </a:custGeom>
            <a:solidFill>
              <a:srgbClr val="CCA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1738" y="3181096"/>
              <a:ext cx="370205" cy="332105"/>
            </a:xfrm>
            <a:custGeom>
              <a:avLst/>
              <a:gdLst/>
              <a:ahLst/>
              <a:cxnLst/>
              <a:rect l="l" t="t" r="r" b="b"/>
              <a:pathLst>
                <a:path w="370205" h="332104">
                  <a:moveTo>
                    <a:pt x="166259" y="246714"/>
                  </a:moveTo>
                  <a:lnTo>
                    <a:pt x="100387" y="246714"/>
                  </a:lnTo>
                  <a:lnTo>
                    <a:pt x="126072" y="208056"/>
                  </a:lnTo>
                  <a:lnTo>
                    <a:pt x="156277" y="168744"/>
                  </a:lnTo>
                  <a:lnTo>
                    <a:pt x="190049" y="130099"/>
                  </a:lnTo>
                  <a:lnTo>
                    <a:pt x="226438" y="93444"/>
                  </a:lnTo>
                  <a:lnTo>
                    <a:pt x="264490" y="60099"/>
                  </a:lnTo>
                  <a:lnTo>
                    <a:pt x="303254" y="31386"/>
                  </a:lnTo>
                  <a:lnTo>
                    <a:pt x="341777" y="8626"/>
                  </a:lnTo>
                  <a:lnTo>
                    <a:pt x="358772" y="0"/>
                  </a:lnTo>
                  <a:lnTo>
                    <a:pt x="369800" y="19738"/>
                  </a:lnTo>
                  <a:lnTo>
                    <a:pt x="348172" y="34988"/>
                  </a:lnTo>
                  <a:lnTo>
                    <a:pt x="321559" y="56325"/>
                  </a:lnTo>
                  <a:lnTo>
                    <a:pt x="291384" y="83663"/>
                  </a:lnTo>
                  <a:lnTo>
                    <a:pt x="259072" y="116911"/>
                  </a:lnTo>
                  <a:lnTo>
                    <a:pt x="226046" y="155984"/>
                  </a:lnTo>
                  <a:lnTo>
                    <a:pt x="193729" y="200792"/>
                  </a:lnTo>
                  <a:lnTo>
                    <a:pt x="166259" y="246714"/>
                  </a:lnTo>
                  <a:close/>
                </a:path>
                <a:path w="370205" h="332104">
                  <a:moveTo>
                    <a:pt x="99869" y="331512"/>
                  </a:moveTo>
                  <a:lnTo>
                    <a:pt x="70766" y="305207"/>
                  </a:lnTo>
                  <a:lnTo>
                    <a:pt x="48202" y="243606"/>
                  </a:lnTo>
                  <a:lnTo>
                    <a:pt x="28907" y="198351"/>
                  </a:lnTo>
                  <a:lnTo>
                    <a:pt x="12994" y="166953"/>
                  </a:lnTo>
                  <a:lnTo>
                    <a:pt x="579" y="146923"/>
                  </a:lnTo>
                  <a:lnTo>
                    <a:pt x="0" y="145409"/>
                  </a:lnTo>
                  <a:lnTo>
                    <a:pt x="38064" y="151823"/>
                  </a:lnTo>
                  <a:lnTo>
                    <a:pt x="71818" y="195559"/>
                  </a:lnTo>
                  <a:lnTo>
                    <a:pt x="91804" y="229742"/>
                  </a:lnTo>
                  <a:lnTo>
                    <a:pt x="94382" y="235144"/>
                  </a:lnTo>
                  <a:lnTo>
                    <a:pt x="97022" y="240358"/>
                  </a:lnTo>
                  <a:lnTo>
                    <a:pt x="100387" y="246714"/>
                  </a:lnTo>
                  <a:lnTo>
                    <a:pt x="166259" y="246714"/>
                  </a:lnTo>
                  <a:lnTo>
                    <a:pt x="163547" y="251248"/>
                  </a:lnTo>
                  <a:lnTo>
                    <a:pt x="136922" y="307263"/>
                  </a:lnTo>
                  <a:lnTo>
                    <a:pt x="129775" y="317493"/>
                  </a:lnTo>
                  <a:lnTo>
                    <a:pt x="121368" y="325657"/>
                  </a:lnTo>
                  <a:lnTo>
                    <a:pt x="111477" y="330687"/>
                  </a:lnTo>
                  <a:lnTo>
                    <a:pt x="99869" y="331512"/>
                  </a:lnTo>
                  <a:close/>
                </a:path>
              </a:pathLst>
            </a:custGeom>
            <a:solidFill>
              <a:srgbClr val="1A1B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5854896" y="3181096"/>
            <a:ext cx="415925" cy="381000"/>
            <a:chOff x="5854896" y="3181096"/>
            <a:chExt cx="415925" cy="381000"/>
          </a:xfrm>
        </p:grpSpPr>
        <p:sp>
          <p:nvSpPr>
            <p:cNvPr id="8" name="object 8"/>
            <p:cNvSpPr/>
            <p:nvPr/>
          </p:nvSpPr>
          <p:spPr>
            <a:xfrm>
              <a:off x="5863320" y="3272649"/>
              <a:ext cx="280035" cy="280035"/>
            </a:xfrm>
            <a:custGeom>
              <a:avLst/>
              <a:gdLst/>
              <a:ahLst/>
              <a:cxnLst/>
              <a:rect l="l" t="t" r="r" b="b"/>
              <a:pathLst>
                <a:path w="280035" h="280035">
                  <a:moveTo>
                    <a:pt x="139867" y="279528"/>
                  </a:moveTo>
                  <a:lnTo>
                    <a:pt x="99265" y="273511"/>
                  </a:lnTo>
                  <a:lnTo>
                    <a:pt x="62161" y="255973"/>
                  </a:lnTo>
                  <a:lnTo>
                    <a:pt x="31747" y="228430"/>
                  </a:lnTo>
                  <a:lnTo>
                    <a:pt x="10646" y="193249"/>
                  </a:lnTo>
                  <a:lnTo>
                    <a:pt x="671" y="153463"/>
                  </a:lnTo>
                  <a:lnTo>
                    <a:pt x="0" y="139764"/>
                  </a:lnTo>
                  <a:lnTo>
                    <a:pt x="167" y="132897"/>
                  </a:lnTo>
                  <a:lnTo>
                    <a:pt x="8172" y="92686"/>
                  </a:lnTo>
                  <a:lnTo>
                    <a:pt x="27529" y="56499"/>
                  </a:lnTo>
                  <a:lnTo>
                    <a:pt x="56541" y="27508"/>
                  </a:lnTo>
                  <a:lnTo>
                    <a:pt x="92755" y="8166"/>
                  </a:lnTo>
                  <a:lnTo>
                    <a:pt x="132996" y="167"/>
                  </a:lnTo>
                  <a:lnTo>
                    <a:pt x="139867" y="0"/>
                  </a:lnTo>
                  <a:lnTo>
                    <a:pt x="146739" y="167"/>
                  </a:lnTo>
                  <a:lnTo>
                    <a:pt x="186980" y="8166"/>
                  </a:lnTo>
                  <a:lnTo>
                    <a:pt x="223194" y="27508"/>
                  </a:lnTo>
                  <a:lnTo>
                    <a:pt x="252206" y="56499"/>
                  </a:lnTo>
                  <a:lnTo>
                    <a:pt x="271563" y="92686"/>
                  </a:lnTo>
                  <a:lnTo>
                    <a:pt x="279567" y="132897"/>
                  </a:lnTo>
                  <a:lnTo>
                    <a:pt x="279735" y="139764"/>
                  </a:lnTo>
                  <a:lnTo>
                    <a:pt x="279567" y="146630"/>
                  </a:lnTo>
                  <a:lnTo>
                    <a:pt x="271563" y="186841"/>
                  </a:lnTo>
                  <a:lnTo>
                    <a:pt x="252206" y="223028"/>
                  </a:lnTo>
                  <a:lnTo>
                    <a:pt x="223194" y="252019"/>
                  </a:lnTo>
                  <a:lnTo>
                    <a:pt x="186980" y="271361"/>
                  </a:lnTo>
                  <a:lnTo>
                    <a:pt x="146739" y="279360"/>
                  </a:lnTo>
                  <a:lnTo>
                    <a:pt x="139867" y="279528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854896" y="3262726"/>
              <a:ext cx="297180" cy="299720"/>
            </a:xfrm>
            <a:custGeom>
              <a:avLst/>
              <a:gdLst/>
              <a:ahLst/>
              <a:cxnLst/>
              <a:rect l="l" t="t" r="r" b="b"/>
              <a:pathLst>
                <a:path w="297179" h="299720">
                  <a:moveTo>
                    <a:pt x="148450" y="299370"/>
                  </a:moveTo>
                  <a:lnTo>
                    <a:pt x="141382" y="299370"/>
                  </a:lnTo>
                  <a:lnTo>
                    <a:pt x="134218" y="298857"/>
                  </a:lnTo>
                  <a:lnTo>
                    <a:pt x="81429" y="283632"/>
                  </a:lnTo>
                  <a:lnTo>
                    <a:pt x="43734" y="256779"/>
                  </a:lnTo>
                  <a:lnTo>
                    <a:pt x="16190" y="220116"/>
                  </a:lnTo>
                  <a:lnTo>
                    <a:pt x="908" y="176451"/>
                  </a:lnTo>
                  <a:lnTo>
                    <a:pt x="0" y="128594"/>
                  </a:lnTo>
                  <a:lnTo>
                    <a:pt x="12310" y="87068"/>
                  </a:lnTo>
                  <a:lnTo>
                    <a:pt x="35334" y="51658"/>
                  </a:lnTo>
                  <a:lnTo>
                    <a:pt x="67015" y="24151"/>
                  </a:lnTo>
                  <a:lnTo>
                    <a:pt x="105291" y="6335"/>
                  </a:lnTo>
                  <a:lnTo>
                    <a:pt x="148104" y="0"/>
                  </a:lnTo>
                  <a:lnTo>
                    <a:pt x="155176" y="0"/>
                  </a:lnTo>
                  <a:lnTo>
                    <a:pt x="162341" y="512"/>
                  </a:lnTo>
                  <a:lnTo>
                    <a:pt x="169401" y="1509"/>
                  </a:lnTo>
                  <a:lnTo>
                    <a:pt x="215142" y="15738"/>
                  </a:lnTo>
                  <a:lnTo>
                    <a:pt x="220863" y="19813"/>
                  </a:lnTo>
                  <a:lnTo>
                    <a:pt x="148104" y="19813"/>
                  </a:lnTo>
                  <a:lnTo>
                    <a:pt x="102228" y="28301"/>
                  </a:lnTo>
                  <a:lnTo>
                    <a:pt x="63199" y="51745"/>
                  </a:lnTo>
                  <a:lnTo>
                    <a:pt x="34505" y="87115"/>
                  </a:lnTo>
                  <a:lnTo>
                    <a:pt x="19631" y="131379"/>
                  </a:lnTo>
                  <a:lnTo>
                    <a:pt x="22637" y="182813"/>
                  </a:lnTo>
                  <a:lnTo>
                    <a:pt x="44411" y="227609"/>
                  </a:lnTo>
                  <a:lnTo>
                    <a:pt x="81377" y="261006"/>
                  </a:lnTo>
                  <a:lnTo>
                    <a:pt x="129958" y="278243"/>
                  </a:lnTo>
                  <a:lnTo>
                    <a:pt x="142308" y="279544"/>
                  </a:lnTo>
                  <a:lnTo>
                    <a:pt x="220250" y="279544"/>
                  </a:lnTo>
                  <a:lnTo>
                    <a:pt x="191264" y="293034"/>
                  </a:lnTo>
                  <a:lnTo>
                    <a:pt x="148450" y="299370"/>
                  </a:lnTo>
                  <a:close/>
                </a:path>
                <a:path w="297179" h="299720">
                  <a:moveTo>
                    <a:pt x="220250" y="279544"/>
                  </a:moveTo>
                  <a:lnTo>
                    <a:pt x="148450" y="279544"/>
                  </a:lnTo>
                  <a:lnTo>
                    <a:pt x="194335" y="271056"/>
                  </a:lnTo>
                  <a:lnTo>
                    <a:pt x="233374" y="247613"/>
                  </a:lnTo>
                  <a:lnTo>
                    <a:pt x="262076" y="212246"/>
                  </a:lnTo>
                  <a:lnTo>
                    <a:pt x="276948" y="167987"/>
                  </a:lnTo>
                  <a:lnTo>
                    <a:pt x="273943" y="116548"/>
                  </a:lnTo>
                  <a:lnTo>
                    <a:pt x="252166" y="71751"/>
                  </a:lnTo>
                  <a:lnTo>
                    <a:pt x="215195" y="38355"/>
                  </a:lnTo>
                  <a:lnTo>
                    <a:pt x="166605" y="21118"/>
                  </a:lnTo>
                  <a:lnTo>
                    <a:pt x="154250" y="19813"/>
                  </a:lnTo>
                  <a:lnTo>
                    <a:pt x="220863" y="19813"/>
                  </a:lnTo>
                  <a:lnTo>
                    <a:pt x="252840" y="42589"/>
                  </a:lnTo>
                  <a:lnTo>
                    <a:pt x="280386" y="79253"/>
                  </a:lnTo>
                  <a:lnTo>
                    <a:pt x="295668" y="122921"/>
                  </a:lnTo>
                  <a:lnTo>
                    <a:pt x="296576" y="170784"/>
                  </a:lnTo>
                  <a:lnTo>
                    <a:pt x="284259" y="212306"/>
                  </a:lnTo>
                  <a:lnTo>
                    <a:pt x="261228" y="247713"/>
                  </a:lnTo>
                  <a:lnTo>
                    <a:pt x="229543" y="275219"/>
                  </a:lnTo>
                  <a:lnTo>
                    <a:pt x="220250" y="279544"/>
                  </a:lnTo>
                  <a:close/>
                </a:path>
              </a:pathLst>
            </a:custGeom>
            <a:solidFill>
              <a:srgbClr val="CCA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00848" y="3181096"/>
              <a:ext cx="370205" cy="332105"/>
            </a:xfrm>
            <a:custGeom>
              <a:avLst/>
              <a:gdLst/>
              <a:ahLst/>
              <a:cxnLst/>
              <a:rect l="l" t="t" r="r" b="b"/>
              <a:pathLst>
                <a:path w="370204" h="332104">
                  <a:moveTo>
                    <a:pt x="166259" y="246714"/>
                  </a:moveTo>
                  <a:lnTo>
                    <a:pt x="100387" y="246714"/>
                  </a:lnTo>
                  <a:lnTo>
                    <a:pt x="126072" y="208056"/>
                  </a:lnTo>
                  <a:lnTo>
                    <a:pt x="156277" y="168744"/>
                  </a:lnTo>
                  <a:lnTo>
                    <a:pt x="190049" y="130099"/>
                  </a:lnTo>
                  <a:lnTo>
                    <a:pt x="226438" y="93444"/>
                  </a:lnTo>
                  <a:lnTo>
                    <a:pt x="264490" y="60099"/>
                  </a:lnTo>
                  <a:lnTo>
                    <a:pt x="303254" y="31386"/>
                  </a:lnTo>
                  <a:lnTo>
                    <a:pt x="341777" y="8626"/>
                  </a:lnTo>
                  <a:lnTo>
                    <a:pt x="358772" y="0"/>
                  </a:lnTo>
                  <a:lnTo>
                    <a:pt x="369800" y="19738"/>
                  </a:lnTo>
                  <a:lnTo>
                    <a:pt x="348172" y="34988"/>
                  </a:lnTo>
                  <a:lnTo>
                    <a:pt x="321559" y="56325"/>
                  </a:lnTo>
                  <a:lnTo>
                    <a:pt x="291384" y="83663"/>
                  </a:lnTo>
                  <a:lnTo>
                    <a:pt x="259072" y="116911"/>
                  </a:lnTo>
                  <a:lnTo>
                    <a:pt x="226046" y="155984"/>
                  </a:lnTo>
                  <a:lnTo>
                    <a:pt x="193729" y="200792"/>
                  </a:lnTo>
                  <a:lnTo>
                    <a:pt x="166259" y="246714"/>
                  </a:lnTo>
                  <a:close/>
                </a:path>
                <a:path w="370204" h="332104">
                  <a:moveTo>
                    <a:pt x="99869" y="331512"/>
                  </a:moveTo>
                  <a:lnTo>
                    <a:pt x="70766" y="305207"/>
                  </a:lnTo>
                  <a:lnTo>
                    <a:pt x="48202" y="243606"/>
                  </a:lnTo>
                  <a:lnTo>
                    <a:pt x="28907" y="198351"/>
                  </a:lnTo>
                  <a:lnTo>
                    <a:pt x="12994" y="166953"/>
                  </a:lnTo>
                  <a:lnTo>
                    <a:pt x="579" y="146923"/>
                  </a:lnTo>
                  <a:lnTo>
                    <a:pt x="0" y="145409"/>
                  </a:lnTo>
                  <a:lnTo>
                    <a:pt x="38064" y="151823"/>
                  </a:lnTo>
                  <a:lnTo>
                    <a:pt x="71818" y="195559"/>
                  </a:lnTo>
                  <a:lnTo>
                    <a:pt x="91804" y="229742"/>
                  </a:lnTo>
                  <a:lnTo>
                    <a:pt x="94382" y="235144"/>
                  </a:lnTo>
                  <a:lnTo>
                    <a:pt x="97022" y="240358"/>
                  </a:lnTo>
                  <a:lnTo>
                    <a:pt x="100387" y="246714"/>
                  </a:lnTo>
                  <a:lnTo>
                    <a:pt x="166259" y="246714"/>
                  </a:lnTo>
                  <a:lnTo>
                    <a:pt x="163547" y="251248"/>
                  </a:lnTo>
                  <a:lnTo>
                    <a:pt x="136922" y="307263"/>
                  </a:lnTo>
                  <a:lnTo>
                    <a:pt x="129775" y="317493"/>
                  </a:lnTo>
                  <a:lnTo>
                    <a:pt x="121368" y="325657"/>
                  </a:lnTo>
                  <a:lnTo>
                    <a:pt x="111477" y="330687"/>
                  </a:lnTo>
                  <a:lnTo>
                    <a:pt x="99869" y="331512"/>
                  </a:lnTo>
                  <a:close/>
                </a:path>
              </a:pathLst>
            </a:custGeom>
            <a:solidFill>
              <a:srgbClr val="1A1B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11039730" y="3181096"/>
            <a:ext cx="415925" cy="381000"/>
            <a:chOff x="11039730" y="3181096"/>
            <a:chExt cx="415925" cy="381000"/>
          </a:xfrm>
        </p:grpSpPr>
        <p:sp>
          <p:nvSpPr>
            <p:cNvPr id="12" name="object 12"/>
            <p:cNvSpPr/>
            <p:nvPr/>
          </p:nvSpPr>
          <p:spPr>
            <a:xfrm>
              <a:off x="11048155" y="3272649"/>
              <a:ext cx="280035" cy="280035"/>
            </a:xfrm>
            <a:custGeom>
              <a:avLst/>
              <a:gdLst/>
              <a:ahLst/>
              <a:cxnLst/>
              <a:rect l="l" t="t" r="r" b="b"/>
              <a:pathLst>
                <a:path w="280034" h="280035">
                  <a:moveTo>
                    <a:pt x="139867" y="279528"/>
                  </a:moveTo>
                  <a:lnTo>
                    <a:pt x="99265" y="273511"/>
                  </a:lnTo>
                  <a:lnTo>
                    <a:pt x="62161" y="255973"/>
                  </a:lnTo>
                  <a:lnTo>
                    <a:pt x="31747" y="228430"/>
                  </a:lnTo>
                  <a:lnTo>
                    <a:pt x="10646" y="193249"/>
                  </a:lnTo>
                  <a:lnTo>
                    <a:pt x="671" y="153463"/>
                  </a:lnTo>
                  <a:lnTo>
                    <a:pt x="0" y="139764"/>
                  </a:lnTo>
                  <a:lnTo>
                    <a:pt x="167" y="132897"/>
                  </a:lnTo>
                  <a:lnTo>
                    <a:pt x="8172" y="92686"/>
                  </a:lnTo>
                  <a:lnTo>
                    <a:pt x="27529" y="56499"/>
                  </a:lnTo>
                  <a:lnTo>
                    <a:pt x="56541" y="27508"/>
                  </a:lnTo>
                  <a:lnTo>
                    <a:pt x="92755" y="8166"/>
                  </a:lnTo>
                  <a:lnTo>
                    <a:pt x="132996" y="167"/>
                  </a:lnTo>
                  <a:lnTo>
                    <a:pt x="139867" y="0"/>
                  </a:lnTo>
                  <a:lnTo>
                    <a:pt x="146739" y="167"/>
                  </a:lnTo>
                  <a:lnTo>
                    <a:pt x="186980" y="8166"/>
                  </a:lnTo>
                  <a:lnTo>
                    <a:pt x="223194" y="27508"/>
                  </a:lnTo>
                  <a:lnTo>
                    <a:pt x="252206" y="56499"/>
                  </a:lnTo>
                  <a:lnTo>
                    <a:pt x="271563" y="92686"/>
                  </a:lnTo>
                  <a:lnTo>
                    <a:pt x="279567" y="132897"/>
                  </a:lnTo>
                  <a:lnTo>
                    <a:pt x="279735" y="139764"/>
                  </a:lnTo>
                  <a:lnTo>
                    <a:pt x="279567" y="146630"/>
                  </a:lnTo>
                  <a:lnTo>
                    <a:pt x="271563" y="186841"/>
                  </a:lnTo>
                  <a:lnTo>
                    <a:pt x="252206" y="223028"/>
                  </a:lnTo>
                  <a:lnTo>
                    <a:pt x="223194" y="252019"/>
                  </a:lnTo>
                  <a:lnTo>
                    <a:pt x="186980" y="271361"/>
                  </a:lnTo>
                  <a:lnTo>
                    <a:pt x="146739" y="279360"/>
                  </a:lnTo>
                  <a:lnTo>
                    <a:pt x="139867" y="279528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039730" y="3262726"/>
              <a:ext cx="297180" cy="299720"/>
            </a:xfrm>
            <a:custGeom>
              <a:avLst/>
              <a:gdLst/>
              <a:ahLst/>
              <a:cxnLst/>
              <a:rect l="l" t="t" r="r" b="b"/>
              <a:pathLst>
                <a:path w="297179" h="299720">
                  <a:moveTo>
                    <a:pt x="148450" y="299370"/>
                  </a:moveTo>
                  <a:lnTo>
                    <a:pt x="141382" y="299370"/>
                  </a:lnTo>
                  <a:lnTo>
                    <a:pt x="134218" y="298857"/>
                  </a:lnTo>
                  <a:lnTo>
                    <a:pt x="81429" y="283632"/>
                  </a:lnTo>
                  <a:lnTo>
                    <a:pt x="43734" y="256779"/>
                  </a:lnTo>
                  <a:lnTo>
                    <a:pt x="16190" y="220116"/>
                  </a:lnTo>
                  <a:lnTo>
                    <a:pt x="908" y="176451"/>
                  </a:lnTo>
                  <a:lnTo>
                    <a:pt x="0" y="128594"/>
                  </a:lnTo>
                  <a:lnTo>
                    <a:pt x="12310" y="87068"/>
                  </a:lnTo>
                  <a:lnTo>
                    <a:pt x="35334" y="51658"/>
                  </a:lnTo>
                  <a:lnTo>
                    <a:pt x="67015" y="24151"/>
                  </a:lnTo>
                  <a:lnTo>
                    <a:pt x="105291" y="6335"/>
                  </a:lnTo>
                  <a:lnTo>
                    <a:pt x="148104" y="0"/>
                  </a:lnTo>
                  <a:lnTo>
                    <a:pt x="155176" y="0"/>
                  </a:lnTo>
                  <a:lnTo>
                    <a:pt x="162341" y="512"/>
                  </a:lnTo>
                  <a:lnTo>
                    <a:pt x="169401" y="1509"/>
                  </a:lnTo>
                  <a:lnTo>
                    <a:pt x="215142" y="15738"/>
                  </a:lnTo>
                  <a:lnTo>
                    <a:pt x="220863" y="19813"/>
                  </a:lnTo>
                  <a:lnTo>
                    <a:pt x="148104" y="19813"/>
                  </a:lnTo>
                  <a:lnTo>
                    <a:pt x="102228" y="28301"/>
                  </a:lnTo>
                  <a:lnTo>
                    <a:pt x="63199" y="51745"/>
                  </a:lnTo>
                  <a:lnTo>
                    <a:pt x="34505" y="87115"/>
                  </a:lnTo>
                  <a:lnTo>
                    <a:pt x="19631" y="131379"/>
                  </a:lnTo>
                  <a:lnTo>
                    <a:pt x="22637" y="182813"/>
                  </a:lnTo>
                  <a:lnTo>
                    <a:pt x="44411" y="227609"/>
                  </a:lnTo>
                  <a:lnTo>
                    <a:pt x="81377" y="261006"/>
                  </a:lnTo>
                  <a:lnTo>
                    <a:pt x="129958" y="278243"/>
                  </a:lnTo>
                  <a:lnTo>
                    <a:pt x="142308" y="279544"/>
                  </a:lnTo>
                  <a:lnTo>
                    <a:pt x="220250" y="279544"/>
                  </a:lnTo>
                  <a:lnTo>
                    <a:pt x="191264" y="293034"/>
                  </a:lnTo>
                  <a:lnTo>
                    <a:pt x="148450" y="299370"/>
                  </a:lnTo>
                  <a:close/>
                </a:path>
                <a:path w="297179" h="299720">
                  <a:moveTo>
                    <a:pt x="220250" y="279544"/>
                  </a:moveTo>
                  <a:lnTo>
                    <a:pt x="148450" y="279544"/>
                  </a:lnTo>
                  <a:lnTo>
                    <a:pt x="194335" y="271056"/>
                  </a:lnTo>
                  <a:lnTo>
                    <a:pt x="233374" y="247613"/>
                  </a:lnTo>
                  <a:lnTo>
                    <a:pt x="262076" y="212246"/>
                  </a:lnTo>
                  <a:lnTo>
                    <a:pt x="276948" y="167987"/>
                  </a:lnTo>
                  <a:lnTo>
                    <a:pt x="273943" y="116548"/>
                  </a:lnTo>
                  <a:lnTo>
                    <a:pt x="252166" y="71751"/>
                  </a:lnTo>
                  <a:lnTo>
                    <a:pt x="215195" y="38355"/>
                  </a:lnTo>
                  <a:lnTo>
                    <a:pt x="166605" y="21118"/>
                  </a:lnTo>
                  <a:lnTo>
                    <a:pt x="154250" y="19813"/>
                  </a:lnTo>
                  <a:lnTo>
                    <a:pt x="220863" y="19813"/>
                  </a:lnTo>
                  <a:lnTo>
                    <a:pt x="252840" y="42589"/>
                  </a:lnTo>
                  <a:lnTo>
                    <a:pt x="280386" y="79253"/>
                  </a:lnTo>
                  <a:lnTo>
                    <a:pt x="295668" y="122921"/>
                  </a:lnTo>
                  <a:lnTo>
                    <a:pt x="296576" y="170784"/>
                  </a:lnTo>
                  <a:lnTo>
                    <a:pt x="284259" y="212306"/>
                  </a:lnTo>
                  <a:lnTo>
                    <a:pt x="261228" y="247713"/>
                  </a:lnTo>
                  <a:lnTo>
                    <a:pt x="229543" y="275219"/>
                  </a:lnTo>
                  <a:lnTo>
                    <a:pt x="220250" y="279544"/>
                  </a:lnTo>
                  <a:close/>
                </a:path>
              </a:pathLst>
            </a:custGeom>
            <a:solidFill>
              <a:srgbClr val="CCA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085683" y="3181096"/>
              <a:ext cx="370205" cy="332105"/>
            </a:xfrm>
            <a:custGeom>
              <a:avLst/>
              <a:gdLst/>
              <a:ahLst/>
              <a:cxnLst/>
              <a:rect l="l" t="t" r="r" b="b"/>
              <a:pathLst>
                <a:path w="370204" h="332104">
                  <a:moveTo>
                    <a:pt x="166259" y="246714"/>
                  </a:moveTo>
                  <a:lnTo>
                    <a:pt x="100387" y="246714"/>
                  </a:lnTo>
                  <a:lnTo>
                    <a:pt x="126072" y="208056"/>
                  </a:lnTo>
                  <a:lnTo>
                    <a:pt x="156277" y="168744"/>
                  </a:lnTo>
                  <a:lnTo>
                    <a:pt x="190049" y="130099"/>
                  </a:lnTo>
                  <a:lnTo>
                    <a:pt x="226438" y="93444"/>
                  </a:lnTo>
                  <a:lnTo>
                    <a:pt x="264490" y="60099"/>
                  </a:lnTo>
                  <a:lnTo>
                    <a:pt x="303254" y="31386"/>
                  </a:lnTo>
                  <a:lnTo>
                    <a:pt x="341777" y="8626"/>
                  </a:lnTo>
                  <a:lnTo>
                    <a:pt x="358772" y="0"/>
                  </a:lnTo>
                  <a:lnTo>
                    <a:pt x="369800" y="19738"/>
                  </a:lnTo>
                  <a:lnTo>
                    <a:pt x="348172" y="34988"/>
                  </a:lnTo>
                  <a:lnTo>
                    <a:pt x="321559" y="56325"/>
                  </a:lnTo>
                  <a:lnTo>
                    <a:pt x="291384" y="83663"/>
                  </a:lnTo>
                  <a:lnTo>
                    <a:pt x="259072" y="116911"/>
                  </a:lnTo>
                  <a:lnTo>
                    <a:pt x="226046" y="155984"/>
                  </a:lnTo>
                  <a:lnTo>
                    <a:pt x="193729" y="200792"/>
                  </a:lnTo>
                  <a:lnTo>
                    <a:pt x="166259" y="246714"/>
                  </a:lnTo>
                  <a:close/>
                </a:path>
                <a:path w="370204" h="332104">
                  <a:moveTo>
                    <a:pt x="99869" y="331512"/>
                  </a:moveTo>
                  <a:lnTo>
                    <a:pt x="70766" y="305207"/>
                  </a:lnTo>
                  <a:lnTo>
                    <a:pt x="48202" y="243606"/>
                  </a:lnTo>
                  <a:lnTo>
                    <a:pt x="28907" y="198351"/>
                  </a:lnTo>
                  <a:lnTo>
                    <a:pt x="12994" y="166953"/>
                  </a:lnTo>
                  <a:lnTo>
                    <a:pt x="579" y="146923"/>
                  </a:lnTo>
                  <a:lnTo>
                    <a:pt x="0" y="145409"/>
                  </a:lnTo>
                  <a:lnTo>
                    <a:pt x="38064" y="151823"/>
                  </a:lnTo>
                  <a:lnTo>
                    <a:pt x="71818" y="195559"/>
                  </a:lnTo>
                  <a:lnTo>
                    <a:pt x="91804" y="229742"/>
                  </a:lnTo>
                  <a:lnTo>
                    <a:pt x="94382" y="235144"/>
                  </a:lnTo>
                  <a:lnTo>
                    <a:pt x="97022" y="240358"/>
                  </a:lnTo>
                  <a:lnTo>
                    <a:pt x="100387" y="246714"/>
                  </a:lnTo>
                  <a:lnTo>
                    <a:pt x="166259" y="246714"/>
                  </a:lnTo>
                  <a:lnTo>
                    <a:pt x="163547" y="251248"/>
                  </a:lnTo>
                  <a:lnTo>
                    <a:pt x="136922" y="307263"/>
                  </a:lnTo>
                  <a:lnTo>
                    <a:pt x="129775" y="317493"/>
                  </a:lnTo>
                  <a:lnTo>
                    <a:pt x="121368" y="325657"/>
                  </a:lnTo>
                  <a:lnTo>
                    <a:pt x="111477" y="330687"/>
                  </a:lnTo>
                  <a:lnTo>
                    <a:pt x="99869" y="331512"/>
                  </a:lnTo>
                  <a:close/>
                </a:path>
              </a:pathLst>
            </a:custGeom>
            <a:solidFill>
              <a:srgbClr val="1A1B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58479" y="9040114"/>
            <a:ext cx="218999" cy="218836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58479" y="8670276"/>
            <a:ext cx="218999" cy="218836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260481" y="8302817"/>
            <a:ext cx="215807" cy="215807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668211" y="398664"/>
            <a:ext cx="1802130" cy="2383920"/>
            <a:chOff x="753361" y="568264"/>
            <a:chExt cx="1802130" cy="2313305"/>
          </a:xfrm>
        </p:grpSpPr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74003" y="1319411"/>
              <a:ext cx="1381124" cy="1562099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753361" y="568264"/>
              <a:ext cx="908050" cy="908050"/>
            </a:xfrm>
            <a:custGeom>
              <a:avLst/>
              <a:gdLst/>
              <a:ahLst/>
              <a:cxnLst/>
              <a:rect l="l" t="t" r="r" b="b"/>
              <a:pathLst>
                <a:path w="908050" h="908050">
                  <a:moveTo>
                    <a:pt x="453965" y="907930"/>
                  </a:moveTo>
                  <a:lnTo>
                    <a:pt x="409468" y="905744"/>
                  </a:lnTo>
                  <a:lnTo>
                    <a:pt x="365400" y="899207"/>
                  </a:lnTo>
                  <a:lnTo>
                    <a:pt x="322185" y="888382"/>
                  </a:lnTo>
                  <a:lnTo>
                    <a:pt x="280240" y="873373"/>
                  </a:lnTo>
                  <a:lnTo>
                    <a:pt x="239967" y="854326"/>
                  </a:lnTo>
                  <a:lnTo>
                    <a:pt x="201755" y="831423"/>
                  </a:lnTo>
                  <a:lnTo>
                    <a:pt x="165972" y="804884"/>
                  </a:lnTo>
                  <a:lnTo>
                    <a:pt x="132963" y="774966"/>
                  </a:lnTo>
                  <a:lnTo>
                    <a:pt x="103045" y="741957"/>
                  </a:lnTo>
                  <a:lnTo>
                    <a:pt x="76506" y="706174"/>
                  </a:lnTo>
                  <a:lnTo>
                    <a:pt x="53603" y="667962"/>
                  </a:lnTo>
                  <a:lnTo>
                    <a:pt x="34556" y="627689"/>
                  </a:lnTo>
                  <a:lnTo>
                    <a:pt x="19547" y="585744"/>
                  </a:lnTo>
                  <a:lnTo>
                    <a:pt x="8722" y="542529"/>
                  </a:lnTo>
                  <a:lnTo>
                    <a:pt x="2185" y="498461"/>
                  </a:lnTo>
                  <a:lnTo>
                    <a:pt x="0" y="453965"/>
                  </a:lnTo>
                  <a:lnTo>
                    <a:pt x="136" y="442820"/>
                  </a:lnTo>
                  <a:lnTo>
                    <a:pt x="3414" y="398391"/>
                  </a:lnTo>
                  <a:lnTo>
                    <a:pt x="11030" y="354497"/>
                  </a:lnTo>
                  <a:lnTo>
                    <a:pt x="22913" y="311561"/>
                  </a:lnTo>
                  <a:lnTo>
                    <a:pt x="38946" y="269996"/>
                  </a:lnTo>
                  <a:lnTo>
                    <a:pt x="58977" y="230203"/>
                  </a:lnTo>
                  <a:lnTo>
                    <a:pt x="82811" y="192565"/>
                  </a:lnTo>
                  <a:lnTo>
                    <a:pt x="110220" y="157444"/>
                  </a:lnTo>
                  <a:lnTo>
                    <a:pt x="140940" y="125179"/>
                  </a:lnTo>
                  <a:lnTo>
                    <a:pt x="174673" y="96081"/>
                  </a:lnTo>
                  <a:lnTo>
                    <a:pt x="211097" y="70429"/>
                  </a:lnTo>
                  <a:lnTo>
                    <a:pt x="249860" y="48470"/>
                  </a:lnTo>
                  <a:lnTo>
                    <a:pt x="290588" y="30417"/>
                  </a:lnTo>
                  <a:lnTo>
                    <a:pt x="332889" y="16443"/>
                  </a:lnTo>
                  <a:lnTo>
                    <a:pt x="376357" y="6682"/>
                  </a:lnTo>
                  <a:lnTo>
                    <a:pt x="420572" y="1229"/>
                  </a:lnTo>
                  <a:lnTo>
                    <a:pt x="453965" y="0"/>
                  </a:lnTo>
                  <a:lnTo>
                    <a:pt x="465109" y="136"/>
                  </a:lnTo>
                  <a:lnTo>
                    <a:pt x="509538" y="3414"/>
                  </a:lnTo>
                  <a:lnTo>
                    <a:pt x="553432" y="11030"/>
                  </a:lnTo>
                  <a:lnTo>
                    <a:pt x="596368" y="22913"/>
                  </a:lnTo>
                  <a:lnTo>
                    <a:pt x="637933" y="38946"/>
                  </a:lnTo>
                  <a:lnTo>
                    <a:pt x="677726" y="58977"/>
                  </a:lnTo>
                  <a:lnTo>
                    <a:pt x="715364" y="82811"/>
                  </a:lnTo>
                  <a:lnTo>
                    <a:pt x="750485" y="110220"/>
                  </a:lnTo>
                  <a:lnTo>
                    <a:pt x="782750" y="140940"/>
                  </a:lnTo>
                  <a:lnTo>
                    <a:pt x="811848" y="174673"/>
                  </a:lnTo>
                  <a:lnTo>
                    <a:pt x="837500" y="211097"/>
                  </a:lnTo>
                  <a:lnTo>
                    <a:pt x="859459" y="249860"/>
                  </a:lnTo>
                  <a:lnTo>
                    <a:pt x="877512" y="290588"/>
                  </a:lnTo>
                  <a:lnTo>
                    <a:pt x="891486" y="332889"/>
                  </a:lnTo>
                  <a:lnTo>
                    <a:pt x="901247" y="376357"/>
                  </a:lnTo>
                  <a:lnTo>
                    <a:pt x="906700" y="420572"/>
                  </a:lnTo>
                  <a:lnTo>
                    <a:pt x="907930" y="453965"/>
                  </a:lnTo>
                  <a:lnTo>
                    <a:pt x="907793" y="465109"/>
                  </a:lnTo>
                  <a:lnTo>
                    <a:pt x="904515" y="509538"/>
                  </a:lnTo>
                  <a:lnTo>
                    <a:pt x="896899" y="553432"/>
                  </a:lnTo>
                  <a:lnTo>
                    <a:pt x="885016" y="596368"/>
                  </a:lnTo>
                  <a:lnTo>
                    <a:pt x="868983" y="637933"/>
                  </a:lnTo>
                  <a:lnTo>
                    <a:pt x="848952" y="677726"/>
                  </a:lnTo>
                  <a:lnTo>
                    <a:pt x="825118" y="715364"/>
                  </a:lnTo>
                  <a:lnTo>
                    <a:pt x="797709" y="750485"/>
                  </a:lnTo>
                  <a:lnTo>
                    <a:pt x="766989" y="782750"/>
                  </a:lnTo>
                  <a:lnTo>
                    <a:pt x="733256" y="811848"/>
                  </a:lnTo>
                  <a:lnTo>
                    <a:pt x="696832" y="837500"/>
                  </a:lnTo>
                  <a:lnTo>
                    <a:pt x="658069" y="859459"/>
                  </a:lnTo>
                  <a:lnTo>
                    <a:pt x="617341" y="877512"/>
                  </a:lnTo>
                  <a:lnTo>
                    <a:pt x="575040" y="891486"/>
                  </a:lnTo>
                  <a:lnTo>
                    <a:pt x="531572" y="901247"/>
                  </a:lnTo>
                  <a:lnTo>
                    <a:pt x="487357" y="906700"/>
                  </a:lnTo>
                  <a:lnTo>
                    <a:pt x="453965" y="907930"/>
                  </a:lnTo>
                  <a:close/>
                </a:path>
              </a:pathLst>
            </a:custGeom>
            <a:solidFill>
              <a:srgbClr val="CCA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2581601" y="550433"/>
            <a:ext cx="14032865" cy="142367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 indent="596900">
              <a:lnSpc>
                <a:spcPts val="5250"/>
              </a:lnSpc>
              <a:spcBef>
                <a:spcPts val="700"/>
              </a:spcBef>
              <a:tabLst>
                <a:tab pos="6485255" algn="l"/>
              </a:tabLst>
            </a:pPr>
            <a:r>
              <a:rPr sz="4800" spc="190" dirty="0"/>
              <a:t>NORMAS </a:t>
            </a:r>
            <a:r>
              <a:rPr sz="4800" spc="110" dirty="0"/>
              <a:t>QUE </a:t>
            </a:r>
            <a:r>
              <a:rPr sz="4800" spc="160" dirty="0"/>
              <a:t>REGULAN </a:t>
            </a:r>
            <a:r>
              <a:rPr sz="4800" spc="140" dirty="0"/>
              <a:t>LA </a:t>
            </a:r>
            <a:r>
              <a:rPr sz="4800" spc="250" dirty="0"/>
              <a:t>ORGANIZACIÓN </a:t>
            </a:r>
            <a:r>
              <a:rPr sz="4800" spc="254" dirty="0"/>
              <a:t> </a:t>
            </a:r>
            <a:r>
              <a:rPr sz="4800" spc="105" dirty="0"/>
              <a:t>ADMINISTRATIVA</a:t>
            </a:r>
            <a:r>
              <a:rPr sz="4800" spc="65" dirty="0"/>
              <a:t> </a:t>
            </a:r>
            <a:r>
              <a:rPr sz="4800" spc="70" dirty="0"/>
              <a:t>EN	</a:t>
            </a:r>
            <a:r>
              <a:rPr sz="4800" spc="95" dirty="0"/>
              <a:t>LAS</a:t>
            </a:r>
            <a:r>
              <a:rPr sz="4800" spc="30" dirty="0"/>
              <a:t> </a:t>
            </a:r>
            <a:r>
              <a:rPr sz="4800" spc="35" dirty="0"/>
              <a:t>ENTIDADES</a:t>
            </a:r>
            <a:r>
              <a:rPr sz="4800" spc="30" dirty="0"/>
              <a:t> </a:t>
            </a:r>
            <a:r>
              <a:rPr sz="4800" spc="40" dirty="0"/>
              <a:t>PÚBLICAS</a:t>
            </a:r>
            <a:endParaRPr sz="4800"/>
          </a:p>
        </p:txBody>
      </p:sp>
      <p:pic>
        <p:nvPicPr>
          <p:cNvPr id="22" name="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74026" y="4183760"/>
            <a:ext cx="95250" cy="95249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3847482" y="5146420"/>
            <a:ext cx="1611630" cy="806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0330">
              <a:lnSpc>
                <a:spcPct val="106800"/>
              </a:lnSpc>
              <a:spcBef>
                <a:spcPts val="100"/>
              </a:spcBef>
              <a:tabLst>
                <a:tab pos="596900" algn="l"/>
                <a:tab pos="1430020" algn="l"/>
              </a:tabLst>
            </a:pPr>
            <a:r>
              <a:rPr sz="2400" spc="-8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40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400" spc="-1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400" spc="-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4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400" spc="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4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400" spc="105" dirty="0">
                <a:solidFill>
                  <a:srgbClr val="1A1B17"/>
                </a:solidFill>
                <a:latin typeface="Georgia"/>
                <a:cs typeface="Georgia"/>
              </a:rPr>
              <a:t>y  y</a:t>
            </a:r>
            <a:r>
              <a:rPr sz="24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400" spc="-55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2400" spc="-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400" spc="-4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400" spc="-35" dirty="0">
                <a:solidFill>
                  <a:srgbClr val="1A1B17"/>
                </a:solidFill>
                <a:latin typeface="Georgia"/>
                <a:cs typeface="Georgia"/>
              </a:rPr>
              <a:t>í</a:t>
            </a:r>
            <a:r>
              <a:rPr sz="2400" spc="4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4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400" spc="1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4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12697" y="5146420"/>
            <a:ext cx="1856739" cy="1196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800"/>
              </a:lnSpc>
              <a:spcBef>
                <a:spcPts val="100"/>
              </a:spcBef>
              <a:tabLst>
                <a:tab pos="1675130" algn="l"/>
              </a:tabLst>
            </a:pPr>
            <a:r>
              <a:rPr sz="2400" spc="-135" dirty="0">
                <a:solidFill>
                  <a:srgbClr val="1A1B17"/>
                </a:solidFill>
                <a:latin typeface="Georgia"/>
                <a:cs typeface="Georgia"/>
              </a:rPr>
              <a:t>H</a:t>
            </a:r>
            <a:r>
              <a:rPr sz="2400" spc="-5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400" spc="1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4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40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400" spc="-2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400" spc="-30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4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4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400" spc="90" dirty="0">
                <a:solidFill>
                  <a:srgbClr val="1A1B17"/>
                </a:solidFill>
                <a:latin typeface="Georgia"/>
                <a:cs typeface="Georgia"/>
              </a:rPr>
              <a:t>y  </a:t>
            </a:r>
            <a:r>
              <a:rPr sz="2400" spc="-25" dirty="0">
                <a:solidFill>
                  <a:srgbClr val="1A1B17"/>
                </a:solidFill>
                <a:latin typeface="Georgia"/>
                <a:cs typeface="Georgia"/>
              </a:rPr>
              <a:t>Planificación </a:t>
            </a:r>
            <a:r>
              <a:rPr sz="2400" spc="-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400" spc="-45" dirty="0">
                <a:solidFill>
                  <a:srgbClr val="1A1B17"/>
                </a:solidFill>
                <a:latin typeface="Georgia"/>
                <a:cs typeface="Georgia"/>
              </a:rPr>
              <a:t>Económica.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94626" y="3113138"/>
            <a:ext cx="4265930" cy="2059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algn="just">
              <a:lnSpc>
                <a:spcPct val="108200"/>
              </a:lnSpc>
              <a:spcBef>
                <a:spcPts val="100"/>
              </a:spcBef>
            </a:pPr>
            <a:r>
              <a:rPr sz="2600" spc="-12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15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6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2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600" spc="-165" dirty="0">
                <a:solidFill>
                  <a:srgbClr val="1A1B17"/>
                </a:solidFill>
                <a:latin typeface="Georgia"/>
                <a:cs typeface="Georgia"/>
              </a:rPr>
              <a:t>.</a:t>
            </a:r>
            <a:r>
              <a:rPr sz="2600" spc="-195" dirty="0">
                <a:solidFill>
                  <a:srgbClr val="1A1B17"/>
                </a:solidFill>
                <a:latin typeface="Georgia"/>
                <a:cs typeface="Georgia"/>
              </a:rPr>
              <a:t>9</a:t>
            </a:r>
            <a:r>
              <a:rPr sz="2600" spc="-200" dirty="0">
                <a:solidFill>
                  <a:srgbClr val="1A1B17"/>
                </a:solidFill>
                <a:latin typeface="Georgia"/>
                <a:cs typeface="Georgia"/>
              </a:rPr>
              <a:t>7</a:t>
            </a:r>
            <a:r>
              <a:rPr sz="26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20" dirty="0">
                <a:solidFill>
                  <a:srgbClr val="1A1B17"/>
                </a:solidFill>
                <a:latin typeface="Georgia"/>
                <a:cs typeface="Georgia"/>
              </a:rPr>
              <a:t>2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1</a:t>
            </a:r>
            <a:r>
              <a:rPr sz="26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2600" spc="-40" dirty="0">
                <a:solidFill>
                  <a:srgbClr val="1A1B17"/>
                </a:solidFill>
                <a:latin typeface="Georgia"/>
                <a:cs typeface="Georgia"/>
              </a:rPr>
              <a:t>b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600" spc="30" dirty="0">
                <a:solidFill>
                  <a:srgbClr val="1A1B17"/>
                </a:solidFill>
                <a:latin typeface="Georgia"/>
                <a:cs typeface="Georgia"/>
              </a:rPr>
              <a:t>e  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600" spc="-1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65" dirty="0">
                <a:solidFill>
                  <a:srgbClr val="1A1B17"/>
                </a:solidFill>
                <a:latin typeface="Georgia"/>
                <a:cs typeface="Georgia"/>
              </a:rPr>
              <a:t>1998</a:t>
            </a:r>
            <a:endParaRPr sz="2600">
              <a:latin typeface="Georgia"/>
              <a:cs typeface="Georgia"/>
            </a:endParaRPr>
          </a:p>
          <a:p>
            <a:pPr marL="530225" marR="5080" algn="just">
              <a:lnSpc>
                <a:spcPct val="106800"/>
              </a:lnSpc>
              <a:spcBef>
                <a:spcPts val="30"/>
              </a:spcBef>
            </a:pPr>
            <a:r>
              <a:rPr sz="2400" spc="-5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2400" dirty="0">
                <a:solidFill>
                  <a:srgbClr val="1A1B17"/>
                </a:solidFill>
                <a:latin typeface="Georgia"/>
                <a:cs typeface="Georgia"/>
              </a:rPr>
              <a:t> crea</a:t>
            </a:r>
            <a:r>
              <a:rPr sz="24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24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400" spc="-20" dirty="0">
                <a:solidFill>
                  <a:srgbClr val="1A1B17"/>
                </a:solidFill>
                <a:latin typeface="Georgia"/>
                <a:cs typeface="Georgia"/>
              </a:rPr>
              <a:t>Ministerio</a:t>
            </a:r>
            <a:r>
              <a:rPr sz="2400" spc="-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400" spc="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400" spc="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400" spc="-35" dirty="0">
                <a:solidFill>
                  <a:srgbClr val="1A1B17"/>
                </a:solidFill>
                <a:latin typeface="Georgia"/>
                <a:cs typeface="Georgia"/>
              </a:rPr>
              <a:t>Economía </a:t>
            </a:r>
            <a:r>
              <a:rPr sz="2400" spc="14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2400" spc="-35" dirty="0">
                <a:solidFill>
                  <a:srgbClr val="1A1B17"/>
                </a:solidFill>
                <a:latin typeface="Georgia"/>
                <a:cs typeface="Georgia"/>
              </a:rPr>
              <a:t>Finanzas </a:t>
            </a:r>
            <a:r>
              <a:rPr sz="2400" dirty="0">
                <a:solidFill>
                  <a:srgbClr val="1A1B17"/>
                </a:solidFill>
                <a:latin typeface="Georgia"/>
                <a:cs typeface="Georgia"/>
              </a:rPr>
              <a:t>por </a:t>
            </a:r>
            <a:r>
              <a:rPr sz="2400" spc="-25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400" spc="-5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1A1B17"/>
                </a:solidFill>
                <a:latin typeface="Georgia"/>
                <a:cs typeface="Georgia"/>
              </a:rPr>
              <a:t>fusión</a:t>
            </a:r>
            <a:r>
              <a:rPr sz="2400" spc="8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400" spc="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400" spc="8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400" spc="-15" dirty="0">
                <a:solidFill>
                  <a:srgbClr val="1A1B17"/>
                </a:solidFill>
                <a:latin typeface="Georgia"/>
                <a:cs typeface="Georgia"/>
              </a:rPr>
              <a:t>los</a:t>
            </a:r>
            <a:r>
              <a:rPr sz="2400" spc="8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400" spc="-20" dirty="0">
                <a:solidFill>
                  <a:srgbClr val="1A1B17"/>
                </a:solidFill>
                <a:latin typeface="Georgia"/>
                <a:cs typeface="Georgia"/>
              </a:rPr>
              <a:t>Ministerios</a:t>
            </a:r>
            <a:r>
              <a:rPr sz="2400" spc="8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400" spc="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endParaRPr sz="2400">
              <a:latin typeface="Georgia"/>
              <a:cs typeface="Georgia"/>
            </a:endParaRPr>
          </a:p>
        </p:txBody>
      </p:sp>
      <p:pic>
        <p:nvPicPr>
          <p:cNvPr id="26" name="object 2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568388" y="4621910"/>
            <a:ext cx="104775" cy="10477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568388" y="5479160"/>
            <a:ext cx="104775" cy="104774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6821644" y="5256263"/>
            <a:ext cx="3921760" cy="1739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8200"/>
              </a:lnSpc>
              <a:spcBef>
                <a:spcPts val="100"/>
              </a:spcBef>
            </a:pPr>
            <a:r>
              <a:rPr sz="2600" spc="-10" dirty="0">
                <a:solidFill>
                  <a:srgbClr val="1A1B17"/>
                </a:solidFill>
                <a:latin typeface="Georgia"/>
                <a:cs typeface="Georgia"/>
              </a:rPr>
              <a:t>Artículo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55" dirty="0">
                <a:solidFill>
                  <a:srgbClr val="1A1B17"/>
                </a:solidFill>
                <a:latin typeface="Georgia"/>
                <a:cs typeface="Georgia"/>
              </a:rPr>
              <a:t>2,</a:t>
            </a:r>
            <a:r>
              <a:rPr sz="2600" spc="-1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Literal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90" dirty="0">
                <a:solidFill>
                  <a:srgbClr val="1A1B17"/>
                </a:solidFill>
                <a:latin typeface="Georgia"/>
                <a:cs typeface="Georgia"/>
              </a:rPr>
              <a:t>D, </a:t>
            </a:r>
            <a:r>
              <a:rPr sz="2600" spc="-8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Numeral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80" dirty="0">
                <a:solidFill>
                  <a:srgbClr val="1A1B17"/>
                </a:solidFill>
                <a:latin typeface="Georgia"/>
                <a:cs typeface="Georgia"/>
              </a:rPr>
              <a:t>4</a:t>
            </a:r>
            <a:r>
              <a:rPr sz="2600" spc="-17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Materia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600" spc="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Administración</a:t>
            </a:r>
            <a:r>
              <a:rPr sz="2600" spc="-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Pública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155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2600" spc="1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40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600" spc="110" dirty="0">
                <a:solidFill>
                  <a:srgbClr val="1A1B17"/>
                </a:solidFill>
                <a:latin typeface="Georgia"/>
                <a:cs typeface="Georgia"/>
              </a:rPr>
              <a:t>z</a:t>
            </a:r>
            <a:r>
              <a:rPr sz="2600" spc="-5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ó</a:t>
            </a:r>
            <a:r>
              <a:rPr sz="2600" spc="2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9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1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600" spc="-5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600" spc="-125" dirty="0">
                <a:solidFill>
                  <a:srgbClr val="1A1B17"/>
                </a:solidFill>
                <a:latin typeface="Georgia"/>
                <a:cs typeface="Georgia"/>
              </a:rPr>
              <a:t>.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60413" y="3113138"/>
            <a:ext cx="4483735" cy="2168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590">
              <a:lnSpc>
                <a:spcPct val="108200"/>
              </a:lnSpc>
              <a:spcBef>
                <a:spcPts val="100"/>
              </a:spcBef>
            </a:pPr>
            <a:r>
              <a:rPr sz="2600" spc="-12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15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2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600" spc="-125" dirty="0">
                <a:solidFill>
                  <a:srgbClr val="1A1B17"/>
                </a:solidFill>
                <a:latin typeface="Georgia"/>
                <a:cs typeface="Georgia"/>
              </a:rPr>
              <a:t>.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80" dirty="0">
                <a:solidFill>
                  <a:srgbClr val="1A1B17"/>
                </a:solidFill>
                <a:latin typeface="Georgia"/>
                <a:cs typeface="Georgia"/>
              </a:rPr>
              <a:t>2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1</a:t>
            </a:r>
            <a:r>
              <a:rPr sz="2600" spc="-75" dirty="0">
                <a:solidFill>
                  <a:srgbClr val="1A1B17"/>
                </a:solidFill>
                <a:latin typeface="Georgia"/>
                <a:cs typeface="Georgia"/>
              </a:rPr>
              <a:t>0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2600" spc="-5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600" spc="110" dirty="0">
                <a:solidFill>
                  <a:srgbClr val="1A1B17"/>
                </a:solidFill>
                <a:latin typeface="Georgia"/>
                <a:cs typeface="Georgia"/>
              </a:rPr>
              <a:t>z</a:t>
            </a:r>
            <a:r>
              <a:rPr sz="2600" spc="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30" dirty="0">
                <a:solidFill>
                  <a:srgbClr val="1A1B17"/>
                </a:solidFill>
                <a:latin typeface="Georgia"/>
                <a:cs typeface="Georgia"/>
              </a:rPr>
              <a:t>e  </a:t>
            </a:r>
            <a:r>
              <a:rPr sz="2600" spc="-220" dirty="0">
                <a:solidFill>
                  <a:srgbClr val="1A1B17"/>
                </a:solidFill>
                <a:latin typeface="Georgia"/>
                <a:cs typeface="Georgia"/>
              </a:rPr>
              <a:t>2</a:t>
            </a:r>
            <a:r>
              <a:rPr sz="2600" spc="-114" dirty="0">
                <a:solidFill>
                  <a:srgbClr val="1A1B17"/>
                </a:solidFill>
                <a:latin typeface="Georgia"/>
                <a:cs typeface="Georgia"/>
              </a:rPr>
              <a:t>0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1</a:t>
            </a:r>
            <a:r>
              <a:rPr sz="2600" spc="-220" dirty="0">
                <a:solidFill>
                  <a:srgbClr val="1A1B17"/>
                </a:solidFill>
                <a:latin typeface="Georgia"/>
                <a:cs typeface="Georgia"/>
              </a:rPr>
              <a:t>4</a:t>
            </a:r>
            <a:r>
              <a:rPr sz="2600" spc="-85" dirty="0">
                <a:solidFill>
                  <a:srgbClr val="1A1B17"/>
                </a:solidFill>
                <a:latin typeface="Georgia"/>
                <a:cs typeface="Georgia"/>
              </a:rPr>
              <a:t>,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q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f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6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9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í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cu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600" spc="2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30" dirty="0">
                <a:solidFill>
                  <a:srgbClr val="1A1B17"/>
                </a:solidFill>
                <a:latin typeface="Georgia"/>
                <a:cs typeface="Georgia"/>
              </a:rPr>
              <a:t>e  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2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15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95" dirty="0">
                <a:solidFill>
                  <a:srgbClr val="1A1B17"/>
                </a:solidFill>
                <a:latin typeface="Georgia"/>
                <a:cs typeface="Georgia"/>
              </a:rPr>
              <a:t>9</a:t>
            </a:r>
            <a:r>
              <a:rPr sz="2600" spc="-200" dirty="0">
                <a:solidFill>
                  <a:srgbClr val="1A1B17"/>
                </a:solidFill>
                <a:latin typeface="Georgia"/>
                <a:cs typeface="Georgia"/>
              </a:rPr>
              <a:t>7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1</a:t>
            </a:r>
            <a:r>
              <a:rPr sz="2600" spc="-195" dirty="0">
                <a:solidFill>
                  <a:srgbClr val="1A1B17"/>
                </a:solidFill>
                <a:latin typeface="Georgia"/>
                <a:cs typeface="Georgia"/>
              </a:rPr>
              <a:t>99</a:t>
            </a:r>
            <a:r>
              <a:rPr sz="2600" spc="-260" dirty="0">
                <a:solidFill>
                  <a:srgbClr val="1A1B17"/>
                </a:solidFill>
                <a:latin typeface="Georgia"/>
                <a:cs typeface="Georgia"/>
              </a:rPr>
              <a:t>8</a:t>
            </a:r>
            <a:r>
              <a:rPr sz="2600" spc="-125" dirty="0">
                <a:solidFill>
                  <a:srgbClr val="1A1B17"/>
                </a:solidFill>
                <a:latin typeface="Georgia"/>
                <a:cs typeface="Georgia"/>
              </a:rPr>
              <a:t>.</a:t>
            </a:r>
            <a:endParaRPr sz="2600">
              <a:latin typeface="Georgia"/>
              <a:cs typeface="Georgia"/>
            </a:endParaRPr>
          </a:p>
          <a:p>
            <a:pPr marL="573405" marR="5080">
              <a:lnSpc>
                <a:spcPct val="108200"/>
              </a:lnSpc>
              <a:tabLst>
                <a:tab pos="1903095" algn="l"/>
                <a:tab pos="2322830" algn="l"/>
                <a:tab pos="2837815" algn="l"/>
                <a:tab pos="4117975" algn="l"/>
              </a:tabLst>
            </a:pPr>
            <a:r>
              <a:rPr sz="2600" spc="-9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í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cu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spc="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1</a:t>
            </a:r>
            <a:r>
              <a:rPr sz="2600" spc="25" dirty="0">
                <a:solidFill>
                  <a:srgbClr val="1A1B17"/>
                </a:solidFill>
                <a:latin typeface="Georgia"/>
                <a:cs typeface="Georgia"/>
              </a:rPr>
              <a:t>-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2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140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2600" spc="-5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6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30" dirty="0">
                <a:solidFill>
                  <a:srgbClr val="1A1B17"/>
                </a:solidFill>
                <a:latin typeface="Georgia"/>
                <a:cs typeface="Georgia"/>
              </a:rPr>
              <a:t>e  </a:t>
            </a:r>
            <a:r>
              <a:rPr sz="2600" spc="-75" dirty="0">
                <a:solidFill>
                  <a:srgbClr val="1A1B17"/>
                </a:solidFill>
                <a:latin typeface="Georgia"/>
                <a:cs typeface="Georgia"/>
              </a:rPr>
              <a:t>Planificación</a:t>
            </a:r>
            <a:r>
              <a:rPr sz="2600" spc="-75" dirty="0">
                <a:solidFill>
                  <a:srgbClr val="1A1B17"/>
                </a:solidFill>
                <a:latin typeface="Lucida Sans Unicode"/>
                <a:cs typeface="Lucida Sans Unicode"/>
              </a:rPr>
              <a:t>…</a:t>
            </a:r>
            <a:r>
              <a:rPr sz="2600" spc="-75" dirty="0">
                <a:solidFill>
                  <a:srgbClr val="1A1B17"/>
                </a:solidFill>
                <a:latin typeface="Georgia"/>
                <a:cs typeface="Georgia"/>
              </a:rPr>
              <a:t>..</a:t>
            </a:r>
            <a:endParaRPr sz="2600">
              <a:latin typeface="Georgia"/>
              <a:cs typeface="Georgia"/>
            </a:endParaRPr>
          </a:p>
        </p:txBody>
      </p:sp>
      <p:pic>
        <p:nvPicPr>
          <p:cNvPr id="30" name="object 3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753222" y="5907785"/>
            <a:ext cx="104775" cy="104774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12006478" y="5684888"/>
            <a:ext cx="4924425" cy="1311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200"/>
              </a:lnSpc>
              <a:spcBef>
                <a:spcPts val="100"/>
              </a:spcBef>
              <a:tabLst>
                <a:tab pos="2058670" algn="l"/>
                <a:tab pos="4558665" algn="l"/>
              </a:tabLst>
            </a:pPr>
            <a:r>
              <a:rPr sz="2600" spc="-9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í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cu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spc="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210" dirty="0">
                <a:solidFill>
                  <a:srgbClr val="1A1B17"/>
                </a:solidFill>
                <a:latin typeface="Georgia"/>
                <a:cs typeface="Georgia"/>
              </a:rPr>
              <a:t>3</a:t>
            </a:r>
            <a:r>
              <a:rPr sz="2600" spc="-220" dirty="0">
                <a:solidFill>
                  <a:srgbClr val="1A1B17"/>
                </a:solidFill>
                <a:latin typeface="Georgia"/>
                <a:cs typeface="Georgia"/>
              </a:rPr>
              <a:t>4</a:t>
            </a:r>
            <a:r>
              <a:rPr sz="2600" spc="-210" dirty="0">
                <a:solidFill>
                  <a:srgbClr val="1A1B17"/>
                </a:solidFill>
                <a:latin typeface="Georgia"/>
                <a:cs typeface="Georgia"/>
              </a:rPr>
              <a:t>3</a:t>
            </a:r>
            <a:r>
              <a:rPr sz="2600" spc="-165" dirty="0">
                <a:solidFill>
                  <a:srgbClr val="1A1B17"/>
                </a:solidFill>
                <a:latin typeface="Georgia"/>
                <a:cs typeface="Georgia"/>
              </a:rPr>
              <a:t>.</a:t>
            </a:r>
            <a:r>
              <a:rPr sz="2600" spc="-140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2600" spc="-5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2600" spc="-5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30" dirty="0">
                <a:solidFill>
                  <a:srgbClr val="1A1B17"/>
                </a:solidFill>
                <a:latin typeface="Georgia"/>
                <a:cs typeface="Georgia"/>
              </a:rPr>
              <a:t>e  </a:t>
            </a:r>
            <a:r>
              <a:rPr sz="2600" spc="-10" dirty="0">
                <a:solidFill>
                  <a:srgbClr val="1A1B17"/>
                </a:solidFill>
                <a:latin typeface="Georgia"/>
                <a:cs typeface="Georgia"/>
              </a:rPr>
              <a:t>Organización</a:t>
            </a:r>
            <a:r>
              <a:rPr sz="2600" spc="-1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15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600" spc="-1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Funciones.</a:t>
            </a:r>
            <a:endParaRPr sz="2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  <a:tabLst>
                <a:tab pos="1405890" algn="l"/>
                <a:tab pos="2169795" algn="l"/>
                <a:tab pos="4265930" algn="l"/>
                <a:tab pos="4652010" algn="l"/>
              </a:tabLst>
            </a:pPr>
            <a:r>
              <a:rPr sz="2600" spc="-9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í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cu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spc="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210" dirty="0">
                <a:solidFill>
                  <a:srgbClr val="1A1B17"/>
                </a:solidFill>
                <a:latin typeface="Georgia"/>
                <a:cs typeface="Georgia"/>
              </a:rPr>
              <a:t>3</a:t>
            </a:r>
            <a:r>
              <a:rPr sz="2600" spc="-220" dirty="0">
                <a:solidFill>
                  <a:srgbClr val="1A1B17"/>
                </a:solidFill>
                <a:latin typeface="Georgia"/>
                <a:cs typeface="Georgia"/>
              </a:rPr>
              <a:t>4</a:t>
            </a:r>
            <a:r>
              <a:rPr sz="2600" spc="-155" dirty="0">
                <a:solidFill>
                  <a:srgbClr val="1A1B17"/>
                </a:solidFill>
                <a:latin typeface="Georgia"/>
                <a:cs typeface="Georgia"/>
              </a:rPr>
              <a:t>5</a:t>
            </a:r>
            <a:r>
              <a:rPr sz="2600" spc="-125" dirty="0">
                <a:solidFill>
                  <a:srgbClr val="1A1B17"/>
                </a:solidFill>
                <a:latin typeface="Georgia"/>
                <a:cs typeface="Georgia"/>
              </a:rPr>
              <a:t>.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140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f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600" spc="-5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ó</a:t>
            </a:r>
            <a:r>
              <a:rPr sz="2600" spc="2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endParaRPr sz="2600">
              <a:latin typeface="Georgia"/>
              <a:cs typeface="Georgia"/>
            </a:endParaRPr>
          </a:p>
        </p:txBody>
      </p:sp>
      <p:pic>
        <p:nvPicPr>
          <p:cNvPr id="32" name="object 3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753222" y="6765035"/>
            <a:ext cx="104775" cy="104774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12006478" y="6970762"/>
            <a:ext cx="4928870" cy="259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335" algn="just">
              <a:lnSpc>
                <a:spcPct val="108200"/>
              </a:lnSpc>
              <a:spcBef>
                <a:spcPts val="100"/>
              </a:spcBef>
            </a:pP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estructura</a:t>
            </a:r>
            <a:r>
              <a:rPr sz="2600" spc="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organizativa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600" spc="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600" spc="-6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0" dirty="0">
                <a:solidFill>
                  <a:srgbClr val="1A1B17"/>
                </a:solidFill>
                <a:latin typeface="Georgia"/>
                <a:cs typeface="Georgia"/>
              </a:rPr>
              <a:t>entidades</a:t>
            </a:r>
            <a:r>
              <a:rPr sz="2600" spc="-1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públicas.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08200"/>
              </a:lnSpc>
            </a:pPr>
            <a:r>
              <a:rPr sz="2600" spc="-10" dirty="0">
                <a:solidFill>
                  <a:srgbClr val="1A1B17"/>
                </a:solidFill>
                <a:latin typeface="Georgia"/>
                <a:cs typeface="Georgia"/>
              </a:rPr>
              <a:t>Artículo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90" dirty="0">
                <a:solidFill>
                  <a:srgbClr val="1A1B17"/>
                </a:solidFill>
                <a:latin typeface="Georgia"/>
                <a:cs typeface="Georgia"/>
              </a:rPr>
              <a:t>358.</a:t>
            </a:r>
            <a:r>
              <a:rPr sz="2600" spc="-18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40" dirty="0">
                <a:solidFill>
                  <a:srgbClr val="1A1B17"/>
                </a:solidFill>
                <a:latin typeface="Georgia"/>
                <a:cs typeface="Georgia"/>
              </a:rPr>
              <a:t>Guía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para</a:t>
            </a:r>
            <a:r>
              <a:rPr sz="2600" spc="-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600" spc="-6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0" dirty="0">
                <a:solidFill>
                  <a:srgbClr val="1A1B17"/>
                </a:solidFill>
                <a:latin typeface="Georgia"/>
                <a:cs typeface="Georgia"/>
              </a:rPr>
              <a:t>implementación 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Calidad 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2600" spc="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 Gestión</a:t>
            </a:r>
            <a:r>
              <a:rPr sz="2600" spc="-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Pública,</a:t>
            </a:r>
            <a:r>
              <a:rPr sz="26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para</a:t>
            </a:r>
            <a:r>
              <a:rPr sz="2600" spc="-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5" dirty="0">
                <a:solidFill>
                  <a:srgbClr val="1A1B17"/>
                </a:solidFill>
                <a:latin typeface="Georgia"/>
                <a:cs typeface="Georgia"/>
              </a:rPr>
              <a:t>Modernización</a:t>
            </a:r>
            <a:r>
              <a:rPr sz="2600" spc="-1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0" dirty="0">
                <a:solidFill>
                  <a:srgbClr val="1A1B17"/>
                </a:solidFill>
                <a:latin typeface="Georgia"/>
                <a:cs typeface="Georgia"/>
              </a:rPr>
              <a:t>del</a:t>
            </a:r>
            <a:r>
              <a:rPr sz="2600" spc="-1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55" dirty="0">
                <a:solidFill>
                  <a:srgbClr val="1A1B17"/>
                </a:solidFill>
                <a:latin typeface="Georgia"/>
                <a:cs typeface="Georgia"/>
              </a:rPr>
              <a:t>Estado.</a:t>
            </a:r>
            <a:endParaRPr sz="2600">
              <a:latin typeface="Georgia"/>
              <a:cs typeface="Georgia"/>
            </a:endParaRPr>
          </a:p>
        </p:txBody>
      </p:sp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753222" y="8050910"/>
            <a:ext cx="104775" cy="104774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11445247" y="3145599"/>
            <a:ext cx="548322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0085" algn="l"/>
                <a:tab pos="1308735" algn="l"/>
                <a:tab pos="1890395" algn="l"/>
                <a:tab pos="2473325" algn="l"/>
                <a:tab pos="2911475" algn="l"/>
                <a:tab pos="3404870" algn="l"/>
                <a:tab pos="5117465" algn="l"/>
              </a:tabLst>
            </a:pPr>
            <a:r>
              <a:rPr sz="2600" spc="-12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155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12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600" spc="-125" dirty="0">
                <a:solidFill>
                  <a:srgbClr val="1A1B17"/>
                </a:solidFill>
                <a:latin typeface="Georgia"/>
                <a:cs typeface="Georgia"/>
              </a:rPr>
              <a:t>.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1</a:t>
            </a:r>
            <a:r>
              <a:rPr sz="2600" spc="-240" dirty="0">
                <a:solidFill>
                  <a:srgbClr val="1A1B17"/>
                </a:solidFill>
                <a:latin typeface="Georgia"/>
                <a:cs typeface="Georgia"/>
              </a:rPr>
              <a:t>7</a:t>
            </a:r>
            <a:r>
              <a:rPr sz="2600" spc="-150" dirty="0">
                <a:solidFill>
                  <a:srgbClr val="1A1B17"/>
                </a:solidFill>
                <a:latin typeface="Georgia"/>
                <a:cs typeface="Georgia"/>
              </a:rPr>
              <a:t>6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45" dirty="0">
                <a:solidFill>
                  <a:srgbClr val="1A1B17"/>
                </a:solidFill>
                <a:latin typeface="Georgia"/>
                <a:cs typeface="Georgia"/>
              </a:rPr>
              <a:t>1</a:t>
            </a:r>
            <a:r>
              <a:rPr sz="2600" spc="-170" dirty="0">
                <a:solidFill>
                  <a:srgbClr val="1A1B17"/>
                </a:solidFill>
                <a:latin typeface="Georgia"/>
                <a:cs typeface="Georgia"/>
              </a:rPr>
              <a:t>3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no</a:t>
            </a:r>
            <a:r>
              <a:rPr sz="2600" spc="100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2600" spc="-40" dirty="0">
                <a:solidFill>
                  <a:srgbClr val="1A1B17"/>
                </a:solidFill>
                <a:latin typeface="Georgia"/>
                <a:cs typeface="Georgia"/>
              </a:rPr>
              <a:t>b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600" spc="4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445247" y="3541763"/>
            <a:ext cx="5485765" cy="2168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8200"/>
              </a:lnSpc>
              <a:spcBef>
                <a:spcPts val="100"/>
              </a:spcBef>
            </a:pPr>
            <a:r>
              <a:rPr sz="2600" spc="-160" dirty="0">
                <a:solidFill>
                  <a:srgbClr val="1A1B17"/>
                </a:solidFill>
                <a:latin typeface="Georgia"/>
                <a:cs typeface="Georgia"/>
              </a:rPr>
              <a:t>2020</a:t>
            </a:r>
            <a:r>
              <a:rPr sz="26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“por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cual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15" dirty="0">
                <a:solidFill>
                  <a:srgbClr val="1A1B17"/>
                </a:solidFill>
                <a:latin typeface="Georgia"/>
                <a:cs typeface="Georgia"/>
              </a:rPr>
              <a:t>se</a:t>
            </a:r>
            <a:r>
              <a:rPr sz="26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1A1B17"/>
                </a:solidFill>
                <a:latin typeface="Georgia"/>
                <a:cs typeface="Georgia"/>
              </a:rPr>
              <a:t>dicta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 el 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Presupuesto </a:t>
            </a:r>
            <a:r>
              <a:rPr sz="2600" spc="-30" dirty="0">
                <a:solidFill>
                  <a:srgbClr val="1A1B17"/>
                </a:solidFill>
                <a:latin typeface="Georgia"/>
                <a:cs typeface="Georgia"/>
              </a:rPr>
              <a:t>General </a:t>
            </a:r>
            <a:r>
              <a:rPr sz="2600" spc="-10" dirty="0">
                <a:solidFill>
                  <a:srgbClr val="1A1B17"/>
                </a:solidFill>
                <a:latin typeface="Georgia"/>
                <a:cs typeface="Georgia"/>
              </a:rPr>
              <a:t>del </a:t>
            </a:r>
            <a:r>
              <a:rPr sz="2600" spc="-35" dirty="0">
                <a:solidFill>
                  <a:srgbClr val="1A1B17"/>
                </a:solidFill>
                <a:latin typeface="Georgia"/>
                <a:cs typeface="Georgia"/>
              </a:rPr>
              <a:t>Estado 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para </a:t>
            </a:r>
            <a:r>
              <a:rPr sz="2600" spc="-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600" dirty="0">
                <a:solidFill>
                  <a:srgbClr val="1A1B17"/>
                </a:solidFill>
                <a:latin typeface="Georgia"/>
                <a:cs typeface="Georgia"/>
              </a:rPr>
              <a:t>vigencia </a:t>
            </a:r>
            <a:r>
              <a:rPr sz="2600" spc="-15" dirty="0">
                <a:solidFill>
                  <a:srgbClr val="1A1B17"/>
                </a:solidFill>
                <a:latin typeface="Georgia"/>
                <a:cs typeface="Georgia"/>
              </a:rPr>
              <a:t>fiscal </a:t>
            </a:r>
            <a:r>
              <a:rPr sz="2600" spc="-114" dirty="0">
                <a:solidFill>
                  <a:srgbClr val="1A1B17"/>
                </a:solidFill>
                <a:latin typeface="Georgia"/>
                <a:cs typeface="Georgia"/>
              </a:rPr>
              <a:t>2021”. 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Gaceta </a:t>
            </a:r>
            <a:r>
              <a:rPr sz="2600" spc="-25" dirty="0">
                <a:solidFill>
                  <a:srgbClr val="1A1B17"/>
                </a:solidFill>
                <a:latin typeface="Georgia"/>
                <a:cs typeface="Georgia"/>
              </a:rPr>
              <a:t>Oficial </a:t>
            </a:r>
            <a:r>
              <a:rPr sz="2600" spc="-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35" dirty="0">
                <a:solidFill>
                  <a:srgbClr val="1A1B17"/>
                </a:solidFill>
                <a:latin typeface="Georgia"/>
                <a:cs typeface="Georgia"/>
              </a:rPr>
              <a:t>No.29,</a:t>
            </a:r>
            <a:r>
              <a:rPr sz="2600" spc="-1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05" dirty="0">
                <a:solidFill>
                  <a:srgbClr val="1A1B17"/>
                </a:solidFill>
                <a:latin typeface="Georgia"/>
                <a:cs typeface="Georgia"/>
              </a:rPr>
              <a:t>153-B</a:t>
            </a:r>
            <a:r>
              <a:rPr sz="2600" spc="-10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600" spc="-110" dirty="0">
                <a:solidFill>
                  <a:srgbClr val="1A1B17"/>
                </a:solidFill>
                <a:latin typeface="Georgia"/>
                <a:cs typeface="Georgia"/>
              </a:rPr>
              <a:t>13</a:t>
            </a:r>
            <a:r>
              <a:rPr sz="2600" spc="-10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600" spc="5" dirty="0">
                <a:solidFill>
                  <a:srgbClr val="1A1B17"/>
                </a:solidFill>
                <a:latin typeface="Georgia"/>
                <a:cs typeface="Georgia"/>
              </a:rPr>
              <a:t>noviembre </a:t>
            </a:r>
            <a:r>
              <a:rPr sz="2600" spc="10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600" spc="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600" spc="-160" dirty="0">
                <a:solidFill>
                  <a:srgbClr val="1A1B17"/>
                </a:solidFill>
                <a:latin typeface="Georgia"/>
                <a:cs typeface="Georgia"/>
              </a:rPr>
              <a:t>2020.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78841" y="546100"/>
            <a:ext cx="41655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30" dirty="0">
                <a:solidFill>
                  <a:srgbClr val="FAFAFA"/>
                </a:solidFill>
                <a:latin typeface="Cambria"/>
                <a:cs typeface="Cambria"/>
              </a:rPr>
              <a:t>II</a:t>
            </a:r>
            <a:r>
              <a:rPr sz="3000" b="1" spc="-25" dirty="0">
                <a:solidFill>
                  <a:srgbClr val="FAFAFA"/>
                </a:solidFill>
                <a:latin typeface="Cambria"/>
                <a:cs typeface="Cambria"/>
              </a:rPr>
              <a:t>I</a:t>
            </a:r>
            <a:endParaRPr sz="3000" dirty="0">
              <a:latin typeface="Cambria"/>
              <a:cs typeface="Cambria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16991779" y="960383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4</a:t>
            </a:r>
            <a:endParaRPr lang="es-PA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9928" y="3239341"/>
            <a:ext cx="6591934" cy="110363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3300" spc="-16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3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300" spc="125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300" spc="1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300" spc="-5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3300" spc="1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300" spc="3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300" spc="-1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300" spc="-570" dirty="0">
                <a:solidFill>
                  <a:srgbClr val="1A1B17"/>
                </a:solidFill>
                <a:latin typeface="Georgia"/>
                <a:cs typeface="Georgia"/>
              </a:rPr>
              <a:t>J</a:t>
            </a:r>
            <a:r>
              <a:rPr sz="3300" spc="1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30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300" spc="-65" dirty="0">
                <a:solidFill>
                  <a:srgbClr val="1A1B17"/>
                </a:solidFill>
                <a:latin typeface="Georgia"/>
                <a:cs typeface="Georgia"/>
              </a:rPr>
              <a:t>á</a:t>
            </a:r>
            <a:r>
              <a:rPr sz="330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300" spc="-55" dirty="0">
                <a:solidFill>
                  <a:srgbClr val="1A1B17"/>
                </a:solidFill>
                <a:latin typeface="Georgia"/>
                <a:cs typeface="Georgia"/>
              </a:rPr>
              <a:t>q</a:t>
            </a:r>
            <a:r>
              <a:rPr sz="3300" spc="1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3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300" spc="15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300" spc="-2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300" spc="3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endParaRPr sz="3300">
              <a:latin typeface="Georgia"/>
              <a:cs typeface="Georgia"/>
            </a:endParaRPr>
          </a:p>
          <a:p>
            <a:pPr marL="702945">
              <a:lnSpc>
                <a:spcPct val="100000"/>
              </a:lnSpc>
              <a:spcBef>
                <a:spcPts val="340"/>
              </a:spcBef>
            </a:pPr>
            <a:r>
              <a:rPr sz="3200" spc="-15" dirty="0">
                <a:solidFill>
                  <a:srgbClr val="1A1B17"/>
                </a:solidFill>
                <a:latin typeface="Georgia"/>
                <a:cs typeface="Georgia"/>
              </a:rPr>
              <a:t>Nivel</a:t>
            </a:r>
            <a:r>
              <a:rPr sz="3200" spc="-1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5" dirty="0">
                <a:solidFill>
                  <a:srgbClr val="1A1B17"/>
                </a:solidFill>
                <a:latin typeface="Georgia"/>
                <a:cs typeface="Georgia"/>
              </a:rPr>
              <a:t>Político</a:t>
            </a:r>
            <a:r>
              <a:rPr sz="3200" spc="-1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19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dirty="0">
                <a:solidFill>
                  <a:srgbClr val="1A1B17"/>
                </a:solidFill>
                <a:latin typeface="Georgia"/>
                <a:cs typeface="Georgia"/>
              </a:rPr>
              <a:t>Directivo</a:t>
            </a:r>
            <a:r>
              <a:rPr sz="3200" spc="-1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35" dirty="0">
                <a:solidFill>
                  <a:srgbClr val="1A1B17"/>
                </a:solidFill>
                <a:latin typeface="Georgia"/>
                <a:cs typeface="Georgia"/>
              </a:rPr>
              <a:t>General</a:t>
            </a:r>
            <a:endParaRPr sz="32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03628" y="7201721"/>
            <a:ext cx="123825" cy="12382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900788" y="6936913"/>
            <a:ext cx="6136640" cy="2644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400"/>
              </a:lnSpc>
              <a:spcBef>
                <a:spcPts val="100"/>
              </a:spcBef>
            </a:pPr>
            <a:r>
              <a:rPr sz="3200" spc="-555" dirty="0">
                <a:solidFill>
                  <a:srgbClr val="1A1B17"/>
                </a:solidFill>
                <a:latin typeface="Georgia"/>
                <a:cs typeface="Georgia"/>
              </a:rPr>
              <a:t>J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ef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5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3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200" spc="5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20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2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cc</a:t>
            </a:r>
            <a:r>
              <a:rPr sz="32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200" spc="-25" dirty="0">
                <a:solidFill>
                  <a:srgbClr val="1A1B17"/>
                </a:solidFill>
                <a:latin typeface="Georgia"/>
                <a:cs typeface="Georgia"/>
              </a:rPr>
              <a:t>on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3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5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2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200" spc="-25" dirty="0">
                <a:solidFill>
                  <a:srgbClr val="1A1B17"/>
                </a:solidFill>
                <a:latin typeface="Georgia"/>
                <a:cs typeface="Georgia"/>
              </a:rPr>
              <a:t>on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-5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20" dirty="0">
                <a:solidFill>
                  <a:srgbClr val="1A1B17"/>
                </a:solidFill>
                <a:latin typeface="Georgia"/>
                <a:cs typeface="Georgia"/>
              </a:rPr>
              <a:t>s  </a:t>
            </a:r>
            <a:r>
              <a:rPr sz="3200" spc="-555" dirty="0">
                <a:solidFill>
                  <a:srgbClr val="1A1B17"/>
                </a:solidFill>
                <a:latin typeface="Georgia"/>
                <a:cs typeface="Georgia"/>
              </a:rPr>
              <a:t>J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ef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5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3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200" spc="5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20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200" spc="5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-2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200" spc="5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o  </a:t>
            </a:r>
            <a:r>
              <a:rPr sz="3200" spc="-555" dirty="0">
                <a:solidFill>
                  <a:srgbClr val="1A1B17"/>
                </a:solidFill>
                <a:latin typeface="Georgia"/>
                <a:cs typeface="Georgia"/>
              </a:rPr>
              <a:t>J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ef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5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3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200" spc="5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0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cc</a:t>
            </a:r>
            <a:r>
              <a:rPr sz="32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200" spc="-25" dirty="0">
                <a:solidFill>
                  <a:srgbClr val="1A1B17"/>
                </a:solidFill>
                <a:latin typeface="Georgia"/>
                <a:cs typeface="Georgia"/>
              </a:rPr>
              <a:t>ó</a:t>
            </a:r>
            <a:r>
              <a:rPr sz="3200" spc="2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2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0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200" spc="120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2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200" spc="-2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2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200" spc="-25" dirty="0">
                <a:solidFill>
                  <a:srgbClr val="1A1B17"/>
                </a:solidFill>
                <a:latin typeface="Georgia"/>
                <a:cs typeface="Georgia"/>
              </a:rPr>
              <a:t>ó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n  </a:t>
            </a:r>
            <a:r>
              <a:rPr sz="3200" spc="-555" dirty="0">
                <a:solidFill>
                  <a:srgbClr val="1A1B17"/>
                </a:solidFill>
                <a:latin typeface="Georgia"/>
                <a:cs typeface="Georgia"/>
              </a:rPr>
              <a:t>J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ef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5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3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200" spc="5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20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2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cc</a:t>
            </a:r>
            <a:r>
              <a:rPr sz="32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200" spc="-25" dirty="0">
                <a:solidFill>
                  <a:srgbClr val="1A1B17"/>
                </a:solidFill>
                <a:latin typeface="Georgia"/>
                <a:cs typeface="Georgia"/>
              </a:rPr>
              <a:t>on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3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g</a:t>
            </a:r>
            <a:r>
              <a:rPr sz="32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200" spc="-25" dirty="0">
                <a:solidFill>
                  <a:srgbClr val="1A1B17"/>
                </a:solidFill>
                <a:latin typeface="Georgia"/>
                <a:cs typeface="Georgia"/>
              </a:rPr>
              <a:t>on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-5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20" dirty="0">
                <a:solidFill>
                  <a:srgbClr val="1A1B17"/>
                </a:solidFill>
                <a:latin typeface="Georgia"/>
                <a:cs typeface="Georgia"/>
              </a:rPr>
              <a:t>s  </a:t>
            </a:r>
            <a:r>
              <a:rPr sz="3200" spc="-15" dirty="0">
                <a:solidFill>
                  <a:srgbClr val="1A1B17"/>
                </a:solidFill>
                <a:latin typeface="Georgia"/>
                <a:cs typeface="Georgia"/>
              </a:rPr>
              <a:t>Nivel</a:t>
            </a:r>
            <a:r>
              <a:rPr sz="3200" spc="-1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1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dirty="0">
                <a:solidFill>
                  <a:srgbClr val="1A1B17"/>
                </a:solidFill>
                <a:latin typeface="Georgia"/>
                <a:cs typeface="Georgia"/>
              </a:rPr>
              <a:t>ejecución</a:t>
            </a:r>
            <a:endParaRPr sz="320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03628" y="7725595"/>
            <a:ext cx="123825" cy="12382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03628" y="8249470"/>
            <a:ext cx="123825" cy="12382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03628" y="8773345"/>
            <a:ext cx="123825" cy="12382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603628" y="9297220"/>
            <a:ext cx="123825" cy="12382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53343" y="4091016"/>
            <a:ext cx="123825" cy="12382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53343" y="4614891"/>
            <a:ext cx="123825" cy="12382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53343" y="5138767"/>
            <a:ext cx="123825" cy="12382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53343" y="5662641"/>
            <a:ext cx="123825" cy="12382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53343" y="6186516"/>
            <a:ext cx="123825" cy="12382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53343" y="6710391"/>
            <a:ext cx="123825" cy="12382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653343" y="7234266"/>
            <a:ext cx="123825" cy="12382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653343" y="7758141"/>
            <a:ext cx="123825" cy="123824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259643" y="3264234"/>
            <a:ext cx="5125085" cy="477837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3200" spc="30" dirty="0">
                <a:solidFill>
                  <a:srgbClr val="1A1B17"/>
                </a:solidFill>
                <a:latin typeface="Georgia"/>
                <a:cs typeface="Georgia"/>
              </a:rPr>
              <a:t>Niveles</a:t>
            </a:r>
            <a:r>
              <a:rPr sz="3200" spc="-9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dirty="0">
                <a:solidFill>
                  <a:srgbClr val="1A1B17"/>
                </a:solidFill>
                <a:latin typeface="Georgia"/>
                <a:cs typeface="Georgia"/>
              </a:rPr>
              <a:t>Funcionales</a:t>
            </a:r>
            <a:endParaRPr sz="3200">
              <a:latin typeface="Georgia"/>
              <a:cs typeface="Georgia"/>
            </a:endParaRPr>
          </a:p>
          <a:p>
            <a:pPr marL="702945" marR="5080">
              <a:lnSpc>
                <a:spcPct val="107400"/>
              </a:lnSpc>
              <a:spcBef>
                <a:spcPts val="150"/>
              </a:spcBef>
            </a:pPr>
            <a:r>
              <a:rPr sz="3200" spc="-15" dirty="0">
                <a:solidFill>
                  <a:srgbClr val="1A1B17"/>
                </a:solidFill>
                <a:latin typeface="Georgia"/>
                <a:cs typeface="Georgia"/>
              </a:rPr>
              <a:t>Nivel</a:t>
            </a:r>
            <a:r>
              <a:rPr sz="3200" spc="-17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5" dirty="0">
                <a:solidFill>
                  <a:srgbClr val="1A1B17"/>
                </a:solidFill>
                <a:latin typeface="Georgia"/>
                <a:cs typeface="Georgia"/>
              </a:rPr>
              <a:t>Político</a:t>
            </a:r>
            <a:r>
              <a:rPr sz="3200" spc="-1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19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3200" spc="-17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dirty="0">
                <a:solidFill>
                  <a:srgbClr val="1A1B17"/>
                </a:solidFill>
                <a:latin typeface="Georgia"/>
                <a:cs typeface="Georgia"/>
              </a:rPr>
              <a:t>Directivo </a:t>
            </a:r>
            <a:r>
              <a:rPr sz="3200" spc="-7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15" dirty="0">
                <a:solidFill>
                  <a:srgbClr val="FF1616"/>
                </a:solidFill>
                <a:latin typeface="Georgia"/>
                <a:cs typeface="Georgia"/>
              </a:rPr>
              <a:t>Nivel</a:t>
            </a:r>
            <a:r>
              <a:rPr sz="3200" spc="-160" dirty="0">
                <a:solidFill>
                  <a:srgbClr val="FF1616"/>
                </a:solidFill>
                <a:latin typeface="Georgia"/>
                <a:cs typeface="Georgia"/>
              </a:rPr>
              <a:t> </a:t>
            </a:r>
            <a:r>
              <a:rPr sz="3200" spc="-25" dirty="0">
                <a:solidFill>
                  <a:srgbClr val="FF1616"/>
                </a:solidFill>
                <a:latin typeface="Georgia"/>
                <a:cs typeface="Georgia"/>
              </a:rPr>
              <a:t>Coordinador</a:t>
            </a:r>
            <a:endParaRPr sz="3200">
              <a:latin typeface="Georgia"/>
              <a:cs typeface="Georgia"/>
            </a:endParaRPr>
          </a:p>
          <a:p>
            <a:pPr marL="702945" marR="1276985">
              <a:lnSpc>
                <a:spcPct val="107400"/>
              </a:lnSpc>
            </a:pPr>
            <a:r>
              <a:rPr sz="3200" spc="-15" dirty="0">
                <a:solidFill>
                  <a:srgbClr val="FF1616"/>
                </a:solidFill>
                <a:latin typeface="Georgia"/>
                <a:cs typeface="Georgia"/>
              </a:rPr>
              <a:t>Nivel </a:t>
            </a:r>
            <a:r>
              <a:rPr sz="3200" spc="-20" dirty="0">
                <a:solidFill>
                  <a:srgbClr val="FF1616"/>
                </a:solidFill>
                <a:latin typeface="Georgia"/>
                <a:cs typeface="Georgia"/>
              </a:rPr>
              <a:t>Asesor </a:t>
            </a:r>
            <a:r>
              <a:rPr sz="3200" spc="-15" dirty="0">
                <a:solidFill>
                  <a:srgbClr val="FF1616"/>
                </a:solidFill>
                <a:latin typeface="Georgia"/>
                <a:cs typeface="Georgia"/>
              </a:rPr>
              <a:t> </a:t>
            </a:r>
            <a:r>
              <a:rPr sz="3200" spc="-150" dirty="0">
                <a:solidFill>
                  <a:srgbClr val="FF1616"/>
                </a:solidFill>
                <a:latin typeface="Georgia"/>
                <a:cs typeface="Georgia"/>
              </a:rPr>
              <a:t>N</a:t>
            </a:r>
            <a:r>
              <a:rPr sz="3200" spc="-45" dirty="0">
                <a:solidFill>
                  <a:srgbClr val="FF1616"/>
                </a:solidFill>
                <a:latin typeface="Georgia"/>
                <a:cs typeface="Georgia"/>
              </a:rPr>
              <a:t>i</a:t>
            </a:r>
            <a:r>
              <a:rPr sz="3200" spc="120" dirty="0">
                <a:solidFill>
                  <a:srgbClr val="FF1616"/>
                </a:solidFill>
                <a:latin typeface="Georgia"/>
                <a:cs typeface="Georgia"/>
              </a:rPr>
              <a:t>v</a:t>
            </a:r>
            <a:r>
              <a:rPr sz="3200" spc="5" dirty="0">
                <a:solidFill>
                  <a:srgbClr val="FF1616"/>
                </a:solidFill>
                <a:latin typeface="Georgia"/>
                <a:cs typeface="Georgia"/>
              </a:rPr>
              <a:t>e</a:t>
            </a:r>
            <a:r>
              <a:rPr sz="3200" spc="-5" dirty="0">
                <a:solidFill>
                  <a:srgbClr val="FF1616"/>
                </a:solidFill>
                <a:latin typeface="Georgia"/>
                <a:cs typeface="Georgia"/>
              </a:rPr>
              <a:t>l</a:t>
            </a:r>
            <a:r>
              <a:rPr sz="3200" spc="-155" dirty="0">
                <a:solidFill>
                  <a:srgbClr val="FF1616"/>
                </a:solidFill>
                <a:latin typeface="Georgia"/>
                <a:cs typeface="Georgia"/>
              </a:rPr>
              <a:t> </a:t>
            </a:r>
            <a:r>
              <a:rPr sz="3200" spc="-290" dirty="0">
                <a:solidFill>
                  <a:srgbClr val="FF1616"/>
                </a:solidFill>
                <a:latin typeface="Georgia"/>
                <a:cs typeface="Georgia"/>
              </a:rPr>
              <a:t>F</a:t>
            </a:r>
            <a:r>
              <a:rPr sz="3200" spc="-45" dirty="0">
                <a:solidFill>
                  <a:srgbClr val="FF1616"/>
                </a:solidFill>
                <a:latin typeface="Georgia"/>
                <a:cs typeface="Georgia"/>
              </a:rPr>
              <a:t>i</a:t>
            </a:r>
            <a:r>
              <a:rPr sz="3200" spc="-20" dirty="0">
                <a:solidFill>
                  <a:srgbClr val="FF1616"/>
                </a:solidFill>
                <a:latin typeface="Georgia"/>
                <a:cs typeface="Georgia"/>
              </a:rPr>
              <a:t>s</a:t>
            </a:r>
            <a:r>
              <a:rPr sz="3200" spc="15" dirty="0">
                <a:solidFill>
                  <a:srgbClr val="FF1616"/>
                </a:solidFill>
                <a:latin typeface="Georgia"/>
                <a:cs typeface="Georgia"/>
              </a:rPr>
              <a:t>c</a:t>
            </a:r>
            <a:r>
              <a:rPr sz="3200" spc="-60" dirty="0">
                <a:solidFill>
                  <a:srgbClr val="FF1616"/>
                </a:solidFill>
                <a:latin typeface="Georgia"/>
                <a:cs typeface="Georgia"/>
              </a:rPr>
              <a:t>a</a:t>
            </a:r>
            <a:r>
              <a:rPr sz="3200" spc="-55" dirty="0">
                <a:solidFill>
                  <a:srgbClr val="FF1616"/>
                </a:solidFill>
                <a:latin typeface="Georgia"/>
                <a:cs typeface="Georgia"/>
              </a:rPr>
              <a:t>l</a:t>
            </a:r>
            <a:r>
              <a:rPr sz="3200" spc="-45" dirty="0">
                <a:solidFill>
                  <a:srgbClr val="FF1616"/>
                </a:solidFill>
                <a:latin typeface="Georgia"/>
                <a:cs typeface="Georgia"/>
              </a:rPr>
              <a:t>i</a:t>
            </a:r>
            <a:r>
              <a:rPr sz="3200" spc="135" dirty="0">
                <a:solidFill>
                  <a:srgbClr val="FF1616"/>
                </a:solidFill>
                <a:latin typeface="Georgia"/>
                <a:cs typeface="Georgia"/>
              </a:rPr>
              <a:t>z</a:t>
            </a:r>
            <a:r>
              <a:rPr sz="3200" spc="-60" dirty="0">
                <a:solidFill>
                  <a:srgbClr val="FF1616"/>
                </a:solidFill>
                <a:latin typeface="Georgia"/>
                <a:cs typeface="Georgia"/>
              </a:rPr>
              <a:t>a</a:t>
            </a:r>
            <a:r>
              <a:rPr sz="3200" spc="-35" dirty="0">
                <a:solidFill>
                  <a:srgbClr val="FF1616"/>
                </a:solidFill>
                <a:latin typeface="Georgia"/>
                <a:cs typeface="Georgia"/>
              </a:rPr>
              <a:t>d</a:t>
            </a:r>
            <a:r>
              <a:rPr sz="3200" spc="-25" dirty="0">
                <a:solidFill>
                  <a:srgbClr val="FF1616"/>
                </a:solidFill>
                <a:latin typeface="Georgia"/>
                <a:cs typeface="Georgia"/>
              </a:rPr>
              <a:t>o</a:t>
            </a:r>
            <a:r>
              <a:rPr sz="3200" spc="45" dirty="0">
                <a:solidFill>
                  <a:srgbClr val="FF1616"/>
                </a:solidFill>
                <a:latin typeface="Georgia"/>
                <a:cs typeface="Georgia"/>
              </a:rPr>
              <a:t>r</a:t>
            </a:r>
            <a:endParaRPr sz="3200">
              <a:latin typeface="Georgia"/>
              <a:cs typeface="Georgia"/>
            </a:endParaRPr>
          </a:p>
          <a:p>
            <a:pPr marL="702945" marR="239395">
              <a:lnSpc>
                <a:spcPct val="107400"/>
              </a:lnSpc>
            </a:pPr>
            <a:r>
              <a:rPr sz="3200" spc="-15" dirty="0">
                <a:solidFill>
                  <a:srgbClr val="FF1616"/>
                </a:solidFill>
                <a:latin typeface="Georgia"/>
                <a:cs typeface="Georgia"/>
              </a:rPr>
              <a:t>Nivel</a:t>
            </a:r>
            <a:r>
              <a:rPr sz="3200" spc="-165" dirty="0">
                <a:solidFill>
                  <a:srgbClr val="FF1616"/>
                </a:solidFill>
                <a:latin typeface="Georgia"/>
                <a:cs typeface="Georgia"/>
              </a:rPr>
              <a:t> </a:t>
            </a:r>
            <a:r>
              <a:rPr sz="3200" spc="-25" dirty="0">
                <a:solidFill>
                  <a:srgbClr val="FF1616"/>
                </a:solidFill>
                <a:latin typeface="Georgia"/>
                <a:cs typeface="Georgia"/>
              </a:rPr>
              <a:t>Auxiliar</a:t>
            </a:r>
            <a:r>
              <a:rPr sz="3200" spc="-165" dirty="0">
                <a:solidFill>
                  <a:srgbClr val="FF1616"/>
                </a:solidFill>
                <a:latin typeface="Georgia"/>
                <a:cs typeface="Georgia"/>
              </a:rPr>
              <a:t> </a:t>
            </a:r>
            <a:r>
              <a:rPr sz="3200" spc="10" dirty="0">
                <a:solidFill>
                  <a:srgbClr val="FF1616"/>
                </a:solidFill>
                <a:latin typeface="Georgia"/>
                <a:cs typeface="Georgia"/>
              </a:rPr>
              <a:t>de</a:t>
            </a:r>
            <a:r>
              <a:rPr sz="3200" spc="-165" dirty="0">
                <a:solidFill>
                  <a:srgbClr val="FF1616"/>
                </a:solidFill>
                <a:latin typeface="Georgia"/>
                <a:cs typeface="Georgia"/>
              </a:rPr>
              <a:t> </a:t>
            </a:r>
            <a:r>
              <a:rPr sz="3200" spc="5" dirty="0">
                <a:solidFill>
                  <a:srgbClr val="FF1616"/>
                </a:solidFill>
                <a:latin typeface="Georgia"/>
                <a:cs typeface="Georgia"/>
              </a:rPr>
              <a:t>Apoyo </a:t>
            </a:r>
            <a:r>
              <a:rPr sz="3200" spc="-760" dirty="0">
                <a:solidFill>
                  <a:srgbClr val="FF1616"/>
                </a:solidFill>
                <a:latin typeface="Georgia"/>
                <a:cs typeface="Georgia"/>
              </a:rPr>
              <a:t> </a:t>
            </a:r>
            <a:r>
              <a:rPr sz="3200" spc="-15" dirty="0">
                <a:solidFill>
                  <a:srgbClr val="FF1616"/>
                </a:solidFill>
                <a:latin typeface="Georgia"/>
                <a:cs typeface="Georgia"/>
              </a:rPr>
              <a:t>Nivel</a:t>
            </a:r>
            <a:r>
              <a:rPr sz="3200" spc="-160" dirty="0">
                <a:solidFill>
                  <a:srgbClr val="FF1616"/>
                </a:solidFill>
                <a:latin typeface="Georgia"/>
                <a:cs typeface="Georgia"/>
              </a:rPr>
              <a:t> </a:t>
            </a:r>
            <a:r>
              <a:rPr sz="3200" spc="-15" dirty="0">
                <a:solidFill>
                  <a:srgbClr val="FF1616"/>
                </a:solidFill>
                <a:latin typeface="Georgia"/>
                <a:cs typeface="Georgia"/>
              </a:rPr>
              <a:t>Técnico</a:t>
            </a:r>
            <a:endParaRPr sz="3200">
              <a:latin typeface="Georgia"/>
              <a:cs typeface="Georgia"/>
            </a:endParaRPr>
          </a:p>
          <a:p>
            <a:pPr marL="702945" marR="1607185">
              <a:lnSpc>
                <a:spcPct val="107400"/>
              </a:lnSpc>
            </a:pPr>
            <a:r>
              <a:rPr sz="3200" spc="-15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2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200" spc="120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3200" spc="-1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-8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200" spc="-1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200" spc="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200" spc="-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200" spc="-6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200" spc="5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200" spc="-45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200" spc="120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200" spc="15" dirty="0">
                <a:solidFill>
                  <a:srgbClr val="1A1B17"/>
                </a:solidFill>
                <a:latin typeface="Georgia"/>
                <a:cs typeface="Georgia"/>
              </a:rPr>
              <a:t>o  </a:t>
            </a:r>
            <a:r>
              <a:rPr sz="3200" spc="-15" dirty="0">
                <a:solidFill>
                  <a:srgbClr val="1A1B17"/>
                </a:solidFill>
                <a:latin typeface="Georgia"/>
                <a:cs typeface="Georgia"/>
              </a:rPr>
              <a:t>Nivel</a:t>
            </a:r>
            <a:r>
              <a:rPr sz="3200" spc="-1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200" spc="10" dirty="0">
                <a:solidFill>
                  <a:srgbClr val="1A1B17"/>
                </a:solidFill>
                <a:latin typeface="Georgia"/>
                <a:cs typeface="Georgia"/>
              </a:rPr>
              <a:t>ejecutor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49170" y="2316924"/>
            <a:ext cx="565658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20" dirty="0">
                <a:latin typeface="Cambria"/>
                <a:cs typeface="Cambria"/>
              </a:rPr>
              <a:t>L</a:t>
            </a:r>
            <a:r>
              <a:rPr sz="3000" b="1" spc="-80" dirty="0">
                <a:latin typeface="Cambria"/>
                <a:cs typeface="Cambria"/>
              </a:rPr>
              <a:t>E</a:t>
            </a:r>
            <a:r>
              <a:rPr sz="3000" b="1" spc="40" dirty="0">
                <a:latin typeface="Cambria"/>
                <a:cs typeface="Cambria"/>
              </a:rPr>
              <a:t>Y </a:t>
            </a:r>
            <a:r>
              <a:rPr sz="3000" b="1" spc="165" dirty="0">
                <a:latin typeface="Cambria"/>
                <a:cs typeface="Cambria"/>
              </a:rPr>
              <a:t>N</a:t>
            </a:r>
            <a:r>
              <a:rPr sz="3000" b="1" spc="210" dirty="0">
                <a:latin typeface="Cambria"/>
                <a:cs typeface="Cambria"/>
              </a:rPr>
              <a:t>O</a:t>
            </a:r>
            <a:r>
              <a:rPr sz="3000" b="1" spc="-75" dirty="0">
                <a:latin typeface="Cambria"/>
                <a:cs typeface="Cambria"/>
              </a:rPr>
              <a:t>.</a:t>
            </a:r>
            <a:r>
              <a:rPr sz="3000" b="1" spc="-385" dirty="0">
                <a:latin typeface="Cambria"/>
                <a:cs typeface="Cambria"/>
              </a:rPr>
              <a:t>9</a:t>
            </a:r>
            <a:r>
              <a:rPr sz="3000" b="1" spc="40" dirty="0">
                <a:latin typeface="Cambria"/>
                <a:cs typeface="Cambria"/>
              </a:rPr>
              <a:t> </a:t>
            </a:r>
            <a:r>
              <a:rPr sz="3000" b="1" dirty="0">
                <a:latin typeface="Cambria"/>
                <a:cs typeface="Cambria"/>
              </a:rPr>
              <a:t>D</a:t>
            </a:r>
            <a:r>
              <a:rPr sz="3000" b="1" spc="-80" dirty="0">
                <a:latin typeface="Cambria"/>
                <a:cs typeface="Cambria"/>
              </a:rPr>
              <a:t>E</a:t>
            </a:r>
            <a:r>
              <a:rPr sz="3000" b="1" spc="40" dirty="0">
                <a:latin typeface="Cambria"/>
                <a:cs typeface="Cambria"/>
              </a:rPr>
              <a:t> </a:t>
            </a:r>
            <a:r>
              <a:rPr sz="3000" b="1" spc="-575" dirty="0">
                <a:latin typeface="Cambria"/>
                <a:cs typeface="Cambria"/>
              </a:rPr>
              <a:t>2</a:t>
            </a:r>
            <a:r>
              <a:rPr sz="3000" b="1" spc="-350" dirty="0">
                <a:latin typeface="Cambria"/>
                <a:cs typeface="Cambria"/>
              </a:rPr>
              <a:t>0</a:t>
            </a:r>
            <a:r>
              <a:rPr sz="3000" b="1" spc="40" dirty="0">
                <a:latin typeface="Cambria"/>
                <a:cs typeface="Cambria"/>
              </a:rPr>
              <a:t> </a:t>
            </a:r>
            <a:r>
              <a:rPr sz="3000" b="1" dirty="0">
                <a:latin typeface="Cambria"/>
                <a:cs typeface="Cambria"/>
              </a:rPr>
              <a:t>D</a:t>
            </a:r>
            <a:r>
              <a:rPr sz="3000" b="1" spc="-80" dirty="0">
                <a:latin typeface="Cambria"/>
                <a:cs typeface="Cambria"/>
              </a:rPr>
              <a:t>E</a:t>
            </a:r>
            <a:r>
              <a:rPr sz="3000" b="1" spc="40" dirty="0">
                <a:latin typeface="Cambria"/>
                <a:cs typeface="Cambria"/>
              </a:rPr>
              <a:t> </a:t>
            </a:r>
            <a:r>
              <a:rPr sz="3000" b="1" spc="-10" dirty="0">
                <a:latin typeface="Cambria"/>
                <a:cs typeface="Cambria"/>
              </a:rPr>
              <a:t>J</a:t>
            </a:r>
            <a:r>
              <a:rPr sz="3000" b="1" spc="80" dirty="0">
                <a:latin typeface="Cambria"/>
                <a:cs typeface="Cambria"/>
              </a:rPr>
              <a:t>U</a:t>
            </a:r>
            <a:r>
              <a:rPr sz="3000" b="1" spc="165" dirty="0">
                <a:latin typeface="Cambria"/>
                <a:cs typeface="Cambria"/>
              </a:rPr>
              <a:t>N</a:t>
            </a:r>
            <a:r>
              <a:rPr sz="3000" b="1" spc="-25" dirty="0">
                <a:latin typeface="Cambria"/>
                <a:cs typeface="Cambria"/>
              </a:rPr>
              <a:t>I</a:t>
            </a:r>
            <a:r>
              <a:rPr sz="3000" b="1" spc="210" dirty="0">
                <a:latin typeface="Cambria"/>
                <a:cs typeface="Cambria"/>
              </a:rPr>
              <a:t>O</a:t>
            </a:r>
            <a:r>
              <a:rPr sz="3000" b="1" spc="40" dirty="0">
                <a:latin typeface="Cambria"/>
                <a:cs typeface="Cambria"/>
              </a:rPr>
              <a:t> </a:t>
            </a:r>
            <a:r>
              <a:rPr sz="3000" b="1" dirty="0">
                <a:latin typeface="Cambria"/>
                <a:cs typeface="Cambria"/>
              </a:rPr>
              <a:t>D</a:t>
            </a:r>
            <a:r>
              <a:rPr sz="3000" b="1" spc="-80" dirty="0">
                <a:latin typeface="Cambria"/>
                <a:cs typeface="Cambria"/>
              </a:rPr>
              <a:t>E</a:t>
            </a:r>
            <a:r>
              <a:rPr sz="3000" b="1" spc="40" dirty="0">
                <a:latin typeface="Cambria"/>
                <a:cs typeface="Cambria"/>
              </a:rPr>
              <a:t> </a:t>
            </a:r>
            <a:r>
              <a:rPr sz="3000" b="1" spc="-785" dirty="0">
                <a:latin typeface="Cambria"/>
                <a:cs typeface="Cambria"/>
              </a:rPr>
              <a:t>1</a:t>
            </a:r>
            <a:r>
              <a:rPr sz="3000" b="1" spc="-385" dirty="0">
                <a:latin typeface="Cambria"/>
                <a:cs typeface="Cambria"/>
              </a:rPr>
              <a:t>99</a:t>
            </a:r>
            <a:r>
              <a:rPr sz="3000" b="1" spc="-409" dirty="0">
                <a:latin typeface="Cambria"/>
                <a:cs typeface="Cambria"/>
              </a:rPr>
              <a:t>4</a:t>
            </a:r>
            <a:endParaRPr sz="3000">
              <a:latin typeface="Cambria"/>
              <a:cs typeface="Cambria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3811819" y="315227"/>
            <a:ext cx="11368405" cy="139065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014094" marR="5080" indent="-1002030">
              <a:lnSpc>
                <a:spcPts val="5120"/>
              </a:lnSpc>
              <a:spcBef>
                <a:spcPts val="695"/>
              </a:spcBef>
              <a:tabLst>
                <a:tab pos="6811009" algn="l"/>
              </a:tabLst>
            </a:pPr>
            <a:r>
              <a:rPr sz="4700" dirty="0">
                <a:solidFill>
                  <a:srgbClr val="000000"/>
                </a:solidFill>
              </a:rPr>
              <a:t>NIVELES</a:t>
            </a:r>
            <a:r>
              <a:rPr sz="4700" spc="75" dirty="0">
                <a:solidFill>
                  <a:srgbClr val="000000"/>
                </a:solidFill>
              </a:rPr>
              <a:t> </a:t>
            </a:r>
            <a:r>
              <a:rPr sz="4700" spc="120" dirty="0">
                <a:solidFill>
                  <a:srgbClr val="000000"/>
                </a:solidFill>
              </a:rPr>
              <a:t>FUNCIONALES	</a:t>
            </a:r>
            <a:r>
              <a:rPr sz="4700" spc="60" dirty="0">
                <a:solidFill>
                  <a:srgbClr val="000000"/>
                </a:solidFill>
              </a:rPr>
              <a:t>Y</a:t>
            </a:r>
            <a:r>
              <a:rPr sz="4700" spc="-15" dirty="0">
                <a:solidFill>
                  <a:srgbClr val="000000"/>
                </a:solidFill>
              </a:rPr>
              <a:t> </a:t>
            </a:r>
            <a:r>
              <a:rPr sz="4700" spc="150" dirty="0">
                <a:solidFill>
                  <a:srgbClr val="000000"/>
                </a:solidFill>
              </a:rPr>
              <a:t>JERÁRQUICOS </a:t>
            </a:r>
            <a:r>
              <a:rPr sz="4700" spc="-1019" dirty="0">
                <a:solidFill>
                  <a:srgbClr val="000000"/>
                </a:solidFill>
              </a:rPr>
              <a:t> </a:t>
            </a:r>
            <a:r>
              <a:rPr sz="4700" spc="-70" dirty="0">
                <a:solidFill>
                  <a:srgbClr val="000000"/>
                </a:solidFill>
              </a:rPr>
              <a:t>DE</a:t>
            </a:r>
            <a:r>
              <a:rPr sz="4700" spc="55" dirty="0">
                <a:solidFill>
                  <a:srgbClr val="000000"/>
                </a:solidFill>
              </a:rPr>
              <a:t> </a:t>
            </a:r>
            <a:r>
              <a:rPr sz="4700" spc="125" dirty="0">
                <a:solidFill>
                  <a:srgbClr val="000000"/>
                </a:solidFill>
              </a:rPr>
              <a:t>LA</a:t>
            </a:r>
            <a:r>
              <a:rPr sz="4700" spc="60" dirty="0">
                <a:solidFill>
                  <a:srgbClr val="000000"/>
                </a:solidFill>
              </a:rPr>
              <a:t> </a:t>
            </a:r>
            <a:r>
              <a:rPr sz="4700" spc="135" dirty="0">
                <a:solidFill>
                  <a:srgbClr val="000000"/>
                </a:solidFill>
              </a:rPr>
              <a:t>ADMINISTRACIÓN</a:t>
            </a:r>
            <a:r>
              <a:rPr sz="4700" spc="55" dirty="0">
                <a:solidFill>
                  <a:srgbClr val="000000"/>
                </a:solidFill>
              </a:rPr>
              <a:t> </a:t>
            </a:r>
            <a:r>
              <a:rPr sz="4700" spc="35" dirty="0">
                <a:solidFill>
                  <a:srgbClr val="000000"/>
                </a:solidFill>
              </a:rPr>
              <a:t>PÚBLICA</a:t>
            </a:r>
            <a:endParaRPr sz="4700"/>
          </a:p>
        </p:txBody>
      </p:sp>
      <p:sp>
        <p:nvSpPr>
          <p:cNvPr id="20" name="object 20"/>
          <p:cNvSpPr/>
          <p:nvPr/>
        </p:nvSpPr>
        <p:spPr>
          <a:xfrm>
            <a:off x="818378" y="386078"/>
            <a:ext cx="908050" cy="908050"/>
          </a:xfrm>
          <a:custGeom>
            <a:avLst/>
            <a:gdLst/>
            <a:ahLst/>
            <a:cxnLst/>
            <a:rect l="l" t="t" r="r" b="b"/>
            <a:pathLst>
              <a:path w="908050" h="908050">
                <a:moveTo>
                  <a:pt x="453965" y="907930"/>
                </a:moveTo>
                <a:lnTo>
                  <a:pt x="409468" y="905744"/>
                </a:lnTo>
                <a:lnTo>
                  <a:pt x="365400" y="899207"/>
                </a:lnTo>
                <a:lnTo>
                  <a:pt x="322185" y="888382"/>
                </a:lnTo>
                <a:lnTo>
                  <a:pt x="280240" y="873373"/>
                </a:lnTo>
                <a:lnTo>
                  <a:pt x="239967" y="854326"/>
                </a:lnTo>
                <a:lnTo>
                  <a:pt x="201755" y="831423"/>
                </a:lnTo>
                <a:lnTo>
                  <a:pt x="165972" y="804884"/>
                </a:lnTo>
                <a:lnTo>
                  <a:pt x="132963" y="774966"/>
                </a:lnTo>
                <a:lnTo>
                  <a:pt x="103045" y="741957"/>
                </a:lnTo>
                <a:lnTo>
                  <a:pt x="76506" y="706174"/>
                </a:lnTo>
                <a:lnTo>
                  <a:pt x="53603" y="667962"/>
                </a:lnTo>
                <a:lnTo>
                  <a:pt x="34556" y="627689"/>
                </a:lnTo>
                <a:lnTo>
                  <a:pt x="19547" y="585744"/>
                </a:lnTo>
                <a:lnTo>
                  <a:pt x="8722" y="542529"/>
                </a:lnTo>
                <a:lnTo>
                  <a:pt x="2185" y="498461"/>
                </a:lnTo>
                <a:lnTo>
                  <a:pt x="0" y="453965"/>
                </a:lnTo>
                <a:lnTo>
                  <a:pt x="136" y="442820"/>
                </a:lnTo>
                <a:lnTo>
                  <a:pt x="3414" y="398391"/>
                </a:lnTo>
                <a:lnTo>
                  <a:pt x="11030" y="354497"/>
                </a:lnTo>
                <a:lnTo>
                  <a:pt x="22913" y="311561"/>
                </a:lnTo>
                <a:lnTo>
                  <a:pt x="38946" y="269996"/>
                </a:lnTo>
                <a:lnTo>
                  <a:pt x="58977" y="230203"/>
                </a:lnTo>
                <a:lnTo>
                  <a:pt x="82811" y="192565"/>
                </a:lnTo>
                <a:lnTo>
                  <a:pt x="110220" y="157444"/>
                </a:lnTo>
                <a:lnTo>
                  <a:pt x="140940" y="125179"/>
                </a:lnTo>
                <a:lnTo>
                  <a:pt x="174673" y="96081"/>
                </a:lnTo>
                <a:lnTo>
                  <a:pt x="211097" y="70429"/>
                </a:lnTo>
                <a:lnTo>
                  <a:pt x="249860" y="48470"/>
                </a:lnTo>
                <a:lnTo>
                  <a:pt x="290588" y="30417"/>
                </a:lnTo>
                <a:lnTo>
                  <a:pt x="332889" y="16443"/>
                </a:lnTo>
                <a:lnTo>
                  <a:pt x="376357" y="6682"/>
                </a:lnTo>
                <a:lnTo>
                  <a:pt x="420572" y="1229"/>
                </a:lnTo>
                <a:lnTo>
                  <a:pt x="453965" y="0"/>
                </a:lnTo>
                <a:lnTo>
                  <a:pt x="465109" y="136"/>
                </a:lnTo>
                <a:lnTo>
                  <a:pt x="509538" y="3414"/>
                </a:lnTo>
                <a:lnTo>
                  <a:pt x="553432" y="11030"/>
                </a:lnTo>
                <a:lnTo>
                  <a:pt x="596368" y="22913"/>
                </a:lnTo>
                <a:lnTo>
                  <a:pt x="637933" y="38946"/>
                </a:lnTo>
                <a:lnTo>
                  <a:pt x="677726" y="58977"/>
                </a:lnTo>
                <a:lnTo>
                  <a:pt x="715364" y="82811"/>
                </a:lnTo>
                <a:lnTo>
                  <a:pt x="750485" y="110220"/>
                </a:lnTo>
                <a:lnTo>
                  <a:pt x="782750" y="140940"/>
                </a:lnTo>
                <a:lnTo>
                  <a:pt x="811848" y="174673"/>
                </a:lnTo>
                <a:lnTo>
                  <a:pt x="837500" y="211097"/>
                </a:lnTo>
                <a:lnTo>
                  <a:pt x="859459" y="249860"/>
                </a:lnTo>
                <a:lnTo>
                  <a:pt x="877512" y="290588"/>
                </a:lnTo>
                <a:lnTo>
                  <a:pt x="891486" y="332889"/>
                </a:lnTo>
                <a:lnTo>
                  <a:pt x="901247" y="376357"/>
                </a:lnTo>
                <a:lnTo>
                  <a:pt x="906700" y="420572"/>
                </a:lnTo>
                <a:lnTo>
                  <a:pt x="907930" y="453965"/>
                </a:lnTo>
                <a:lnTo>
                  <a:pt x="907793" y="465109"/>
                </a:lnTo>
                <a:lnTo>
                  <a:pt x="904515" y="509538"/>
                </a:lnTo>
                <a:lnTo>
                  <a:pt x="896899" y="553432"/>
                </a:lnTo>
                <a:lnTo>
                  <a:pt x="885016" y="596368"/>
                </a:lnTo>
                <a:lnTo>
                  <a:pt x="868983" y="637933"/>
                </a:lnTo>
                <a:lnTo>
                  <a:pt x="848952" y="677726"/>
                </a:lnTo>
                <a:lnTo>
                  <a:pt x="825118" y="715364"/>
                </a:lnTo>
                <a:lnTo>
                  <a:pt x="797709" y="750485"/>
                </a:lnTo>
                <a:lnTo>
                  <a:pt x="766989" y="782750"/>
                </a:lnTo>
                <a:lnTo>
                  <a:pt x="733256" y="811848"/>
                </a:lnTo>
                <a:lnTo>
                  <a:pt x="696832" y="837500"/>
                </a:lnTo>
                <a:lnTo>
                  <a:pt x="658069" y="859459"/>
                </a:lnTo>
                <a:lnTo>
                  <a:pt x="617341" y="877512"/>
                </a:lnTo>
                <a:lnTo>
                  <a:pt x="575040" y="891486"/>
                </a:lnTo>
                <a:lnTo>
                  <a:pt x="531572" y="901247"/>
                </a:lnTo>
                <a:lnTo>
                  <a:pt x="487357" y="906700"/>
                </a:lnTo>
                <a:lnTo>
                  <a:pt x="453965" y="907930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068773" y="565805"/>
            <a:ext cx="4076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30" dirty="0">
                <a:solidFill>
                  <a:srgbClr val="FAFAFA"/>
                </a:solidFill>
                <a:latin typeface="Cambria"/>
                <a:cs typeface="Cambria"/>
              </a:rPr>
              <a:t>I</a:t>
            </a:r>
            <a:r>
              <a:rPr sz="3000" b="1" spc="75" dirty="0">
                <a:solidFill>
                  <a:srgbClr val="FAFAFA"/>
                </a:solidFill>
                <a:latin typeface="Cambria"/>
                <a:cs typeface="Cambria"/>
              </a:rPr>
              <a:t>V</a:t>
            </a:r>
            <a:endParaRPr sz="3000">
              <a:latin typeface="Cambria"/>
              <a:cs typeface="Cambria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7068800" y="97155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5</a:t>
            </a:r>
            <a:endParaRPr lang="es-PA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7186" y="3234499"/>
            <a:ext cx="16230600" cy="28575"/>
          </a:xfrm>
          <a:custGeom>
            <a:avLst/>
            <a:gdLst/>
            <a:ahLst/>
            <a:cxnLst/>
            <a:rect l="l" t="t" r="r" b="b"/>
            <a:pathLst>
              <a:path w="16230600" h="28575">
                <a:moveTo>
                  <a:pt x="16230598" y="28574"/>
                </a:moveTo>
                <a:lnTo>
                  <a:pt x="0" y="28574"/>
                </a:lnTo>
                <a:lnTo>
                  <a:pt x="0" y="0"/>
                </a:lnTo>
                <a:lnTo>
                  <a:pt x="16230598" y="0"/>
                </a:lnTo>
                <a:lnTo>
                  <a:pt x="16230598" y="28574"/>
                </a:lnTo>
                <a:close/>
              </a:path>
            </a:pathLst>
          </a:custGeom>
          <a:solidFill>
            <a:srgbClr val="CCA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669290" y="3360128"/>
            <a:ext cx="415925" cy="381000"/>
            <a:chOff x="669290" y="3360128"/>
            <a:chExt cx="415925" cy="381000"/>
          </a:xfrm>
        </p:grpSpPr>
        <p:sp>
          <p:nvSpPr>
            <p:cNvPr id="4" name="object 4"/>
            <p:cNvSpPr/>
            <p:nvPr/>
          </p:nvSpPr>
          <p:spPr>
            <a:xfrm>
              <a:off x="677714" y="3451680"/>
              <a:ext cx="280035" cy="280035"/>
            </a:xfrm>
            <a:custGeom>
              <a:avLst/>
              <a:gdLst/>
              <a:ahLst/>
              <a:cxnLst/>
              <a:rect l="l" t="t" r="r" b="b"/>
              <a:pathLst>
                <a:path w="280034" h="280035">
                  <a:moveTo>
                    <a:pt x="139867" y="279528"/>
                  </a:moveTo>
                  <a:lnTo>
                    <a:pt x="99265" y="273511"/>
                  </a:lnTo>
                  <a:lnTo>
                    <a:pt x="62161" y="255973"/>
                  </a:lnTo>
                  <a:lnTo>
                    <a:pt x="31747" y="228430"/>
                  </a:lnTo>
                  <a:lnTo>
                    <a:pt x="10646" y="193249"/>
                  </a:lnTo>
                  <a:lnTo>
                    <a:pt x="671" y="153463"/>
                  </a:lnTo>
                  <a:lnTo>
                    <a:pt x="0" y="139764"/>
                  </a:lnTo>
                  <a:lnTo>
                    <a:pt x="167" y="132897"/>
                  </a:lnTo>
                  <a:lnTo>
                    <a:pt x="8172" y="92686"/>
                  </a:lnTo>
                  <a:lnTo>
                    <a:pt x="27529" y="56499"/>
                  </a:lnTo>
                  <a:lnTo>
                    <a:pt x="56541" y="27508"/>
                  </a:lnTo>
                  <a:lnTo>
                    <a:pt x="92755" y="8166"/>
                  </a:lnTo>
                  <a:lnTo>
                    <a:pt x="132996" y="167"/>
                  </a:lnTo>
                  <a:lnTo>
                    <a:pt x="139867" y="0"/>
                  </a:lnTo>
                  <a:lnTo>
                    <a:pt x="146739" y="167"/>
                  </a:lnTo>
                  <a:lnTo>
                    <a:pt x="186980" y="8166"/>
                  </a:lnTo>
                  <a:lnTo>
                    <a:pt x="223194" y="27508"/>
                  </a:lnTo>
                  <a:lnTo>
                    <a:pt x="252206" y="56499"/>
                  </a:lnTo>
                  <a:lnTo>
                    <a:pt x="271563" y="92686"/>
                  </a:lnTo>
                  <a:lnTo>
                    <a:pt x="279567" y="132897"/>
                  </a:lnTo>
                  <a:lnTo>
                    <a:pt x="279735" y="139764"/>
                  </a:lnTo>
                  <a:lnTo>
                    <a:pt x="279567" y="146630"/>
                  </a:lnTo>
                  <a:lnTo>
                    <a:pt x="271563" y="186841"/>
                  </a:lnTo>
                  <a:lnTo>
                    <a:pt x="252206" y="223028"/>
                  </a:lnTo>
                  <a:lnTo>
                    <a:pt x="223194" y="252019"/>
                  </a:lnTo>
                  <a:lnTo>
                    <a:pt x="186980" y="271361"/>
                  </a:lnTo>
                  <a:lnTo>
                    <a:pt x="146739" y="279360"/>
                  </a:lnTo>
                  <a:lnTo>
                    <a:pt x="139867" y="279528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69290" y="3441757"/>
              <a:ext cx="297180" cy="299720"/>
            </a:xfrm>
            <a:custGeom>
              <a:avLst/>
              <a:gdLst/>
              <a:ahLst/>
              <a:cxnLst/>
              <a:rect l="l" t="t" r="r" b="b"/>
              <a:pathLst>
                <a:path w="297180" h="299720">
                  <a:moveTo>
                    <a:pt x="148450" y="299370"/>
                  </a:moveTo>
                  <a:lnTo>
                    <a:pt x="141382" y="299370"/>
                  </a:lnTo>
                  <a:lnTo>
                    <a:pt x="134218" y="298857"/>
                  </a:lnTo>
                  <a:lnTo>
                    <a:pt x="81429" y="283632"/>
                  </a:lnTo>
                  <a:lnTo>
                    <a:pt x="43734" y="256779"/>
                  </a:lnTo>
                  <a:lnTo>
                    <a:pt x="16190" y="220116"/>
                  </a:lnTo>
                  <a:lnTo>
                    <a:pt x="908" y="176451"/>
                  </a:lnTo>
                  <a:lnTo>
                    <a:pt x="0" y="128594"/>
                  </a:lnTo>
                  <a:lnTo>
                    <a:pt x="12310" y="87068"/>
                  </a:lnTo>
                  <a:lnTo>
                    <a:pt x="35334" y="51658"/>
                  </a:lnTo>
                  <a:lnTo>
                    <a:pt x="67015" y="24151"/>
                  </a:lnTo>
                  <a:lnTo>
                    <a:pt x="105291" y="6335"/>
                  </a:lnTo>
                  <a:lnTo>
                    <a:pt x="148104" y="0"/>
                  </a:lnTo>
                  <a:lnTo>
                    <a:pt x="155176" y="0"/>
                  </a:lnTo>
                  <a:lnTo>
                    <a:pt x="162341" y="512"/>
                  </a:lnTo>
                  <a:lnTo>
                    <a:pt x="169401" y="1509"/>
                  </a:lnTo>
                  <a:lnTo>
                    <a:pt x="215142" y="15738"/>
                  </a:lnTo>
                  <a:lnTo>
                    <a:pt x="220863" y="19813"/>
                  </a:lnTo>
                  <a:lnTo>
                    <a:pt x="148104" y="19813"/>
                  </a:lnTo>
                  <a:lnTo>
                    <a:pt x="102228" y="28301"/>
                  </a:lnTo>
                  <a:lnTo>
                    <a:pt x="63199" y="51745"/>
                  </a:lnTo>
                  <a:lnTo>
                    <a:pt x="34505" y="87115"/>
                  </a:lnTo>
                  <a:lnTo>
                    <a:pt x="19631" y="131379"/>
                  </a:lnTo>
                  <a:lnTo>
                    <a:pt x="22637" y="182813"/>
                  </a:lnTo>
                  <a:lnTo>
                    <a:pt x="44411" y="227609"/>
                  </a:lnTo>
                  <a:lnTo>
                    <a:pt x="81377" y="261006"/>
                  </a:lnTo>
                  <a:lnTo>
                    <a:pt x="129958" y="278243"/>
                  </a:lnTo>
                  <a:lnTo>
                    <a:pt x="142308" y="279544"/>
                  </a:lnTo>
                  <a:lnTo>
                    <a:pt x="220250" y="279544"/>
                  </a:lnTo>
                  <a:lnTo>
                    <a:pt x="191264" y="293034"/>
                  </a:lnTo>
                  <a:lnTo>
                    <a:pt x="148450" y="299370"/>
                  </a:lnTo>
                  <a:close/>
                </a:path>
                <a:path w="297180" h="299720">
                  <a:moveTo>
                    <a:pt x="220250" y="279544"/>
                  </a:moveTo>
                  <a:lnTo>
                    <a:pt x="148450" y="279544"/>
                  </a:lnTo>
                  <a:lnTo>
                    <a:pt x="194335" y="271056"/>
                  </a:lnTo>
                  <a:lnTo>
                    <a:pt x="233374" y="247613"/>
                  </a:lnTo>
                  <a:lnTo>
                    <a:pt x="262076" y="212246"/>
                  </a:lnTo>
                  <a:lnTo>
                    <a:pt x="276948" y="167987"/>
                  </a:lnTo>
                  <a:lnTo>
                    <a:pt x="273943" y="116548"/>
                  </a:lnTo>
                  <a:lnTo>
                    <a:pt x="252166" y="71751"/>
                  </a:lnTo>
                  <a:lnTo>
                    <a:pt x="215195" y="38355"/>
                  </a:lnTo>
                  <a:lnTo>
                    <a:pt x="166605" y="21118"/>
                  </a:lnTo>
                  <a:lnTo>
                    <a:pt x="154250" y="19813"/>
                  </a:lnTo>
                  <a:lnTo>
                    <a:pt x="220863" y="19813"/>
                  </a:lnTo>
                  <a:lnTo>
                    <a:pt x="252840" y="42589"/>
                  </a:lnTo>
                  <a:lnTo>
                    <a:pt x="280386" y="79253"/>
                  </a:lnTo>
                  <a:lnTo>
                    <a:pt x="295668" y="122921"/>
                  </a:lnTo>
                  <a:lnTo>
                    <a:pt x="296576" y="170784"/>
                  </a:lnTo>
                  <a:lnTo>
                    <a:pt x="284259" y="212306"/>
                  </a:lnTo>
                  <a:lnTo>
                    <a:pt x="261228" y="247713"/>
                  </a:lnTo>
                  <a:lnTo>
                    <a:pt x="229543" y="275219"/>
                  </a:lnTo>
                  <a:lnTo>
                    <a:pt x="220250" y="279544"/>
                  </a:lnTo>
                  <a:close/>
                </a:path>
              </a:pathLst>
            </a:custGeom>
            <a:solidFill>
              <a:srgbClr val="CCA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5242" y="3360128"/>
              <a:ext cx="370205" cy="332105"/>
            </a:xfrm>
            <a:custGeom>
              <a:avLst/>
              <a:gdLst/>
              <a:ahLst/>
              <a:cxnLst/>
              <a:rect l="l" t="t" r="r" b="b"/>
              <a:pathLst>
                <a:path w="370205" h="332104">
                  <a:moveTo>
                    <a:pt x="166259" y="246714"/>
                  </a:moveTo>
                  <a:lnTo>
                    <a:pt x="100387" y="246714"/>
                  </a:lnTo>
                  <a:lnTo>
                    <a:pt x="126072" y="208056"/>
                  </a:lnTo>
                  <a:lnTo>
                    <a:pt x="156277" y="168744"/>
                  </a:lnTo>
                  <a:lnTo>
                    <a:pt x="190049" y="130099"/>
                  </a:lnTo>
                  <a:lnTo>
                    <a:pt x="226438" y="93444"/>
                  </a:lnTo>
                  <a:lnTo>
                    <a:pt x="264490" y="60099"/>
                  </a:lnTo>
                  <a:lnTo>
                    <a:pt x="303254" y="31386"/>
                  </a:lnTo>
                  <a:lnTo>
                    <a:pt x="341777" y="8626"/>
                  </a:lnTo>
                  <a:lnTo>
                    <a:pt x="358772" y="0"/>
                  </a:lnTo>
                  <a:lnTo>
                    <a:pt x="369800" y="19738"/>
                  </a:lnTo>
                  <a:lnTo>
                    <a:pt x="348172" y="34988"/>
                  </a:lnTo>
                  <a:lnTo>
                    <a:pt x="321559" y="56325"/>
                  </a:lnTo>
                  <a:lnTo>
                    <a:pt x="291384" y="83663"/>
                  </a:lnTo>
                  <a:lnTo>
                    <a:pt x="259072" y="116911"/>
                  </a:lnTo>
                  <a:lnTo>
                    <a:pt x="226046" y="155984"/>
                  </a:lnTo>
                  <a:lnTo>
                    <a:pt x="193729" y="200792"/>
                  </a:lnTo>
                  <a:lnTo>
                    <a:pt x="166259" y="246714"/>
                  </a:lnTo>
                  <a:close/>
                </a:path>
                <a:path w="370205" h="332104">
                  <a:moveTo>
                    <a:pt x="99869" y="331512"/>
                  </a:moveTo>
                  <a:lnTo>
                    <a:pt x="70766" y="305207"/>
                  </a:lnTo>
                  <a:lnTo>
                    <a:pt x="48202" y="243606"/>
                  </a:lnTo>
                  <a:lnTo>
                    <a:pt x="28907" y="198351"/>
                  </a:lnTo>
                  <a:lnTo>
                    <a:pt x="12994" y="166953"/>
                  </a:lnTo>
                  <a:lnTo>
                    <a:pt x="579" y="146923"/>
                  </a:lnTo>
                  <a:lnTo>
                    <a:pt x="0" y="145409"/>
                  </a:lnTo>
                  <a:lnTo>
                    <a:pt x="38064" y="151823"/>
                  </a:lnTo>
                  <a:lnTo>
                    <a:pt x="71818" y="195559"/>
                  </a:lnTo>
                  <a:lnTo>
                    <a:pt x="91804" y="229742"/>
                  </a:lnTo>
                  <a:lnTo>
                    <a:pt x="94382" y="235144"/>
                  </a:lnTo>
                  <a:lnTo>
                    <a:pt x="97022" y="240358"/>
                  </a:lnTo>
                  <a:lnTo>
                    <a:pt x="100387" y="246714"/>
                  </a:lnTo>
                  <a:lnTo>
                    <a:pt x="166259" y="246714"/>
                  </a:lnTo>
                  <a:lnTo>
                    <a:pt x="163547" y="251248"/>
                  </a:lnTo>
                  <a:lnTo>
                    <a:pt x="136922" y="307263"/>
                  </a:lnTo>
                  <a:lnTo>
                    <a:pt x="129775" y="317493"/>
                  </a:lnTo>
                  <a:lnTo>
                    <a:pt x="121368" y="325657"/>
                  </a:lnTo>
                  <a:lnTo>
                    <a:pt x="111477" y="330687"/>
                  </a:lnTo>
                  <a:lnTo>
                    <a:pt x="99869" y="331512"/>
                  </a:lnTo>
                  <a:close/>
                </a:path>
              </a:pathLst>
            </a:custGeom>
            <a:solidFill>
              <a:srgbClr val="1A1B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40291" y="9394947"/>
            <a:ext cx="218999" cy="21883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40291" y="9025104"/>
            <a:ext cx="218999" cy="21883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042293" y="8657646"/>
            <a:ext cx="215807" cy="21580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71612" y="1716911"/>
            <a:ext cx="1381124" cy="1514474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813578" y="315227"/>
            <a:ext cx="9643745" cy="1390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271145" algn="ctr">
              <a:lnSpc>
                <a:spcPts val="5380"/>
              </a:lnSpc>
              <a:spcBef>
                <a:spcPts val="90"/>
              </a:spcBef>
              <a:tabLst>
                <a:tab pos="2601595" algn="l"/>
              </a:tabLst>
            </a:pPr>
            <a:r>
              <a:rPr sz="4700" dirty="0">
                <a:solidFill>
                  <a:srgbClr val="000000"/>
                </a:solidFill>
              </a:rPr>
              <a:t>NIVELES	</a:t>
            </a:r>
            <a:r>
              <a:rPr sz="4700" spc="120" dirty="0">
                <a:solidFill>
                  <a:srgbClr val="000000"/>
                </a:solidFill>
              </a:rPr>
              <a:t>FUNCIONALES</a:t>
            </a:r>
            <a:endParaRPr sz="4700"/>
          </a:p>
          <a:p>
            <a:pPr algn="ctr">
              <a:lnSpc>
                <a:spcPts val="5380"/>
              </a:lnSpc>
            </a:pPr>
            <a:r>
              <a:rPr sz="4700" spc="-70" dirty="0">
                <a:solidFill>
                  <a:srgbClr val="000000"/>
                </a:solidFill>
              </a:rPr>
              <a:t>DE</a:t>
            </a:r>
            <a:r>
              <a:rPr sz="4700" spc="50" dirty="0">
                <a:solidFill>
                  <a:srgbClr val="000000"/>
                </a:solidFill>
              </a:rPr>
              <a:t> </a:t>
            </a:r>
            <a:r>
              <a:rPr sz="4700" spc="125" dirty="0">
                <a:solidFill>
                  <a:srgbClr val="000000"/>
                </a:solidFill>
              </a:rPr>
              <a:t>LA</a:t>
            </a:r>
            <a:r>
              <a:rPr sz="4700" spc="55" dirty="0">
                <a:solidFill>
                  <a:srgbClr val="000000"/>
                </a:solidFill>
              </a:rPr>
              <a:t> </a:t>
            </a:r>
            <a:r>
              <a:rPr sz="4700" spc="135" dirty="0">
                <a:solidFill>
                  <a:srgbClr val="000000"/>
                </a:solidFill>
              </a:rPr>
              <a:t>ADMINISTRACIÓN</a:t>
            </a:r>
            <a:r>
              <a:rPr sz="4700" spc="55" dirty="0">
                <a:solidFill>
                  <a:srgbClr val="000000"/>
                </a:solidFill>
              </a:rPr>
              <a:t> </a:t>
            </a:r>
            <a:r>
              <a:rPr sz="4700" spc="35" dirty="0">
                <a:solidFill>
                  <a:srgbClr val="000000"/>
                </a:solidFill>
              </a:rPr>
              <a:t>PÚBLICA</a:t>
            </a:r>
            <a:endParaRPr sz="4700"/>
          </a:p>
        </p:txBody>
      </p:sp>
      <p:sp>
        <p:nvSpPr>
          <p:cNvPr id="14" name="object 14"/>
          <p:cNvSpPr txBox="1"/>
          <p:nvPr/>
        </p:nvSpPr>
        <p:spPr>
          <a:xfrm>
            <a:off x="1462829" y="4540566"/>
            <a:ext cx="15055215" cy="2787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525">
              <a:lnSpc>
                <a:spcPct val="116900"/>
              </a:lnSpc>
              <a:spcBef>
                <a:spcPts val="95"/>
              </a:spcBef>
              <a:tabLst>
                <a:tab pos="675640" algn="l"/>
                <a:tab pos="1239520" algn="l"/>
                <a:tab pos="2924810" algn="l"/>
                <a:tab pos="3719195" algn="l"/>
                <a:tab pos="5247640" algn="l"/>
                <a:tab pos="5936615" algn="l"/>
                <a:tab pos="6861809" algn="l"/>
                <a:tab pos="8477885" algn="l"/>
                <a:tab pos="10133965" algn="l"/>
                <a:tab pos="12314555" algn="l"/>
                <a:tab pos="13054965" algn="l"/>
              </a:tabLst>
            </a:pPr>
            <a:r>
              <a:rPr sz="3100" spc="-17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l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175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ó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b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j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ú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b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-95" dirty="0">
                <a:solidFill>
                  <a:srgbClr val="1A1B17"/>
                </a:solidFill>
                <a:latin typeface="Georgia"/>
                <a:cs typeface="Georgia"/>
              </a:rPr>
              <a:t>,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a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gr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la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pr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al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s 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funciones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deben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realizarse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dentro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0" dirty="0">
                <a:solidFill>
                  <a:srgbClr val="1A1B17"/>
                </a:solidFill>
                <a:latin typeface="Georgia"/>
                <a:cs typeface="Georgia"/>
              </a:rPr>
              <a:t>organización.</a:t>
            </a:r>
            <a:endParaRPr sz="3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800">
              <a:latin typeface="Georgia"/>
              <a:cs typeface="Georgia"/>
            </a:endParaRPr>
          </a:p>
          <a:p>
            <a:pPr marL="12700" marR="5080">
              <a:lnSpc>
                <a:spcPct val="116900"/>
              </a:lnSpc>
              <a:spcBef>
                <a:spcPts val="5"/>
              </a:spcBef>
              <a:tabLst>
                <a:tab pos="600710" algn="l"/>
                <a:tab pos="1776730" algn="l"/>
                <a:tab pos="3268979" algn="l"/>
                <a:tab pos="4395470" algn="l"/>
                <a:tab pos="5001895" algn="l"/>
                <a:tab pos="5667375" algn="l"/>
                <a:tab pos="6999605" algn="l"/>
                <a:tab pos="7606030" algn="l"/>
                <a:tab pos="8257540" algn="l"/>
                <a:tab pos="9834245" algn="l"/>
                <a:tab pos="11990070" algn="l"/>
                <a:tab pos="12384405" algn="l"/>
              </a:tabLst>
            </a:pPr>
            <a:r>
              <a:rPr sz="3100" spc="-17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spc="-95" dirty="0">
                <a:solidFill>
                  <a:srgbClr val="1A1B17"/>
                </a:solidFill>
                <a:latin typeface="Georgia"/>
                <a:cs typeface="Georgia"/>
              </a:rPr>
              <a:t>,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55" dirty="0">
                <a:solidFill>
                  <a:srgbClr val="1A1B17"/>
                </a:solidFill>
                <a:latin typeface="Georgia"/>
                <a:cs typeface="Georgia"/>
              </a:rPr>
              <a:t>f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la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pr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so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pr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75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3100" spc="7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175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	a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3100" spc="65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31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3100" spc="11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3100" spc="175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3100" spc="25" dirty="0">
                <a:solidFill>
                  <a:srgbClr val="1A1B17"/>
                </a:solidFill>
                <a:latin typeface="Georgia"/>
                <a:cs typeface="Georgia"/>
              </a:rPr>
              <a:t>o 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diferenciadas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por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contenido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31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5" dirty="0">
                <a:solidFill>
                  <a:srgbClr val="1A1B17"/>
                </a:solidFill>
                <a:latin typeface="Georgia"/>
                <a:cs typeface="Georgia"/>
              </a:rPr>
              <a:t>funciones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especializadas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50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31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35" dirty="0">
                <a:solidFill>
                  <a:srgbClr val="1A1B17"/>
                </a:solidFill>
                <a:latin typeface="Georgia"/>
                <a:cs typeface="Georgia"/>
              </a:rPr>
              <a:t>le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40" dirty="0">
                <a:solidFill>
                  <a:srgbClr val="1A1B17"/>
                </a:solidFill>
                <a:latin typeface="Georgia"/>
                <a:cs typeface="Georgia"/>
              </a:rPr>
              <a:t>son</a:t>
            </a:r>
            <a:r>
              <a:rPr sz="31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3100" spc="10" dirty="0">
                <a:solidFill>
                  <a:srgbClr val="1A1B17"/>
                </a:solidFill>
                <a:latin typeface="Georgia"/>
                <a:cs typeface="Georgia"/>
              </a:rPr>
              <a:t>propias.</a:t>
            </a:r>
            <a:endParaRPr sz="3100">
              <a:latin typeface="Georgia"/>
              <a:cs typeface="Georgia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7258100" y="9734101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6</a:t>
            </a:r>
            <a:endParaRPr lang="es-PA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326" y="7694880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solidFill>
                  <a:srgbClr val="1A1B17"/>
                </a:solidFill>
                <a:latin typeface="Microsoft Sans Serif"/>
                <a:cs typeface="Microsoft Sans Serif"/>
              </a:rPr>
              <a:t>SECTOR</a:t>
            </a:r>
            <a:r>
              <a:rPr sz="1400" spc="-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A1B17"/>
                </a:solidFill>
                <a:latin typeface="Microsoft Sans Serif"/>
                <a:cs typeface="Microsoft Sans Serif"/>
              </a:rPr>
              <a:t>PÚBLICO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482" y="303071"/>
            <a:ext cx="12856210" cy="7658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85" dirty="0"/>
              <a:t>APLICACIÓN</a:t>
            </a:r>
            <a:r>
              <a:rPr spc="60" dirty="0"/>
              <a:t> </a:t>
            </a:r>
            <a:r>
              <a:rPr spc="-65" dirty="0"/>
              <a:t>DE</a:t>
            </a:r>
            <a:r>
              <a:rPr spc="60" dirty="0"/>
              <a:t> </a:t>
            </a:r>
            <a:r>
              <a:rPr spc="105" dirty="0"/>
              <a:t>LOS</a:t>
            </a:r>
            <a:r>
              <a:rPr spc="60" dirty="0"/>
              <a:t> </a:t>
            </a:r>
            <a:r>
              <a:rPr spc="10" dirty="0"/>
              <a:t>NIVELES</a:t>
            </a:r>
            <a:r>
              <a:rPr spc="60" dirty="0"/>
              <a:t> </a:t>
            </a:r>
            <a:r>
              <a:rPr spc="135" dirty="0"/>
              <a:t>FUNCIONALES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33394" y="2945808"/>
            <a:ext cx="114299" cy="11429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874835" y="1548827"/>
            <a:ext cx="16764000" cy="7087234"/>
          </a:xfrm>
          <a:prstGeom prst="rect">
            <a:avLst/>
          </a:prstGeom>
        </p:spPr>
        <p:txBody>
          <a:bodyPr vert="horz" wrap="square" lIns="0" tIns="207645" rIns="0" bIns="0" rtlCol="0">
            <a:spAutoFit/>
          </a:bodyPr>
          <a:lstStyle/>
          <a:p>
            <a:pPr marL="1880235" algn="just">
              <a:lnSpc>
                <a:spcPct val="100000"/>
              </a:lnSpc>
              <a:spcBef>
                <a:spcPts val="1635"/>
              </a:spcBef>
            </a:pP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2800" spc="-1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spc="-80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Í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-7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800" spc="-15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-40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-200" dirty="0">
                <a:solidFill>
                  <a:srgbClr val="1A1B17"/>
                </a:solidFill>
                <a:latin typeface="Georgia"/>
                <a:cs typeface="Georgia"/>
              </a:rPr>
              <a:t>/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D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-7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800" spc="-15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CC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-10" dirty="0">
                <a:solidFill>
                  <a:srgbClr val="1A1B17"/>
                </a:solidFill>
                <a:latin typeface="Georgia"/>
                <a:cs typeface="Georgia"/>
              </a:rPr>
              <a:t>Ó</a:t>
            </a:r>
            <a:r>
              <a:rPr sz="2800" spc="-6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-3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800" spc="-90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2800" spc="-15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-7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-1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endParaRPr sz="2800">
              <a:latin typeface="Georgia"/>
              <a:cs typeface="Georgia"/>
            </a:endParaRPr>
          </a:p>
          <a:p>
            <a:pPr marL="12700">
              <a:lnSpc>
                <a:spcPts val="3150"/>
              </a:lnSpc>
              <a:spcBef>
                <a:spcPts val="1500"/>
              </a:spcBef>
            </a:pPr>
            <a:r>
              <a:rPr sz="2800" b="1" spc="-45" dirty="0">
                <a:solidFill>
                  <a:srgbClr val="1A1B17"/>
                </a:solidFill>
                <a:latin typeface="Cambria"/>
                <a:cs typeface="Cambria"/>
              </a:rPr>
              <a:t>MEF</a:t>
            </a:r>
            <a:endParaRPr sz="2800">
              <a:latin typeface="Cambria"/>
              <a:cs typeface="Cambria"/>
            </a:endParaRPr>
          </a:p>
          <a:p>
            <a:pPr marL="2941320">
              <a:lnSpc>
                <a:spcPts val="3150"/>
              </a:lnSpc>
              <a:tabLst>
                <a:tab pos="3523615" algn="l"/>
                <a:tab pos="5435600" algn="l"/>
                <a:tab pos="6099810" algn="l"/>
                <a:tab pos="7873365" algn="l"/>
                <a:tab pos="9447530" algn="l"/>
                <a:tab pos="9851390" algn="l"/>
                <a:tab pos="11815445" algn="l"/>
                <a:tab pos="12409805" algn="l"/>
                <a:tab pos="12898755" algn="l"/>
                <a:tab pos="14338935" algn="l"/>
                <a:tab pos="14743430" algn="l"/>
                <a:tab pos="15288894" algn="l"/>
                <a:tab pos="16466819" algn="l"/>
              </a:tabLst>
            </a:pPr>
            <a:r>
              <a:rPr sz="2800" spc="-3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8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8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b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65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l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b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j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160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os</a:t>
            </a:r>
            <a:r>
              <a:rPr sz="2800" spc="-85" dirty="0">
                <a:solidFill>
                  <a:srgbClr val="1A1B17"/>
                </a:solidFill>
                <a:latin typeface="Georgia"/>
                <a:cs typeface="Georgia"/>
              </a:rPr>
              <a:t>,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í</a:t>
            </a:r>
            <a:r>
              <a:rPr sz="28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65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8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g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8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l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8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8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j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800" spc="65" dirty="0">
                <a:solidFill>
                  <a:srgbClr val="1A1B17"/>
                </a:solidFill>
                <a:latin typeface="Georgia"/>
                <a:cs typeface="Georgia"/>
              </a:rPr>
              <a:t>ce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l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endParaRPr sz="2800">
              <a:latin typeface="Georgia"/>
              <a:cs typeface="Georgia"/>
            </a:endParaRPr>
          </a:p>
          <a:p>
            <a:pPr marL="2941320" marR="5715">
              <a:lnSpc>
                <a:spcPct val="116100"/>
              </a:lnSpc>
              <a:tabLst>
                <a:tab pos="5051425" algn="l"/>
                <a:tab pos="5503545" algn="l"/>
                <a:tab pos="7263765" algn="l"/>
                <a:tab pos="7906384" algn="l"/>
                <a:tab pos="8442960" algn="l"/>
                <a:tab pos="9871075" algn="l"/>
                <a:tab pos="10407650" algn="l"/>
                <a:tab pos="11962765" algn="l"/>
                <a:tab pos="13799185" algn="l"/>
                <a:tab pos="14441805" algn="l"/>
                <a:tab pos="14978380" algn="l"/>
                <a:tab pos="16466185" algn="l"/>
              </a:tabLst>
            </a:pP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8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spc="65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ón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65" dirty="0">
                <a:solidFill>
                  <a:srgbClr val="1A1B17"/>
                </a:solidFill>
                <a:latin typeface="Georgia"/>
                <a:cs typeface="Georgia"/>
              </a:rPr>
              <a:t>cc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ón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8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l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s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spc="-85" dirty="0">
                <a:solidFill>
                  <a:srgbClr val="1A1B17"/>
                </a:solidFill>
                <a:latin typeface="Georgia"/>
                <a:cs typeface="Georgia"/>
              </a:rPr>
              <a:t>,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l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-90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á</a:t>
            </a:r>
            <a:r>
              <a:rPr sz="2800" spc="110" dirty="0">
                <a:solidFill>
                  <a:srgbClr val="1A1B17"/>
                </a:solidFill>
                <a:latin typeface="Georgia"/>
                <a:cs typeface="Georgia"/>
              </a:rPr>
              <a:t>x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m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a</a:t>
            </a:r>
            <a:r>
              <a:rPr sz="2800" spc="70" dirty="0">
                <a:solidFill>
                  <a:srgbClr val="1A1B17"/>
                </a:solidFill>
                <a:latin typeface="Georgia"/>
                <a:cs typeface="Georgia"/>
              </a:rPr>
              <a:t>u</a:t>
            </a:r>
            <a:r>
              <a:rPr sz="28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8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l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800" spc="100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	l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e 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corresponde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ejercer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representación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legal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administración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entidad.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400">
              <a:latin typeface="Georgia"/>
              <a:cs typeface="Georgia"/>
            </a:endParaRPr>
          </a:p>
          <a:p>
            <a:pPr marL="1720214" marR="5080" algn="just">
              <a:lnSpc>
                <a:spcPct val="116100"/>
              </a:lnSpc>
            </a:pPr>
            <a:r>
              <a:rPr sz="2800" spc="-75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Órgano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Ejecutivo 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está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conformado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por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los Ministerios </a:t>
            </a:r>
            <a:r>
              <a:rPr sz="2800" spc="18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Viceministerios </a:t>
            </a:r>
            <a:r>
              <a:rPr sz="2800" spc="18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usualmente en </a:t>
            </a:r>
            <a:r>
              <a:rPr sz="28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28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entidades</a:t>
            </a:r>
            <a:r>
              <a:rPr sz="2800" spc="-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descentralizadas</a:t>
            </a:r>
            <a:r>
              <a:rPr sz="28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-15" dirty="0">
                <a:solidFill>
                  <a:srgbClr val="1A1B17"/>
                </a:solidFill>
                <a:latin typeface="Georgia"/>
                <a:cs typeface="Georgia"/>
              </a:rPr>
              <a:t>por:</a:t>
            </a:r>
            <a:r>
              <a:rPr sz="2800" spc="-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Dirección</a:t>
            </a:r>
            <a:r>
              <a:rPr sz="2800" spc="-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General</a:t>
            </a:r>
            <a:r>
              <a:rPr sz="28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-</a:t>
            </a:r>
            <a:r>
              <a:rPr sz="2800" spc="-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Subdirección</a:t>
            </a:r>
            <a:r>
              <a:rPr sz="2800" spc="-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General;</a:t>
            </a:r>
            <a:r>
              <a:rPr sz="2800" spc="-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Administración </a:t>
            </a:r>
            <a:r>
              <a:rPr sz="2800" spc="-6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General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-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Subadministración 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General;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Gerencia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General </a:t>
            </a:r>
            <a:r>
              <a:rPr sz="2800" spc="-225" dirty="0">
                <a:solidFill>
                  <a:srgbClr val="1A1B17"/>
                </a:solidFill>
                <a:latin typeface="Georgia"/>
                <a:cs typeface="Georgia"/>
              </a:rPr>
              <a:t>–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Subgerencia 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General,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Rectoría </a:t>
            </a:r>
            <a:r>
              <a:rPr sz="2800" spc="18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2800" spc="-6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Superintendencias.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400">
              <a:latin typeface="Georgia"/>
              <a:cs typeface="Georgia"/>
            </a:endParaRPr>
          </a:p>
          <a:p>
            <a:pPr marL="1720214" marR="10795" algn="just">
              <a:lnSpc>
                <a:spcPct val="116100"/>
              </a:lnSpc>
            </a:pPr>
            <a:r>
              <a:rPr sz="2800" spc="-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nomenclaturas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de estas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unidades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administrativas,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solo 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se utilizan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para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describir 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a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máxima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autoridad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una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entidad,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por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lo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cual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no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aplican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 para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denominar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unidades </a:t>
            </a:r>
            <a:r>
              <a:rPr sz="2800" spc="-6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sustantivas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1A1B17"/>
                </a:solidFill>
                <a:latin typeface="Georgia"/>
                <a:cs typeface="Georgia"/>
              </a:rPr>
              <a:t>(Nivel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Operativo).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7</a:t>
            </a:r>
            <a:endParaRPr lang="es-PA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326" y="7694886"/>
            <a:ext cx="255270" cy="157607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0" dirty="0">
                <a:solidFill>
                  <a:srgbClr val="1A1B17"/>
                </a:solidFill>
                <a:latin typeface="Microsoft Sans Serif"/>
                <a:cs typeface="Microsoft Sans Serif"/>
              </a:rPr>
              <a:t>SECTOR</a:t>
            </a:r>
            <a:r>
              <a:rPr sz="1400" spc="-20" dirty="0">
                <a:solidFill>
                  <a:srgbClr val="1A1B1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1A1B17"/>
                </a:solidFill>
                <a:latin typeface="Microsoft Sans Serif"/>
                <a:cs typeface="Microsoft Sans Serif"/>
              </a:rPr>
              <a:t>PÚBLICO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4835" y="2361223"/>
            <a:ext cx="712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25" dirty="0">
                <a:solidFill>
                  <a:srgbClr val="1A1B17"/>
                </a:solidFill>
                <a:latin typeface="Cambria"/>
                <a:cs typeface="Cambria"/>
              </a:rPr>
              <a:t>M</a:t>
            </a:r>
            <a:r>
              <a:rPr sz="2800" b="1" spc="-80" dirty="0">
                <a:solidFill>
                  <a:srgbClr val="1A1B17"/>
                </a:solidFill>
                <a:latin typeface="Cambria"/>
                <a:cs typeface="Cambria"/>
              </a:rPr>
              <a:t>E</a:t>
            </a:r>
            <a:r>
              <a:rPr sz="2800" b="1" spc="-85" dirty="0">
                <a:solidFill>
                  <a:srgbClr val="1A1B17"/>
                </a:solidFill>
                <a:latin typeface="Cambria"/>
                <a:cs typeface="Cambria"/>
              </a:rPr>
              <a:t>F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8557" y="2264342"/>
            <a:ext cx="104774" cy="10477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8557" y="3254942"/>
            <a:ext cx="104774" cy="10477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8557" y="4245542"/>
            <a:ext cx="104774" cy="10477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8557" y="5236142"/>
            <a:ext cx="104774" cy="10477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662552" y="1485279"/>
            <a:ext cx="14977744" cy="398780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NI</a:t>
            </a:r>
            <a:r>
              <a:rPr sz="2800" spc="-40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2800" spc="-15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-7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P</a:t>
            </a:r>
            <a:r>
              <a:rPr sz="2800" spc="-15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-7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800" spc="-4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T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-40" dirty="0">
                <a:solidFill>
                  <a:srgbClr val="1A1B17"/>
                </a:solidFill>
                <a:latin typeface="Georgia"/>
                <a:cs typeface="Georgia"/>
              </a:rPr>
              <a:t>V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-200" dirty="0">
                <a:solidFill>
                  <a:srgbClr val="1A1B17"/>
                </a:solidFill>
                <a:latin typeface="Georgia"/>
                <a:cs typeface="Georgia"/>
              </a:rPr>
              <a:t>/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D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-75" dirty="0">
                <a:solidFill>
                  <a:srgbClr val="1A1B17"/>
                </a:solidFill>
                <a:latin typeface="Georgia"/>
                <a:cs typeface="Georgia"/>
              </a:rPr>
              <a:t>R</a:t>
            </a:r>
            <a:r>
              <a:rPr sz="2800" spc="-15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CC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-10" dirty="0">
                <a:solidFill>
                  <a:srgbClr val="1A1B17"/>
                </a:solidFill>
                <a:latin typeface="Georgia"/>
                <a:cs typeface="Georgia"/>
              </a:rPr>
              <a:t>Ó</a:t>
            </a:r>
            <a:r>
              <a:rPr sz="2800" spc="-65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800" spc="-4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C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I</a:t>
            </a:r>
            <a:r>
              <a:rPr sz="2800" spc="-10" dirty="0">
                <a:solidFill>
                  <a:srgbClr val="1A1B17"/>
                </a:solidFill>
                <a:latin typeface="Georgia"/>
                <a:cs typeface="Georgia"/>
              </a:rPr>
              <a:t>O</a:t>
            </a:r>
            <a:r>
              <a:rPr sz="2800" spc="-70" dirty="0">
                <a:solidFill>
                  <a:srgbClr val="1A1B17"/>
                </a:solidFill>
                <a:latin typeface="Georgia"/>
                <a:cs typeface="Georgia"/>
              </a:rPr>
              <a:t>N</a:t>
            </a:r>
            <a:r>
              <a:rPr sz="2800" spc="-40" dirty="0">
                <a:solidFill>
                  <a:srgbClr val="1A1B17"/>
                </a:solidFill>
                <a:latin typeface="Georgia"/>
                <a:cs typeface="Georgia"/>
              </a:rPr>
              <a:t>A</a:t>
            </a:r>
            <a:r>
              <a:rPr sz="2800" spc="-75" dirty="0">
                <a:solidFill>
                  <a:srgbClr val="1A1B17"/>
                </a:solidFill>
                <a:latin typeface="Georgia"/>
                <a:cs typeface="Georgia"/>
              </a:rPr>
              <a:t>L</a:t>
            </a:r>
            <a:endParaRPr sz="2800" dirty="0">
              <a:latin typeface="Georgia"/>
              <a:cs typeface="Georgia"/>
            </a:endParaRPr>
          </a:p>
          <a:p>
            <a:pPr marL="542925" marR="6985">
              <a:lnSpc>
                <a:spcPct val="116100"/>
              </a:lnSpc>
            </a:pP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Son</a:t>
            </a:r>
            <a:r>
              <a:rPr sz="2800" spc="229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responsables</a:t>
            </a:r>
            <a:r>
              <a:rPr sz="2800" spc="229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800" spc="2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normar,</a:t>
            </a:r>
            <a:r>
              <a:rPr sz="2800" spc="229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fijar</a:t>
            </a:r>
            <a:r>
              <a:rPr sz="2800" spc="2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políticas</a:t>
            </a:r>
            <a:r>
              <a:rPr sz="2800" spc="229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800" spc="229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regular</a:t>
            </a:r>
            <a:r>
              <a:rPr sz="2800" spc="2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2800" spc="229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acciones</a:t>
            </a:r>
            <a:r>
              <a:rPr sz="2800" spc="2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que</a:t>
            </a:r>
            <a:r>
              <a:rPr sz="2800" spc="229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i="1" u="heavy" spc="25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ri</a:t>
            </a:r>
            <a:r>
              <a:rPr sz="2800" i="1" spc="25" dirty="0">
                <a:solidFill>
                  <a:srgbClr val="1A1B17"/>
                </a:solidFill>
                <a:latin typeface="Trebuchet MS"/>
                <a:cs typeface="Trebuchet MS"/>
              </a:rPr>
              <a:t>g</a:t>
            </a:r>
            <a:r>
              <a:rPr sz="2800" i="1" u="heavy" spc="25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en</a:t>
            </a:r>
            <a:r>
              <a:rPr sz="2800" i="1" u="heavy" spc="6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 </a:t>
            </a:r>
            <a:r>
              <a:rPr sz="2800" i="1" u="heavy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para</a:t>
            </a:r>
            <a:r>
              <a:rPr sz="2800" i="1" u="heavy" spc="65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 </a:t>
            </a:r>
            <a:r>
              <a:rPr sz="2800" i="1" u="heavy" spc="1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todo</a:t>
            </a:r>
            <a:r>
              <a:rPr sz="2800" i="1" u="heavy" spc="6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 </a:t>
            </a:r>
            <a:r>
              <a:rPr sz="2800" i="1" u="heavy" spc="-9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el </a:t>
            </a:r>
            <a:r>
              <a:rPr sz="2800" i="1" spc="-825" dirty="0">
                <a:solidFill>
                  <a:srgbClr val="1A1B17"/>
                </a:solidFill>
                <a:latin typeface="Trebuchet MS"/>
                <a:cs typeface="Trebuchet MS"/>
              </a:rPr>
              <a:t> </a:t>
            </a:r>
            <a:r>
              <a:rPr sz="2800" i="1" u="heavy" spc="-15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terrritorio</a:t>
            </a:r>
            <a:r>
              <a:rPr sz="2800" i="1" u="heavy" spc="-22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 </a:t>
            </a:r>
            <a:r>
              <a:rPr sz="2800" i="1" u="heavy" spc="-30" dirty="0">
                <a:solidFill>
                  <a:srgbClr val="1A1B17"/>
                </a:solidFill>
                <a:uFill>
                  <a:solidFill>
                    <a:srgbClr val="1A1B17"/>
                  </a:solidFill>
                </a:uFill>
                <a:latin typeface="Trebuchet MS"/>
                <a:cs typeface="Trebuchet MS"/>
              </a:rPr>
              <a:t>nacional.</a:t>
            </a:r>
            <a:endParaRPr sz="2800" dirty="0">
              <a:latin typeface="Trebuchet MS"/>
              <a:cs typeface="Trebuchet MS"/>
            </a:endParaRPr>
          </a:p>
          <a:p>
            <a:pPr marL="542925" marR="10795">
              <a:lnSpc>
                <a:spcPct val="116100"/>
              </a:lnSpc>
            </a:pP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Responsables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dirigir </a:t>
            </a:r>
            <a:r>
              <a:rPr sz="2800" spc="180" dirty="0">
                <a:solidFill>
                  <a:srgbClr val="1A1B17"/>
                </a:solidFill>
                <a:latin typeface="Georgia"/>
                <a:cs typeface="Georgia"/>
              </a:rPr>
              <a:t>y </a:t>
            </a:r>
            <a:r>
              <a:rPr sz="2800" spc="55" dirty="0">
                <a:solidFill>
                  <a:srgbClr val="1A1B17"/>
                </a:solidFill>
                <a:latin typeface="Georgia"/>
                <a:cs typeface="Georgia"/>
              </a:rPr>
              <a:t>ejecutar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los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programas </a:t>
            </a:r>
            <a:r>
              <a:rPr sz="2800" spc="55" dirty="0">
                <a:solidFill>
                  <a:srgbClr val="1A1B17"/>
                </a:solidFill>
                <a:latin typeface="Georgia"/>
                <a:cs typeface="Georgia"/>
              </a:rPr>
              <a:t>sustantivos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que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responden 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a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800" spc="55" dirty="0">
                <a:solidFill>
                  <a:srgbClr val="1A1B17"/>
                </a:solidFill>
                <a:latin typeface="Georgia"/>
                <a:cs typeface="Georgia"/>
              </a:rPr>
              <a:t>razón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de </a:t>
            </a:r>
            <a:r>
              <a:rPr sz="2800" spc="-6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ser,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cumplimiento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5" dirty="0">
                <a:solidFill>
                  <a:srgbClr val="1A1B17"/>
                </a:solidFill>
                <a:latin typeface="Georgia"/>
                <a:cs typeface="Georgia"/>
              </a:rPr>
              <a:t>su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5" dirty="0">
                <a:solidFill>
                  <a:srgbClr val="1A1B17"/>
                </a:solidFill>
                <a:latin typeface="Georgia"/>
                <a:cs typeface="Georgia"/>
              </a:rPr>
              <a:t>objetivo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28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marco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del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5" dirty="0">
                <a:solidFill>
                  <a:srgbClr val="1A1B17"/>
                </a:solidFill>
                <a:latin typeface="Georgia"/>
                <a:cs typeface="Georgia"/>
              </a:rPr>
              <a:t>objetivo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misión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institucional.</a:t>
            </a:r>
            <a:endParaRPr sz="2800" dirty="0">
              <a:latin typeface="Georgia"/>
              <a:cs typeface="Georgia"/>
            </a:endParaRPr>
          </a:p>
          <a:p>
            <a:pPr marL="542925" marR="5080">
              <a:lnSpc>
                <a:spcPct val="116100"/>
              </a:lnSpc>
            </a:pP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Solo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entidad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que norme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materia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de </a:t>
            </a:r>
            <a:r>
              <a:rPr sz="2800" spc="55" dirty="0">
                <a:solidFill>
                  <a:srgbClr val="1A1B17"/>
                </a:solidFill>
                <a:latin typeface="Georgia"/>
                <a:cs typeface="Georgia"/>
              </a:rPr>
              <a:t>su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competencia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(servicios)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podrá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establecer 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en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2800" spc="-6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5" dirty="0">
                <a:solidFill>
                  <a:srgbClr val="1A1B17"/>
                </a:solidFill>
                <a:latin typeface="Georgia"/>
                <a:cs typeface="Georgia"/>
              </a:rPr>
              <a:t>nivel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5" dirty="0">
                <a:solidFill>
                  <a:srgbClr val="1A1B17"/>
                </a:solidFill>
                <a:latin typeface="Georgia"/>
                <a:cs typeface="Georgia"/>
              </a:rPr>
              <a:t>operativo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unidad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administrativa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con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Nivel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Dirección</a:t>
            </a:r>
            <a:r>
              <a:rPr sz="2800" spc="-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1A1B17"/>
                </a:solidFill>
                <a:latin typeface="Georgia"/>
                <a:cs typeface="Georgia"/>
              </a:rPr>
              <a:t>Nacional.</a:t>
            </a:r>
            <a:endParaRPr sz="2800" dirty="0">
              <a:latin typeface="Georgia"/>
              <a:cs typeface="Georgia"/>
            </a:endParaRPr>
          </a:p>
          <a:p>
            <a:pPr marL="542925">
              <a:lnSpc>
                <a:spcPct val="100000"/>
              </a:lnSpc>
              <a:spcBef>
                <a:spcPts val="535"/>
              </a:spcBef>
            </a:pP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Estas</a:t>
            </a:r>
            <a:r>
              <a:rPr sz="28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unidades</a:t>
            </a:r>
            <a:r>
              <a:rPr sz="28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no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tienen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intermediarios</a:t>
            </a:r>
            <a:r>
              <a:rPr sz="28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con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unidades</a:t>
            </a:r>
            <a:r>
              <a:rPr sz="28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adjetivas</a:t>
            </a:r>
            <a:r>
              <a:rPr sz="2800" spc="-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80" dirty="0">
                <a:solidFill>
                  <a:srgbClr val="1A1B17"/>
                </a:solidFill>
                <a:latin typeface="Georgia"/>
                <a:cs typeface="Georgia"/>
              </a:rPr>
              <a:t>y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el</a:t>
            </a:r>
            <a:r>
              <a:rPr sz="2800" spc="-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Despacho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Superior.</a:t>
            </a:r>
            <a:endParaRPr sz="2800" dirty="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82482" y="5942979"/>
            <a:ext cx="15055850" cy="20066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6100"/>
              </a:lnSpc>
              <a:spcBef>
                <a:spcPts val="90"/>
              </a:spcBef>
            </a:pPr>
            <a:r>
              <a:rPr sz="2800" spc="-60" dirty="0">
                <a:solidFill>
                  <a:srgbClr val="1A1B17"/>
                </a:solidFill>
                <a:latin typeface="Georgia"/>
                <a:cs typeface="Georgia"/>
              </a:rPr>
              <a:t>En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el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Gobierno Central,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así 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como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para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las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entidades descentralizadas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aplica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nomenclatura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de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Dirección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Nacional,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así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como</a:t>
            </a:r>
            <a:r>
              <a:rPr sz="2800" spc="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para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los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entes</a:t>
            </a:r>
            <a:r>
              <a:rPr sz="2800" spc="6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reguladores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del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sistema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financiero,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a 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5" dirty="0">
                <a:solidFill>
                  <a:srgbClr val="1A1B17"/>
                </a:solidFill>
                <a:latin typeface="Georgia"/>
                <a:cs typeface="Georgia"/>
              </a:rPr>
              <a:t>excepción</a:t>
            </a:r>
            <a:r>
              <a:rPr sz="2800" spc="6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45" dirty="0">
                <a:solidFill>
                  <a:srgbClr val="1A1B17"/>
                </a:solidFill>
                <a:latin typeface="Georgia"/>
                <a:cs typeface="Georgia"/>
              </a:rPr>
              <a:t>de</a:t>
            </a:r>
            <a:r>
              <a:rPr sz="2800" spc="5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las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Empresas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Públicas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65" dirty="0">
                <a:solidFill>
                  <a:srgbClr val="1A1B17"/>
                </a:solidFill>
                <a:latin typeface="Georgia"/>
                <a:cs typeface="Georgia"/>
              </a:rPr>
              <a:t>e</a:t>
            </a:r>
            <a:r>
              <a:rPr sz="2800" spc="7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Intermediarios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10" dirty="0">
                <a:solidFill>
                  <a:srgbClr val="1A1B17"/>
                </a:solidFill>
                <a:latin typeface="Georgia"/>
                <a:cs typeface="Georgia"/>
              </a:rPr>
              <a:t>Financieros</a:t>
            </a:r>
            <a:r>
              <a:rPr sz="2800" spc="1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para</a:t>
            </a:r>
            <a:r>
              <a:rPr sz="2800" spc="3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la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cual</a:t>
            </a:r>
            <a:r>
              <a:rPr sz="2800" spc="40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0" dirty="0">
                <a:solidFill>
                  <a:srgbClr val="1A1B17"/>
                </a:solidFill>
                <a:latin typeface="Georgia"/>
                <a:cs typeface="Georgia"/>
              </a:rPr>
              <a:t>aplica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A1B17"/>
                </a:solidFill>
                <a:latin typeface="Georgia"/>
                <a:cs typeface="Georgia"/>
              </a:rPr>
              <a:t>la 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35" dirty="0">
                <a:solidFill>
                  <a:srgbClr val="1A1B17"/>
                </a:solidFill>
                <a:latin typeface="Georgia"/>
                <a:cs typeface="Georgia"/>
              </a:rPr>
              <a:t>denominación</a:t>
            </a:r>
            <a:r>
              <a:rPr sz="2800" spc="-5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25" dirty="0">
                <a:solidFill>
                  <a:srgbClr val="1A1B17"/>
                </a:solidFill>
                <a:latin typeface="Georgia"/>
                <a:cs typeface="Georgia"/>
              </a:rPr>
              <a:t>Gerencias</a:t>
            </a:r>
            <a:r>
              <a:rPr sz="2800" spc="-45" dirty="0">
                <a:solidFill>
                  <a:srgbClr val="1A1B17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1A1B17"/>
                </a:solidFill>
                <a:latin typeface="Georgia"/>
                <a:cs typeface="Georgia"/>
              </a:rPr>
              <a:t>Nacionales.</a:t>
            </a:r>
            <a:endParaRPr sz="2800" dirty="0">
              <a:latin typeface="Georgia"/>
              <a:cs typeface="Georgi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582482" y="303077"/>
            <a:ext cx="12856210" cy="7658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85" dirty="0"/>
              <a:t>APLICACIÓN</a:t>
            </a:r>
            <a:r>
              <a:rPr spc="60" dirty="0"/>
              <a:t> </a:t>
            </a:r>
            <a:r>
              <a:rPr spc="-65" dirty="0"/>
              <a:t>DE</a:t>
            </a:r>
            <a:r>
              <a:rPr spc="60" dirty="0"/>
              <a:t> </a:t>
            </a:r>
            <a:r>
              <a:rPr spc="105" dirty="0"/>
              <a:t>LOS</a:t>
            </a:r>
            <a:r>
              <a:rPr spc="60" dirty="0"/>
              <a:t> </a:t>
            </a:r>
            <a:r>
              <a:rPr spc="10" dirty="0"/>
              <a:t>NIVELES</a:t>
            </a:r>
            <a:r>
              <a:rPr spc="60" dirty="0"/>
              <a:t> </a:t>
            </a:r>
            <a:r>
              <a:rPr spc="135" dirty="0"/>
              <a:t>FUNCIONALES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6916400" y="925829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8</a:t>
            </a:r>
            <a:endParaRPr lang="es-PA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2167</Words>
  <Application>Microsoft Office PowerPoint</Application>
  <PresentationFormat>Personalizado</PresentationFormat>
  <Paragraphs>248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6" baseType="lpstr">
      <vt:lpstr>Arial</vt:lpstr>
      <vt:lpstr>Calibri</vt:lpstr>
      <vt:lpstr>Cambria</vt:lpstr>
      <vt:lpstr>Georgia</vt:lpstr>
      <vt:lpstr>Lucida Sans Unicode</vt:lpstr>
      <vt:lpstr>Microsoft Sans Serif</vt:lpstr>
      <vt:lpstr>Times New Roman</vt:lpstr>
      <vt:lpstr>Trebuchet MS</vt:lpstr>
      <vt:lpstr>Office Theme</vt:lpstr>
      <vt:lpstr>MINISTERIO DE ECONOMÍA Y FINANZAS DIRECCIÓN DE PRESUPUESTO DE LA NACIÓN</vt:lpstr>
      <vt:lpstr>CONTENIDO</vt:lpstr>
      <vt:lpstr>ORGANIZACIÓN DEL SECTOR PÚBLICO</vt:lpstr>
      <vt:lpstr>Presentación de PowerPoint</vt:lpstr>
      <vt:lpstr>NORMAS QUE REGULAN LA ORGANIZACIÓN  ADMINISTRATIVA EN LAS ENTIDADES PÚBLICAS</vt:lpstr>
      <vt:lpstr>NIVELES FUNCIONALES Y JERÁRQUICOS  DE LA ADMINISTRACIÓN PÚBLICA</vt:lpstr>
      <vt:lpstr>NIVELES FUNCIONALES DE LA ADMINISTRACIÓN PÚBLICA</vt:lpstr>
      <vt:lpstr>APLICACIÓN DE LOS NIVELES FUNCIONALES</vt:lpstr>
      <vt:lpstr>APLICACIÓN DE LOS NIVELES FUNCIONALES</vt:lpstr>
      <vt:lpstr>APLICACIÓN DE LOS NIVELES FUNCIONALES</vt:lpstr>
      <vt:lpstr>APLICACIÓN DE LOS NIVELES FUNCIONALES</vt:lpstr>
      <vt:lpstr>APLICACIÓN DE LOS NIVELES FUNCIONALES</vt:lpstr>
      <vt:lpstr>APLICACIÓN DE LOS NIVELES FUNCIONALES</vt:lpstr>
      <vt:lpstr>POLITICAS Y CRITERIOS DE MODERNIZACIÓN DEL  ESTADO</vt:lpstr>
      <vt:lpstr>LAS ESTRUCTURAS ORGÁNICAS NO SE PRESENTAN  POR LEY</vt:lpstr>
      <vt:lpstr>Presentación de PowerPoint</vt:lpstr>
      <vt:lpstr>CAUSAS QUE DAN ORIGEN A LA REESTRUCTURACIÓN  ORGANIZACIONAL</vt:lpstr>
      <vt:lpstr>CAUSAS QUE DAN ORIGEN A LA REESTRUCTURACIÓN  ORGANIZACIONAL:</vt:lpstr>
      <vt:lpstr>CAUSAS QUE DAN ORIGEN A LA REESTRUCTURACIÓN  ORGANIZACIONAL:</vt:lpstr>
      <vt:lpstr>NATURALEZA DE LAS UNIDADES ADMINISTRATIVAS</vt:lpstr>
      <vt:lpstr>CARACTERÍSTICAS PARA LA CREACIÓN DE LAS  UNIDADES ADMINISTRATIVAS</vt:lpstr>
      <vt:lpstr>CRITERIOS PARA LA CREACIÓN DE LAS UNIDADES  ADMINISTRATIVAS</vt:lpstr>
      <vt:lpstr>MANUAL DE ORGANIZACIÓN Y FUNCIONES DE  ENTIDADES PÚBLICAS</vt:lpstr>
      <vt:lpstr>Las instituciones públicas en sus propuestas de modificación a la estructura y al manual de  organización y funciones, incluyen nomenclaturas que son creadas por una disposición legal  y no se consideran unidades administrativas.</vt:lpstr>
      <vt:lpstr>ESTRUCTURA ORGÁNICA DE LA CSS</vt:lpstr>
      <vt:lpstr>Presentación de PowerPoint</vt:lpstr>
      <vt:lpstr>Desafíos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MINISTERIO DE ECONOMÍA Y FINANZAS DIRECCIÓN DE PRESUPUESTO DE LA NACIÓN</dc:title>
  <dc:creator>Marleny Sanchez</dc:creator>
  <cp:lastModifiedBy>Martinez, Elvis</cp:lastModifiedBy>
  <cp:revision>6</cp:revision>
  <cp:lastPrinted>2021-07-21T14:09:22Z</cp:lastPrinted>
  <dcterms:created xsi:type="dcterms:W3CDTF">2021-07-20T15:06:18Z</dcterms:created>
  <dcterms:modified xsi:type="dcterms:W3CDTF">2021-07-21T17:51:47Z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2021-07-20T00:00:00Z</vt:filetime>
  </property>
  <property fmtid="{D5CDD505-2E9C-101B-9397-08002B2CF9AE}" pid="3" name="LastSaved">
    <vt:filetime>2021-07-20T00:00:00Z</vt:filetime>
  </property>
</Properties>
</file>