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6" r:id="rId4"/>
    <p:sldId id="258" r:id="rId5"/>
    <p:sldId id="263" r:id="rId6"/>
    <p:sldId id="261" r:id="rId7"/>
    <p:sldId id="264" r:id="rId8"/>
    <p:sldId id="265" r:id="rId9"/>
    <p:sldId id="26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11"/>
    <p:restoredTop sz="94678"/>
  </p:normalViewPr>
  <p:slideViewPr>
    <p:cSldViewPr snapToGrid="0" snapToObjects="1" showGuides="1">
      <p:cViewPr varScale="1">
        <p:scale>
          <a:sx n="74" d="100"/>
          <a:sy n="74" d="100"/>
        </p:scale>
        <p:origin x="9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8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7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3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25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8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38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2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7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5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A" sz="4000" b="1" dirty="0" smtClean="0"/>
              <a:t>COMPARATIVO ENTRE LEY 51 DE 2005, ORGÁNICA DE LA CSS Y LEY 22 DE 2006, QUE REGULA LA CONTRATACIÓN PUBLICA</a:t>
            </a:r>
            <a:endParaRPr lang="es-PA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s-PA" dirty="0" smtClean="0"/>
          </a:p>
          <a:p>
            <a:r>
              <a:rPr lang="es-PA" sz="4800" i="1" dirty="0" smtClean="0"/>
              <a:t>NOTIFICACIONES, FIANZAS Y MULTAS </a:t>
            </a:r>
            <a:endParaRPr lang="es-PA" sz="4800" i="1" dirty="0"/>
          </a:p>
        </p:txBody>
      </p:sp>
    </p:spTree>
    <p:extLst>
      <p:ext uri="{BB962C8B-B14F-4D97-AF65-F5344CB8AC3E}">
        <p14:creationId xmlns:p14="http://schemas.microsoft.com/office/powerpoint/2010/main" val="843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PUBLICIDAD Y NOTIFICACIONES</a:t>
            </a:r>
            <a:endParaRPr lang="es-PA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748145"/>
          </a:xfrm>
        </p:spPr>
        <p:txBody>
          <a:bodyPr/>
          <a:lstStyle/>
          <a:p>
            <a:r>
              <a:rPr lang="es-PA" dirty="0" smtClean="0"/>
              <a:t>LEY 51 DE 2005, ORGÁNICA CSS</a:t>
            </a:r>
            <a:endParaRPr lang="es-PA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839788" y="2327564"/>
            <a:ext cx="5157787" cy="38620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PA" b="1" dirty="0" smtClean="0"/>
          </a:p>
          <a:p>
            <a:pPr marL="0" indent="0" algn="ctr">
              <a:buNone/>
            </a:pPr>
            <a:r>
              <a:rPr lang="es-PA" b="1" dirty="0" smtClean="0">
                <a:solidFill>
                  <a:schemeClr val="accent1"/>
                </a:solidFill>
              </a:rPr>
              <a:t>Aviso de Convocatoria al acto público – Art. 65</a:t>
            </a:r>
          </a:p>
          <a:p>
            <a:r>
              <a:rPr lang="es-PA" dirty="0" smtClean="0">
                <a:solidFill>
                  <a:schemeClr val="accent1"/>
                </a:solidFill>
              </a:rPr>
              <a:t>2 diarios de circulación nacional.</a:t>
            </a:r>
          </a:p>
          <a:p>
            <a:r>
              <a:rPr lang="es-PA" dirty="0" smtClean="0">
                <a:solidFill>
                  <a:schemeClr val="accent1"/>
                </a:solidFill>
              </a:rPr>
              <a:t>2 ediciones seguidas</a:t>
            </a:r>
          </a:p>
          <a:p>
            <a:r>
              <a:rPr lang="es-PA" dirty="0" smtClean="0">
                <a:solidFill>
                  <a:schemeClr val="accent1"/>
                </a:solidFill>
              </a:rPr>
              <a:t>Días distintos y </a:t>
            </a:r>
          </a:p>
          <a:p>
            <a:r>
              <a:rPr lang="es-PA" dirty="0" smtClean="0">
                <a:solidFill>
                  <a:schemeClr val="accent1"/>
                </a:solidFill>
              </a:rPr>
              <a:t>En el portal de contrataciones públicas de la entidad. (no existe, utilizamos «</a:t>
            </a:r>
            <a:r>
              <a:rPr lang="es-PA" dirty="0" err="1" smtClean="0">
                <a:solidFill>
                  <a:schemeClr val="accent1"/>
                </a:solidFill>
              </a:rPr>
              <a:t>PanamaCompra</a:t>
            </a:r>
            <a:r>
              <a:rPr lang="es-PA" dirty="0" smtClean="0">
                <a:solidFill>
                  <a:schemeClr val="accent1"/>
                </a:solidFill>
              </a:rPr>
              <a:t>»</a:t>
            </a:r>
          </a:p>
          <a:p>
            <a:r>
              <a:rPr lang="es-PA" dirty="0">
                <a:solidFill>
                  <a:schemeClr val="accent1"/>
                </a:solidFill>
              </a:rPr>
              <a:t>I</a:t>
            </a:r>
            <a:r>
              <a:rPr lang="es-PA" dirty="0" smtClean="0">
                <a:solidFill>
                  <a:schemeClr val="accent1"/>
                </a:solidFill>
              </a:rPr>
              <a:t>nternet</a:t>
            </a:r>
            <a:r>
              <a:rPr lang="es-PA" dirty="0" smtClean="0"/>
              <a:t>.</a:t>
            </a:r>
          </a:p>
          <a:p>
            <a:pPr marL="0" indent="0">
              <a:buNone/>
            </a:pPr>
            <a:endParaRPr lang="es-PA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A" dirty="0" smtClean="0"/>
              <a:t>LEY 22 DE 2006. CONTRATACIONES PÚBLICAS</a:t>
            </a:r>
            <a:endParaRPr lang="es-PA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A" b="1" dirty="0" smtClean="0"/>
              <a:t>Aviso de Convocatoria al acto público – Art. 56 y 59</a:t>
            </a:r>
          </a:p>
          <a:p>
            <a:pPr algn="just"/>
            <a:r>
              <a:rPr lang="es-PA" dirty="0" smtClean="0"/>
              <a:t>Sistema Electrónico de Contrataciones Públicas «</a:t>
            </a:r>
            <a:r>
              <a:rPr lang="es-PA" dirty="0" err="1" smtClean="0"/>
              <a:t>PanamaCompra</a:t>
            </a:r>
            <a:r>
              <a:rPr lang="es-PA" dirty="0" smtClean="0"/>
              <a:t>».</a:t>
            </a:r>
          </a:p>
          <a:p>
            <a:pPr algn="just"/>
            <a:r>
              <a:rPr lang="es-PA" dirty="0" smtClean="0"/>
              <a:t>Si la entidad no estuviera acreditada para utilizar el sistema, se hace igual que en la CSS.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716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/>
              <a:t>PUBLICIDAD Y </a:t>
            </a:r>
            <a:r>
              <a:rPr lang="es-PA" b="1" dirty="0" smtClean="0"/>
              <a:t>NOTIFICACIONES</a:t>
            </a:r>
            <a:endParaRPr lang="es-PA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/>
              <a:t>LEY 51 DE 2005, ORGÁNICA CSS</a:t>
            </a:r>
          </a:p>
          <a:p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b="1" dirty="0" smtClean="0"/>
              <a:t>NOTIFICACIONES – ART. 75</a:t>
            </a:r>
          </a:p>
          <a:p>
            <a:pPr algn="just"/>
            <a:r>
              <a:rPr lang="es-PA" dirty="0" smtClean="0"/>
              <a:t>5 Días hábiles , contados a partir de la fecha de emisión del acto administrativo.</a:t>
            </a:r>
          </a:p>
          <a:p>
            <a:pPr algn="just"/>
            <a:r>
              <a:rPr lang="es-PA" dirty="0" smtClean="0"/>
              <a:t>Edicto visible en tablero de la CSS.</a:t>
            </a:r>
          </a:p>
          <a:p>
            <a:pPr algn="just"/>
            <a:r>
              <a:rPr lang="es-PA" dirty="0" smtClean="0"/>
              <a:t>Edicto en puerta en el domicilio legal del proponente.</a:t>
            </a:r>
            <a:endParaRPr lang="es-PA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72200" y="1524000"/>
            <a:ext cx="5183188" cy="1094509"/>
          </a:xfrm>
        </p:spPr>
        <p:txBody>
          <a:bodyPr>
            <a:normAutofit/>
          </a:bodyPr>
          <a:lstStyle/>
          <a:p>
            <a:r>
              <a:rPr lang="es-PA" dirty="0"/>
              <a:t>LEY 22 DE 2006. CONTRATACIONES PÚBLICAS</a:t>
            </a:r>
          </a:p>
          <a:p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b="1" dirty="0" smtClean="0"/>
              <a:t>NOTIFICACIONES – ART. 222</a:t>
            </a:r>
          </a:p>
          <a:p>
            <a:pPr algn="just"/>
            <a:r>
              <a:rPr lang="es-PA" dirty="0" smtClean="0"/>
              <a:t>Todas las resoluciones, actos administrativos y comunicaciones.</a:t>
            </a:r>
          </a:p>
          <a:p>
            <a:pPr algn="just"/>
            <a:r>
              <a:rPr lang="es-PA" dirty="0" smtClean="0"/>
              <a:t>Se efectúan en el Sistema Electrónico de Contrataciones Públicas «</a:t>
            </a:r>
            <a:r>
              <a:rPr lang="es-PA" dirty="0" err="1" smtClean="0"/>
              <a:t>PanamaCompra</a:t>
            </a:r>
            <a:r>
              <a:rPr lang="es-PA" dirty="0" smtClean="0"/>
              <a:t>».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22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FIANZAS</a:t>
            </a:r>
            <a:endParaRPr lang="es-PA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/>
              <a:t>LEY 51 DE 2005, ORGÁNICA CSS</a:t>
            </a:r>
          </a:p>
          <a:p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A" dirty="0" smtClean="0"/>
              <a:t>Actos arriba de 5 mil balboas, requieren Fianza de Cumplimiento.</a:t>
            </a:r>
          </a:p>
          <a:p>
            <a:r>
              <a:rPr lang="es-PA" dirty="0" smtClean="0"/>
              <a:t>10% del valor total del contrato.</a:t>
            </a:r>
          </a:p>
          <a:p>
            <a:r>
              <a:rPr lang="es-PA" dirty="0" smtClean="0"/>
              <a:t>Precio Único: Fianza no menor del 25%, ni mayor del 100% del valor total de los renglones adjudicados.</a:t>
            </a:r>
            <a:endParaRPr lang="es-PA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72200" y="1482437"/>
            <a:ext cx="5183188" cy="900546"/>
          </a:xfrm>
        </p:spPr>
        <p:txBody>
          <a:bodyPr>
            <a:normAutofit fontScale="77500" lnSpcReduction="20000"/>
          </a:bodyPr>
          <a:lstStyle/>
          <a:p>
            <a:endParaRPr lang="es-PA" dirty="0" smtClean="0"/>
          </a:p>
          <a:p>
            <a:r>
              <a:rPr lang="es-PA" sz="2800" dirty="0" smtClean="0"/>
              <a:t>LEY </a:t>
            </a:r>
            <a:r>
              <a:rPr lang="es-PA" sz="2800" dirty="0"/>
              <a:t>22 DE 2006. CONTRATACIONES PÚBLICAS</a:t>
            </a:r>
          </a:p>
          <a:p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PA" dirty="0" smtClean="0"/>
              <a:t>Actos arriba de 50 mil balboas, presentan Fianza de Propuesta y de Cumplimiento.</a:t>
            </a:r>
          </a:p>
          <a:p>
            <a:r>
              <a:rPr lang="es-PA" dirty="0" smtClean="0"/>
              <a:t>10% del importe de la propuesta.</a:t>
            </a:r>
          </a:p>
          <a:p>
            <a:r>
              <a:rPr lang="es-PA" dirty="0" smtClean="0"/>
              <a:t>Procedimientos Excepcionales no requieren fianza.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549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>FIANZAS Y MULTAS</a:t>
            </a:r>
            <a:endParaRPr lang="es-PA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b="1" dirty="0" smtClean="0"/>
              <a:t>Ley 51 de 2005, Orgánica de la CSS</a:t>
            </a:r>
          </a:p>
          <a:p>
            <a:pPr marL="0" indent="0">
              <a:buNone/>
            </a:pPr>
            <a:r>
              <a:rPr lang="es-PA" b="1" dirty="0" smtClean="0">
                <a:solidFill>
                  <a:srgbClr val="FF0000"/>
                </a:solidFill>
              </a:rPr>
              <a:t>Importante</a:t>
            </a:r>
          </a:p>
          <a:p>
            <a:pPr algn="just"/>
            <a:r>
              <a:rPr lang="es-PA" dirty="0" smtClean="0"/>
              <a:t>La cuantía de las </a:t>
            </a:r>
            <a:r>
              <a:rPr lang="es-PA" b="1" dirty="0" smtClean="0"/>
              <a:t>fianzas de propuesta y de cumplimiento </a:t>
            </a:r>
            <a:r>
              <a:rPr lang="es-PA" dirty="0" smtClean="0"/>
              <a:t>que sean resultas administrativamente por la entidad a causa del incumplimiento  de contratos por parte de los contratistas, deberá ingresar al patrimonio del </a:t>
            </a:r>
            <a:r>
              <a:rPr lang="es-PA" b="1" dirty="0" smtClean="0"/>
              <a:t>Riesgo de Invalidez, Vejez y Muerte de la CSS.</a:t>
            </a:r>
          </a:p>
          <a:p>
            <a:pPr algn="just"/>
            <a:r>
              <a:rPr lang="es-PA" dirty="0" smtClean="0"/>
              <a:t>Los montos de las </a:t>
            </a:r>
            <a:r>
              <a:rPr lang="es-PA" b="1" dirty="0" smtClean="0"/>
              <a:t>multas</a:t>
            </a:r>
            <a:r>
              <a:rPr lang="es-PA" dirty="0" smtClean="0"/>
              <a:t> impuestas a los contratistas por incumplimiento de los contratos, ingresarán al patrimonio del </a:t>
            </a:r>
            <a:r>
              <a:rPr lang="es-PA" b="1" dirty="0" smtClean="0"/>
              <a:t>Riesgo de Invalidez, Vejez y Muerte.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18998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72730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>FIANZAS POR RECURSOS DE IMPUGNACIÓN</a:t>
            </a:r>
            <a:endParaRPr lang="es-PA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PA" dirty="0" smtClean="0"/>
          </a:p>
          <a:p>
            <a:r>
              <a:rPr lang="es-PA" dirty="0" smtClean="0"/>
              <a:t>LEY </a:t>
            </a:r>
            <a:r>
              <a:rPr lang="es-PA" dirty="0"/>
              <a:t>51 DE 2005, ORGÁNICA CSS</a:t>
            </a:r>
          </a:p>
          <a:p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A" dirty="0" smtClean="0"/>
              <a:t>15% del precio oficial estimado para el acto público.</a:t>
            </a:r>
          </a:p>
          <a:p>
            <a:r>
              <a:rPr lang="es-PA" dirty="0" smtClean="0"/>
              <a:t>Se constituye ante la CSS.</a:t>
            </a:r>
          </a:p>
          <a:p>
            <a:r>
              <a:rPr lang="es-PA" dirty="0" smtClean="0"/>
              <a:t>Si es desfavorable al recurrente, el valor de la fianza ingresa al patrimonio de IVM.</a:t>
            </a:r>
            <a:endParaRPr lang="es-PA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72200" y="1981200"/>
            <a:ext cx="5183188" cy="523875"/>
          </a:xfrm>
        </p:spPr>
        <p:txBody>
          <a:bodyPr>
            <a:normAutofit fontScale="85000" lnSpcReduction="10000"/>
          </a:bodyPr>
          <a:lstStyle/>
          <a:p>
            <a:r>
              <a:rPr lang="es-PA" dirty="0"/>
              <a:t>LEY 22 DE </a:t>
            </a:r>
            <a:r>
              <a:rPr lang="es-PA" dirty="0" smtClean="0"/>
              <a:t>2006, </a:t>
            </a:r>
            <a:r>
              <a:rPr lang="es-PA" dirty="0"/>
              <a:t>CONTRATACIONES PÚBLICAS</a:t>
            </a:r>
          </a:p>
          <a:p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PA" dirty="0" smtClean="0"/>
              <a:t>10% del valor de la propuesta del impugnante (Bienes y servicios).</a:t>
            </a:r>
          </a:p>
          <a:p>
            <a:r>
              <a:rPr lang="es-PA" dirty="0" smtClean="0"/>
              <a:t>15% de valor de la propuesta si es obras.</a:t>
            </a:r>
          </a:p>
          <a:p>
            <a:r>
              <a:rPr lang="es-PA" dirty="0" smtClean="0"/>
              <a:t>Tribunal Administrativo de Contrataciones Públicas, custodio de la fianza.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347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9788" y="720436"/>
            <a:ext cx="10515600" cy="970252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b="1" dirty="0" smtClean="0"/>
              <a:t>MULTAS</a:t>
            </a:r>
            <a:endParaRPr lang="es-PA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/>
              <a:t>LEY 51 DE 2005, ORGÁNICA CSS</a:t>
            </a:r>
          </a:p>
          <a:p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PA" dirty="0" smtClean="0"/>
              <a:t>Contratos de Suministros de Bienes y Servicios, equipos en general: 1-30 días: 3%; 31-40 días: 5%; 41-50 días: 10%.</a:t>
            </a:r>
          </a:p>
          <a:p>
            <a:pPr algn="just"/>
            <a:r>
              <a:rPr lang="es-PA" dirty="0" smtClean="0"/>
              <a:t>Contratos de obra y suministro de equipo médico: 1-90 días: 1%; 91 días y más: 2%.</a:t>
            </a:r>
          </a:p>
          <a:p>
            <a:pPr algn="just"/>
            <a:r>
              <a:rPr lang="es-PA" dirty="0" smtClean="0"/>
              <a:t>Art. 80 Reglamento de Compras.</a:t>
            </a:r>
            <a:endParaRPr lang="es-PA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A" sz="2000" dirty="0"/>
              <a:t>LEY 22 DE 2006, CONTRATACIONES PÚBLICAS</a:t>
            </a:r>
          </a:p>
          <a:p>
            <a:endParaRPr lang="es-PA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PA" dirty="0" smtClean="0"/>
              <a:t>Entre el 1% y el 15% del monto total del contrato.</a:t>
            </a:r>
          </a:p>
          <a:p>
            <a:r>
              <a:rPr lang="es-PA" dirty="0" smtClean="0"/>
              <a:t>La multa se aplica en caso de proveedor único, contratación menor o en casos debidamente justificados.</a:t>
            </a:r>
          </a:p>
          <a:p>
            <a:r>
              <a:rPr lang="es-PA" dirty="0" smtClean="0"/>
              <a:t>Las sumas en este concepto ingresan al Tesoro Nacional.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665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GRACIAS!</a:t>
            </a:r>
            <a:endParaRPr lang="es-PA" b="1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50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572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Presentación de PowerPoint</vt:lpstr>
      <vt:lpstr>COMPARATIVO ENTRE LEY 51 DE 2005, ORGÁNICA DE LA CSS Y LEY 22 DE 2006, QUE REGULA LA CONTRATACIÓN PUBLICA</vt:lpstr>
      <vt:lpstr>PUBLICIDAD Y NOTIFICACIONES</vt:lpstr>
      <vt:lpstr>PUBLICIDAD Y NOTIFICACIONES</vt:lpstr>
      <vt:lpstr>FIANZAS</vt:lpstr>
      <vt:lpstr> FIANZAS Y MULTAS</vt:lpstr>
      <vt:lpstr> FIANZAS POR RECURSOS DE IMPUGNACIÓN</vt:lpstr>
      <vt:lpstr> MULTAS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Martinez, Elvis</cp:lastModifiedBy>
  <cp:revision>24</cp:revision>
  <dcterms:created xsi:type="dcterms:W3CDTF">2021-04-26T12:39:44Z</dcterms:created>
  <dcterms:modified xsi:type="dcterms:W3CDTF">2021-08-11T15:45:06Z</dcterms:modified>
</cp:coreProperties>
</file>