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32" r:id="rId4"/>
    <p:sldId id="267" r:id="rId5"/>
    <p:sldId id="369" r:id="rId6"/>
    <p:sldId id="392" r:id="rId7"/>
    <p:sldId id="395" r:id="rId8"/>
    <p:sldId id="316" r:id="rId9"/>
    <p:sldId id="370" r:id="rId10"/>
    <p:sldId id="371" r:id="rId11"/>
    <p:sldId id="372" r:id="rId12"/>
    <p:sldId id="373" r:id="rId13"/>
    <p:sldId id="263" r:id="rId14"/>
    <p:sldId id="352" r:id="rId15"/>
    <p:sldId id="354" r:id="rId16"/>
    <p:sldId id="351" r:id="rId17"/>
    <p:sldId id="366" r:id="rId18"/>
    <p:sldId id="374" r:id="rId19"/>
    <p:sldId id="353" r:id="rId20"/>
    <p:sldId id="3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3"/>
    <p:restoredTop sz="94714"/>
  </p:normalViewPr>
  <p:slideViewPr>
    <p:cSldViewPr snapToGrid="0" snapToObjects="1" showGuides="1">
      <p:cViewPr varScale="1">
        <p:scale>
          <a:sx n="84" d="100"/>
          <a:sy n="84" d="100"/>
        </p:scale>
        <p:origin x="39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ADC4-B4FC-7E4D-A9AA-7D0B0360CFC3}" type="datetimeFigureOut">
              <a:rPr lang="es-PA" smtClean="0"/>
              <a:t>08/11/2021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142D0-C132-F949-8B93-090C53D6B60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499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7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015C97C0-CFF6-724A-AB26-F5555C38D3F6}"/>
              </a:ext>
            </a:extLst>
          </p:cNvPr>
          <p:cNvSpPr/>
          <p:nvPr/>
        </p:nvSpPr>
        <p:spPr>
          <a:xfrm>
            <a:off x="2143959" y="1390037"/>
            <a:ext cx="8391832" cy="1504336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latin typeface="Arial Rounded MT Bold" panose="020F0704030504030204" pitchFamily="34" charset="0"/>
              </a:rPr>
              <a:t>¿QUÉ ENCONTRAMOS?</a:t>
            </a:r>
            <a:endParaRPr lang="es-ES" sz="4000" b="1" dirty="0">
              <a:latin typeface="Arial Rounded MT Bold" panose="020F0704030504030204" pitchFamily="34" charset="0"/>
            </a:endParaRPr>
          </a:p>
        </p:txBody>
      </p:sp>
      <p:grpSp>
        <p:nvGrpSpPr>
          <p:cNvPr id="6" name="Elipse 12">
            <a:extLst>
              <a:ext uri="{FF2B5EF4-FFF2-40B4-BE49-F238E27FC236}">
                <a16:creationId xmlns:a16="http://schemas.microsoft.com/office/drawing/2014/main" xmlns="" id="{A620DA7E-9A9D-5A49-8989-678411C268EC}"/>
              </a:ext>
            </a:extLst>
          </p:cNvPr>
          <p:cNvGrpSpPr/>
          <p:nvPr/>
        </p:nvGrpSpPr>
        <p:grpSpPr>
          <a:xfrm>
            <a:off x="4651064" y="3289481"/>
            <a:ext cx="3377622" cy="2578465"/>
            <a:chOff x="0" y="-1"/>
            <a:chExt cx="1867256" cy="1731665"/>
          </a:xfrm>
          <a:solidFill>
            <a:schemeClr val="bg1">
              <a:lumMod val="85000"/>
            </a:schemeClr>
          </a:solidFill>
        </p:grpSpPr>
        <p:sp>
          <p:nvSpPr>
            <p:cNvPr id="7" name="Óvalo">
              <a:extLst>
                <a:ext uri="{FF2B5EF4-FFF2-40B4-BE49-F238E27FC236}">
                  <a16:creationId xmlns:a16="http://schemas.microsoft.com/office/drawing/2014/main" xmlns="" id="{D3146A45-49A4-B741-A37C-158364E3AEAD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8" name="SISTEMAS">
              <a:extLst>
                <a:ext uri="{FF2B5EF4-FFF2-40B4-BE49-F238E27FC236}">
                  <a16:creationId xmlns:a16="http://schemas.microsoft.com/office/drawing/2014/main" xmlns="" id="{EB080FD9-7C9E-E441-B8C7-94C5E3B0FAD0}"/>
                </a:ext>
              </a:extLst>
            </p:cNvPr>
            <p:cNvSpPr txBox="1"/>
            <p:nvPr/>
          </p:nvSpPr>
          <p:spPr>
            <a:xfrm>
              <a:off x="61272" y="329820"/>
              <a:ext cx="1671683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/>
                <a:t>SISTEMAS</a:t>
              </a:r>
            </a:p>
          </p:txBody>
        </p:sp>
      </p:grpSp>
      <p:grpSp>
        <p:nvGrpSpPr>
          <p:cNvPr id="9" name="Elipse 12">
            <a:extLst>
              <a:ext uri="{FF2B5EF4-FFF2-40B4-BE49-F238E27FC236}">
                <a16:creationId xmlns:a16="http://schemas.microsoft.com/office/drawing/2014/main" xmlns="" id="{FD6E3B74-B7F4-BE40-A6D4-2AAC5120F11D}"/>
              </a:ext>
            </a:extLst>
          </p:cNvPr>
          <p:cNvGrpSpPr/>
          <p:nvPr/>
        </p:nvGrpSpPr>
        <p:grpSpPr>
          <a:xfrm>
            <a:off x="206658" y="3289481"/>
            <a:ext cx="4038600" cy="2628300"/>
            <a:chOff x="-191679" y="-1"/>
            <a:chExt cx="2250613" cy="1731665"/>
          </a:xfrm>
          <a:solidFill>
            <a:srgbClr val="0070C0"/>
          </a:solidFill>
        </p:grpSpPr>
        <p:sp>
          <p:nvSpPr>
            <p:cNvPr id="10" name="Óvalo">
              <a:extLst>
                <a:ext uri="{FF2B5EF4-FFF2-40B4-BE49-F238E27FC236}">
                  <a16:creationId xmlns:a16="http://schemas.microsoft.com/office/drawing/2014/main" xmlns="" id="{0D502DA4-857E-1248-A1D5-DE9E472AF358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600">
                <a:solidFill>
                  <a:srgbClr val="002060"/>
                </a:solidFill>
              </a:endParaRPr>
            </a:p>
          </p:txBody>
        </p:sp>
        <p:sp>
          <p:nvSpPr>
            <p:cNvPr id="11" name="REDES">
              <a:extLst>
                <a:ext uri="{FF2B5EF4-FFF2-40B4-BE49-F238E27FC236}">
                  <a16:creationId xmlns:a16="http://schemas.microsoft.com/office/drawing/2014/main" xmlns="" id="{F588AA9A-B2D6-E549-BC3B-5882D53C4640}"/>
                </a:ext>
              </a:extLst>
            </p:cNvPr>
            <p:cNvSpPr txBox="1"/>
            <p:nvPr/>
          </p:nvSpPr>
          <p:spPr>
            <a:xfrm>
              <a:off x="-191679" y="75503"/>
              <a:ext cx="2250613" cy="117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3400" dirty="0">
                  <a:solidFill>
                    <a:schemeClr val="bg1"/>
                  </a:solidFill>
                </a:rPr>
                <a:t>REDES</a:t>
              </a:r>
              <a:r>
                <a:rPr lang="es-ES" sz="3400" dirty="0">
                  <a:solidFill>
                    <a:schemeClr val="bg1"/>
                  </a:solidFill>
                </a:rPr>
                <a:t> </a:t>
              </a:r>
              <a:br>
                <a:rPr lang="es-ES" sz="3400" dirty="0">
                  <a:solidFill>
                    <a:schemeClr val="bg1"/>
                  </a:solidFill>
                </a:rPr>
              </a:br>
              <a:r>
                <a:rPr lang="es-ES" sz="3400" dirty="0">
                  <a:solidFill>
                    <a:schemeClr val="bg1"/>
                  </a:solidFill>
                </a:rPr>
                <a:t>E </a:t>
              </a:r>
              <a:br>
                <a:rPr lang="es-ES" sz="3400" dirty="0">
                  <a:solidFill>
                    <a:schemeClr val="bg1"/>
                  </a:solidFill>
                </a:rPr>
              </a:br>
              <a:r>
                <a:rPr lang="es-ES" sz="3000" dirty="0">
                  <a:solidFill>
                    <a:schemeClr val="bg1"/>
                  </a:solidFill>
                </a:rPr>
                <a:t>INFRAESTRUCTURA</a:t>
              </a:r>
              <a:endParaRPr sz="3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Elipse 12">
            <a:extLst>
              <a:ext uri="{FF2B5EF4-FFF2-40B4-BE49-F238E27FC236}">
                <a16:creationId xmlns:a16="http://schemas.microsoft.com/office/drawing/2014/main" xmlns="" id="{9DAF4E15-1EBC-E24B-8368-4ED6DE1A6F56}"/>
              </a:ext>
            </a:extLst>
          </p:cNvPr>
          <p:cNvGrpSpPr/>
          <p:nvPr/>
        </p:nvGrpSpPr>
        <p:grpSpPr>
          <a:xfrm>
            <a:off x="8651686" y="3289481"/>
            <a:ext cx="3377621" cy="2578466"/>
            <a:chOff x="-103305" y="-69635"/>
            <a:chExt cx="1970561" cy="1801299"/>
          </a:xfrm>
          <a:solidFill>
            <a:schemeClr val="bg1">
              <a:lumMod val="85000"/>
            </a:schemeClr>
          </a:solidFill>
        </p:grpSpPr>
        <p:sp>
          <p:nvSpPr>
            <p:cNvPr id="13" name="Óvalo">
              <a:extLst>
                <a:ext uri="{FF2B5EF4-FFF2-40B4-BE49-F238E27FC236}">
                  <a16:creationId xmlns:a16="http://schemas.microsoft.com/office/drawing/2014/main" xmlns="" id="{85826A66-6324-D042-9199-D3062C2D49C9}"/>
                </a:ext>
              </a:extLst>
            </p:cNvPr>
            <p:cNvSpPr/>
            <p:nvPr/>
          </p:nvSpPr>
          <p:spPr>
            <a:xfrm>
              <a:off x="-103305" y="-69635"/>
              <a:ext cx="1970561" cy="1801299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DEUDAS">
              <a:extLst>
                <a:ext uri="{FF2B5EF4-FFF2-40B4-BE49-F238E27FC236}">
                  <a16:creationId xmlns:a16="http://schemas.microsoft.com/office/drawing/2014/main" xmlns="" id="{21567558-5471-BE48-A5DF-4BF2B841CACB}"/>
                </a:ext>
              </a:extLst>
            </p:cNvPr>
            <p:cNvSpPr txBox="1"/>
            <p:nvPr/>
          </p:nvSpPr>
          <p:spPr>
            <a:xfrm>
              <a:off x="195573" y="329820"/>
              <a:ext cx="1476109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/>
                <a:t>DEUDAS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4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015C97C0-CFF6-724A-AB26-F5555C38D3F6}"/>
              </a:ext>
            </a:extLst>
          </p:cNvPr>
          <p:cNvSpPr/>
          <p:nvPr/>
        </p:nvSpPr>
        <p:spPr>
          <a:xfrm>
            <a:off x="2143959" y="1390037"/>
            <a:ext cx="8391832" cy="1504336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latin typeface="Arial Rounded MT Bold" panose="020F0704030504030204" pitchFamily="34" charset="0"/>
              </a:rPr>
              <a:t>¿QUÉ ENCONTRAMOS?</a:t>
            </a:r>
            <a:endParaRPr lang="es-ES" sz="4000" b="1" dirty="0">
              <a:latin typeface="Arial Rounded MT Bold" panose="020F0704030504030204" pitchFamily="34" charset="0"/>
            </a:endParaRPr>
          </a:p>
        </p:txBody>
      </p:sp>
      <p:grpSp>
        <p:nvGrpSpPr>
          <p:cNvPr id="6" name="Elipse 12">
            <a:extLst>
              <a:ext uri="{FF2B5EF4-FFF2-40B4-BE49-F238E27FC236}">
                <a16:creationId xmlns:a16="http://schemas.microsoft.com/office/drawing/2014/main" xmlns="" id="{A620DA7E-9A9D-5A49-8989-678411C268EC}"/>
              </a:ext>
            </a:extLst>
          </p:cNvPr>
          <p:cNvGrpSpPr/>
          <p:nvPr/>
        </p:nvGrpSpPr>
        <p:grpSpPr>
          <a:xfrm>
            <a:off x="4651064" y="3289481"/>
            <a:ext cx="3377622" cy="2578465"/>
            <a:chOff x="0" y="-1"/>
            <a:chExt cx="1867256" cy="1731665"/>
          </a:xfrm>
          <a:solidFill>
            <a:srgbClr val="0070C0"/>
          </a:solidFill>
        </p:grpSpPr>
        <p:sp>
          <p:nvSpPr>
            <p:cNvPr id="7" name="Óvalo">
              <a:extLst>
                <a:ext uri="{FF2B5EF4-FFF2-40B4-BE49-F238E27FC236}">
                  <a16:creationId xmlns:a16="http://schemas.microsoft.com/office/drawing/2014/main" xmlns="" id="{D3146A45-49A4-B741-A37C-158364E3AEAD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8" name="SISTEMAS">
              <a:extLst>
                <a:ext uri="{FF2B5EF4-FFF2-40B4-BE49-F238E27FC236}">
                  <a16:creationId xmlns:a16="http://schemas.microsoft.com/office/drawing/2014/main" xmlns="" id="{EB080FD9-7C9E-E441-B8C7-94C5E3B0FAD0}"/>
                </a:ext>
              </a:extLst>
            </p:cNvPr>
            <p:cNvSpPr txBox="1"/>
            <p:nvPr/>
          </p:nvSpPr>
          <p:spPr>
            <a:xfrm>
              <a:off x="61272" y="329820"/>
              <a:ext cx="1671683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>
                  <a:solidFill>
                    <a:schemeClr val="bg1"/>
                  </a:solidFill>
                </a:rPr>
                <a:t>SISTEMAS</a:t>
              </a:r>
            </a:p>
          </p:txBody>
        </p:sp>
      </p:grpSp>
      <p:grpSp>
        <p:nvGrpSpPr>
          <p:cNvPr id="9" name="Elipse 12">
            <a:extLst>
              <a:ext uri="{FF2B5EF4-FFF2-40B4-BE49-F238E27FC236}">
                <a16:creationId xmlns:a16="http://schemas.microsoft.com/office/drawing/2014/main" xmlns="" id="{FD6E3B74-B7F4-BE40-A6D4-2AAC5120F11D}"/>
              </a:ext>
            </a:extLst>
          </p:cNvPr>
          <p:cNvGrpSpPr/>
          <p:nvPr/>
        </p:nvGrpSpPr>
        <p:grpSpPr>
          <a:xfrm>
            <a:off x="206658" y="3289481"/>
            <a:ext cx="4038600" cy="2628300"/>
            <a:chOff x="-191679" y="-1"/>
            <a:chExt cx="2250613" cy="1731665"/>
          </a:xfrm>
          <a:solidFill>
            <a:schemeClr val="bg1">
              <a:lumMod val="85000"/>
            </a:schemeClr>
          </a:solidFill>
        </p:grpSpPr>
        <p:sp>
          <p:nvSpPr>
            <p:cNvPr id="10" name="Óvalo">
              <a:extLst>
                <a:ext uri="{FF2B5EF4-FFF2-40B4-BE49-F238E27FC236}">
                  <a16:creationId xmlns:a16="http://schemas.microsoft.com/office/drawing/2014/main" xmlns="" id="{0D502DA4-857E-1248-A1D5-DE9E472AF358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600">
                <a:solidFill>
                  <a:srgbClr val="002060"/>
                </a:solidFill>
              </a:endParaRPr>
            </a:p>
          </p:txBody>
        </p:sp>
        <p:sp>
          <p:nvSpPr>
            <p:cNvPr id="11" name="REDES">
              <a:extLst>
                <a:ext uri="{FF2B5EF4-FFF2-40B4-BE49-F238E27FC236}">
                  <a16:creationId xmlns:a16="http://schemas.microsoft.com/office/drawing/2014/main" xmlns="" id="{F588AA9A-B2D6-E549-BC3B-5882D53C4640}"/>
                </a:ext>
              </a:extLst>
            </p:cNvPr>
            <p:cNvSpPr txBox="1"/>
            <p:nvPr/>
          </p:nvSpPr>
          <p:spPr>
            <a:xfrm>
              <a:off x="-191679" y="75503"/>
              <a:ext cx="2250613" cy="117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3400" dirty="0"/>
                <a:t>REDES</a:t>
              </a:r>
              <a:r>
                <a:rPr lang="es-ES" sz="3400" dirty="0"/>
                <a:t> </a:t>
              </a:r>
              <a:br>
                <a:rPr lang="es-ES" sz="3400" dirty="0"/>
              </a:br>
              <a:r>
                <a:rPr lang="es-ES" sz="3400" dirty="0"/>
                <a:t>E </a:t>
              </a:r>
              <a:br>
                <a:rPr lang="es-ES" sz="3400" dirty="0"/>
              </a:br>
              <a:r>
                <a:rPr lang="es-ES" sz="3000" dirty="0"/>
                <a:t>INFRAESTRUCTURA</a:t>
              </a:r>
              <a:endParaRPr sz="3000" dirty="0"/>
            </a:p>
          </p:txBody>
        </p:sp>
      </p:grpSp>
      <p:grpSp>
        <p:nvGrpSpPr>
          <p:cNvPr id="12" name="Elipse 12">
            <a:extLst>
              <a:ext uri="{FF2B5EF4-FFF2-40B4-BE49-F238E27FC236}">
                <a16:creationId xmlns:a16="http://schemas.microsoft.com/office/drawing/2014/main" xmlns="" id="{9DAF4E15-1EBC-E24B-8368-4ED6DE1A6F56}"/>
              </a:ext>
            </a:extLst>
          </p:cNvPr>
          <p:cNvGrpSpPr/>
          <p:nvPr/>
        </p:nvGrpSpPr>
        <p:grpSpPr>
          <a:xfrm>
            <a:off x="8651686" y="3289481"/>
            <a:ext cx="3377621" cy="2578466"/>
            <a:chOff x="-103305" y="-69635"/>
            <a:chExt cx="1970561" cy="1801299"/>
          </a:xfrm>
          <a:solidFill>
            <a:schemeClr val="bg1">
              <a:lumMod val="85000"/>
            </a:schemeClr>
          </a:solidFill>
        </p:grpSpPr>
        <p:sp>
          <p:nvSpPr>
            <p:cNvPr id="13" name="Óvalo">
              <a:extLst>
                <a:ext uri="{FF2B5EF4-FFF2-40B4-BE49-F238E27FC236}">
                  <a16:creationId xmlns:a16="http://schemas.microsoft.com/office/drawing/2014/main" xmlns="" id="{85826A66-6324-D042-9199-D3062C2D49C9}"/>
                </a:ext>
              </a:extLst>
            </p:cNvPr>
            <p:cNvSpPr/>
            <p:nvPr/>
          </p:nvSpPr>
          <p:spPr>
            <a:xfrm>
              <a:off x="-103305" y="-69635"/>
              <a:ext cx="1970561" cy="1801299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DEUDAS">
              <a:extLst>
                <a:ext uri="{FF2B5EF4-FFF2-40B4-BE49-F238E27FC236}">
                  <a16:creationId xmlns:a16="http://schemas.microsoft.com/office/drawing/2014/main" xmlns="" id="{21567558-5471-BE48-A5DF-4BF2B841CACB}"/>
                </a:ext>
              </a:extLst>
            </p:cNvPr>
            <p:cNvSpPr txBox="1"/>
            <p:nvPr/>
          </p:nvSpPr>
          <p:spPr>
            <a:xfrm>
              <a:off x="195573" y="329820"/>
              <a:ext cx="1476109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/>
                <a:t>DEUDAS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3CA2E7F-B191-4247-A338-548CAD92B333}"/>
              </a:ext>
            </a:extLst>
          </p:cNvPr>
          <p:cNvSpPr txBox="1"/>
          <p:nvPr/>
        </p:nvSpPr>
        <p:spPr>
          <a:xfrm>
            <a:off x="1962150" y="2018684"/>
            <a:ext cx="8502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8000" b="1" dirty="0">
                <a:solidFill>
                  <a:srgbClr val="FF0000"/>
                </a:solidFill>
                <a:latin typeface="Helvetica" pitchFamily="2" charset="0"/>
              </a:rPr>
              <a:t>176 Millones </a:t>
            </a:r>
          </a:p>
          <a:p>
            <a:pPr algn="ctr"/>
            <a:r>
              <a:rPr lang="es-PA" sz="6000" b="1" dirty="0">
                <a:solidFill>
                  <a:srgbClr val="002060"/>
                </a:solidFill>
                <a:latin typeface="Helvetica" pitchFamily="2" charset="0"/>
              </a:rPr>
              <a:t>en los últimos 11 años</a:t>
            </a:r>
            <a:endParaRPr lang="es-PA" sz="4000" b="1" dirty="0">
              <a:solidFill>
                <a:srgbClr val="00206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3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lipse 12">
            <a:extLst>
              <a:ext uri="{FF2B5EF4-FFF2-40B4-BE49-F238E27FC236}">
                <a16:creationId xmlns:a16="http://schemas.microsoft.com/office/drawing/2014/main" xmlns="" id="{E5E72A67-F5A1-D648-BF0E-A0981B6E54AB}"/>
              </a:ext>
            </a:extLst>
          </p:cNvPr>
          <p:cNvGrpSpPr/>
          <p:nvPr/>
        </p:nvGrpSpPr>
        <p:grpSpPr>
          <a:xfrm>
            <a:off x="216348" y="1230715"/>
            <a:ext cx="1867256" cy="1731664"/>
            <a:chOff x="0" y="0"/>
            <a:chExt cx="1867255" cy="1731663"/>
          </a:xfrm>
        </p:grpSpPr>
        <p:sp>
          <p:nvSpPr>
            <p:cNvPr id="3" name="Óvalo">
              <a:extLst>
                <a:ext uri="{FF2B5EF4-FFF2-40B4-BE49-F238E27FC236}">
                  <a16:creationId xmlns:a16="http://schemas.microsoft.com/office/drawing/2014/main" xmlns="" id="{41939B61-F12E-2F4C-848F-BA1923CD486E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SIPE…">
              <a:extLst>
                <a:ext uri="{FF2B5EF4-FFF2-40B4-BE49-F238E27FC236}">
                  <a16:creationId xmlns:a16="http://schemas.microsoft.com/office/drawing/2014/main" xmlns="" id="{63465593-5C29-8242-8309-87B3A39D0602}"/>
                </a:ext>
              </a:extLst>
            </p:cNvPr>
            <p:cNvSpPr txBox="1"/>
            <p:nvPr/>
          </p:nvSpPr>
          <p:spPr>
            <a:xfrm>
              <a:off x="332644" y="329820"/>
              <a:ext cx="1201967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SIPE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Elipse 13">
            <a:extLst>
              <a:ext uri="{FF2B5EF4-FFF2-40B4-BE49-F238E27FC236}">
                <a16:creationId xmlns:a16="http://schemas.microsoft.com/office/drawing/2014/main" xmlns="" id="{A1A33428-2580-D34F-BF54-CFADD9AA0A5B}"/>
              </a:ext>
            </a:extLst>
          </p:cNvPr>
          <p:cNvGrpSpPr/>
          <p:nvPr/>
        </p:nvGrpSpPr>
        <p:grpSpPr>
          <a:xfrm>
            <a:off x="3799877" y="1230714"/>
            <a:ext cx="2125965" cy="1892085"/>
            <a:chOff x="0" y="0"/>
            <a:chExt cx="1722852" cy="1478867"/>
          </a:xfrm>
        </p:grpSpPr>
        <p:sp>
          <p:nvSpPr>
            <p:cNvPr id="6" name="Óvalo">
              <a:extLst>
                <a:ext uri="{FF2B5EF4-FFF2-40B4-BE49-F238E27FC236}">
                  <a16:creationId xmlns:a16="http://schemas.microsoft.com/office/drawing/2014/main" xmlns="" id="{8B63418E-2954-EA41-9844-024D2B095548}"/>
                </a:ext>
              </a:extLst>
            </p:cNvPr>
            <p:cNvSpPr/>
            <p:nvPr/>
          </p:nvSpPr>
          <p:spPr>
            <a:xfrm>
              <a:off x="0" y="-1"/>
              <a:ext cx="1722853" cy="147886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AFIRO…">
              <a:extLst>
                <a:ext uri="{FF2B5EF4-FFF2-40B4-BE49-F238E27FC236}">
                  <a16:creationId xmlns:a16="http://schemas.microsoft.com/office/drawing/2014/main" xmlns="" id="{A1418482-6E5D-3640-85BA-0EA8A87FEB70}"/>
                </a:ext>
              </a:extLst>
            </p:cNvPr>
            <p:cNvSpPr txBox="1"/>
            <p:nvPr/>
          </p:nvSpPr>
          <p:spPr>
            <a:xfrm>
              <a:off x="306919" y="62828"/>
              <a:ext cx="1109014" cy="1353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SAFIRO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Elipse 14">
            <a:extLst>
              <a:ext uri="{FF2B5EF4-FFF2-40B4-BE49-F238E27FC236}">
                <a16:creationId xmlns:a16="http://schemas.microsoft.com/office/drawing/2014/main" xmlns="" id="{367D3CEE-50A2-E145-B3CA-812C30EF4162}"/>
              </a:ext>
            </a:extLst>
          </p:cNvPr>
          <p:cNvGrpSpPr/>
          <p:nvPr/>
        </p:nvGrpSpPr>
        <p:grpSpPr>
          <a:xfrm>
            <a:off x="30536" y="4017390"/>
            <a:ext cx="1983184" cy="1742694"/>
            <a:chOff x="0" y="0"/>
            <a:chExt cx="1983182" cy="1742693"/>
          </a:xfrm>
        </p:grpSpPr>
        <p:sp>
          <p:nvSpPr>
            <p:cNvPr id="9" name="Óvalo">
              <a:extLst>
                <a:ext uri="{FF2B5EF4-FFF2-40B4-BE49-F238E27FC236}">
                  <a16:creationId xmlns:a16="http://schemas.microsoft.com/office/drawing/2014/main" xmlns="" id="{0030AD97-956A-FF43-B5D7-3FF9EDA011B6}"/>
                </a:ext>
              </a:extLst>
            </p:cNvPr>
            <p:cNvSpPr/>
            <p:nvPr/>
          </p:nvSpPr>
          <p:spPr>
            <a:xfrm>
              <a:off x="-1" y="-1"/>
              <a:ext cx="1983184" cy="174269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GENESIS…">
              <a:extLst>
                <a:ext uri="{FF2B5EF4-FFF2-40B4-BE49-F238E27FC236}">
                  <a16:creationId xmlns:a16="http://schemas.microsoft.com/office/drawing/2014/main" xmlns="" id="{CF588A3B-E312-F240-AF9C-18A6934040EE}"/>
                </a:ext>
              </a:extLst>
            </p:cNvPr>
            <p:cNvSpPr txBox="1"/>
            <p:nvPr/>
          </p:nvSpPr>
          <p:spPr>
            <a:xfrm>
              <a:off x="349998" y="133359"/>
              <a:ext cx="1283186" cy="14759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GENESIS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400" b="1"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</p:txBody>
        </p:sp>
      </p:grpSp>
      <p:grpSp>
        <p:nvGrpSpPr>
          <p:cNvPr id="11" name="Elipse 15">
            <a:extLst>
              <a:ext uri="{FF2B5EF4-FFF2-40B4-BE49-F238E27FC236}">
                <a16:creationId xmlns:a16="http://schemas.microsoft.com/office/drawing/2014/main" xmlns="" id="{40654348-51EB-504F-B7DE-A28F19FB2DFF}"/>
              </a:ext>
            </a:extLst>
          </p:cNvPr>
          <p:cNvGrpSpPr/>
          <p:nvPr/>
        </p:nvGrpSpPr>
        <p:grpSpPr>
          <a:xfrm>
            <a:off x="4051685" y="3644160"/>
            <a:ext cx="1867256" cy="1736646"/>
            <a:chOff x="0" y="0"/>
            <a:chExt cx="1867255" cy="1736644"/>
          </a:xfrm>
        </p:grpSpPr>
        <p:sp>
          <p:nvSpPr>
            <p:cNvPr id="12" name="Óvalo">
              <a:extLst>
                <a:ext uri="{FF2B5EF4-FFF2-40B4-BE49-F238E27FC236}">
                  <a16:creationId xmlns:a16="http://schemas.microsoft.com/office/drawing/2014/main" xmlns="" id="{EF6DE0C6-BCBB-B14E-9CE7-27A02303956F}"/>
                </a:ext>
              </a:extLst>
            </p:cNvPr>
            <p:cNvSpPr/>
            <p:nvPr/>
          </p:nvSpPr>
          <p:spPr>
            <a:xfrm>
              <a:off x="-1" y="0"/>
              <a:ext cx="1867256" cy="173664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MANSIS…">
              <a:extLst>
                <a:ext uri="{FF2B5EF4-FFF2-40B4-BE49-F238E27FC236}">
                  <a16:creationId xmlns:a16="http://schemas.microsoft.com/office/drawing/2014/main" xmlns="" id="{C6F063F1-9E01-E649-9E55-3AD51CC34D72}"/>
                </a:ext>
              </a:extLst>
            </p:cNvPr>
            <p:cNvSpPr txBox="1"/>
            <p:nvPr/>
          </p:nvSpPr>
          <p:spPr>
            <a:xfrm>
              <a:off x="329539" y="173474"/>
              <a:ext cx="1208177" cy="13896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MANSIS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Elipse 16">
            <a:extLst>
              <a:ext uri="{FF2B5EF4-FFF2-40B4-BE49-F238E27FC236}">
                <a16:creationId xmlns:a16="http://schemas.microsoft.com/office/drawing/2014/main" xmlns="" id="{38F84F35-BF46-FC4F-953B-6D6FB1436236}"/>
              </a:ext>
            </a:extLst>
          </p:cNvPr>
          <p:cNvGrpSpPr/>
          <p:nvPr/>
        </p:nvGrpSpPr>
        <p:grpSpPr>
          <a:xfrm>
            <a:off x="6233299" y="3132607"/>
            <a:ext cx="1902651" cy="1769564"/>
            <a:chOff x="0" y="0"/>
            <a:chExt cx="1902649" cy="1769563"/>
          </a:xfrm>
        </p:grpSpPr>
        <p:sp>
          <p:nvSpPr>
            <p:cNvPr id="15" name="Óvalo">
              <a:extLst>
                <a:ext uri="{FF2B5EF4-FFF2-40B4-BE49-F238E27FC236}">
                  <a16:creationId xmlns:a16="http://schemas.microsoft.com/office/drawing/2014/main" xmlns="" id="{E7F9199B-907D-4749-8B9B-3E8273249129}"/>
                </a:ext>
              </a:extLst>
            </p:cNvPr>
            <p:cNvSpPr/>
            <p:nvPr/>
          </p:nvSpPr>
          <p:spPr>
            <a:xfrm>
              <a:off x="-1" y="0"/>
              <a:ext cx="1902651" cy="176956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LOGHOS…">
              <a:extLst>
                <a:ext uri="{FF2B5EF4-FFF2-40B4-BE49-F238E27FC236}">
                  <a16:creationId xmlns:a16="http://schemas.microsoft.com/office/drawing/2014/main" xmlns="" id="{9A007F37-19DC-B245-8663-2410C83A59B9}"/>
                </a:ext>
              </a:extLst>
            </p:cNvPr>
            <p:cNvSpPr txBox="1"/>
            <p:nvPr/>
          </p:nvSpPr>
          <p:spPr>
            <a:xfrm>
              <a:off x="335785" y="176763"/>
              <a:ext cx="1231080" cy="1416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LOGHOS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Elipse 17">
            <a:extLst>
              <a:ext uri="{FF2B5EF4-FFF2-40B4-BE49-F238E27FC236}">
                <a16:creationId xmlns:a16="http://schemas.microsoft.com/office/drawing/2014/main" xmlns="" id="{565F49B0-6F08-2744-BACE-0486AA2D655E}"/>
              </a:ext>
            </a:extLst>
          </p:cNvPr>
          <p:cNvGrpSpPr/>
          <p:nvPr/>
        </p:nvGrpSpPr>
        <p:grpSpPr>
          <a:xfrm>
            <a:off x="6841877" y="1163307"/>
            <a:ext cx="1902651" cy="1769568"/>
            <a:chOff x="0" y="0"/>
            <a:chExt cx="1902649" cy="1769566"/>
          </a:xfrm>
        </p:grpSpPr>
        <p:sp>
          <p:nvSpPr>
            <p:cNvPr id="18" name="Óvalo">
              <a:extLst>
                <a:ext uri="{FF2B5EF4-FFF2-40B4-BE49-F238E27FC236}">
                  <a16:creationId xmlns:a16="http://schemas.microsoft.com/office/drawing/2014/main" xmlns="" id="{B815FE2C-09F4-9445-B21A-F9CAFBDA76DE}"/>
                </a:ext>
              </a:extLst>
            </p:cNvPr>
            <p:cNvSpPr/>
            <p:nvPr/>
          </p:nvSpPr>
          <p:spPr>
            <a:xfrm>
              <a:off x="-1" y="-1"/>
              <a:ext cx="1902651" cy="17695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IS…">
              <a:extLst>
                <a:ext uri="{FF2B5EF4-FFF2-40B4-BE49-F238E27FC236}">
                  <a16:creationId xmlns:a16="http://schemas.microsoft.com/office/drawing/2014/main" xmlns="" id="{1B21B948-B382-2149-80EB-C9269C1FB8C6}"/>
                </a:ext>
              </a:extLst>
            </p:cNvPr>
            <p:cNvSpPr txBox="1"/>
            <p:nvPr/>
          </p:nvSpPr>
          <p:spPr>
            <a:xfrm>
              <a:off x="335785" y="367262"/>
              <a:ext cx="1231080" cy="103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SIS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Elipse 18">
            <a:extLst>
              <a:ext uri="{FF2B5EF4-FFF2-40B4-BE49-F238E27FC236}">
                <a16:creationId xmlns:a16="http://schemas.microsoft.com/office/drawing/2014/main" xmlns="" id="{54BF74EE-9513-0349-8463-CCA2BA76573E}"/>
              </a:ext>
            </a:extLst>
          </p:cNvPr>
          <p:cNvGrpSpPr/>
          <p:nvPr/>
        </p:nvGrpSpPr>
        <p:grpSpPr>
          <a:xfrm>
            <a:off x="9707414" y="628347"/>
            <a:ext cx="2140357" cy="2117803"/>
            <a:chOff x="0" y="0"/>
            <a:chExt cx="2140355" cy="2117801"/>
          </a:xfrm>
        </p:grpSpPr>
        <p:sp>
          <p:nvSpPr>
            <p:cNvPr id="21" name="Óvalo">
              <a:extLst>
                <a:ext uri="{FF2B5EF4-FFF2-40B4-BE49-F238E27FC236}">
                  <a16:creationId xmlns:a16="http://schemas.microsoft.com/office/drawing/2014/main" xmlns="" id="{18C532D6-F6E6-BB4F-907B-2DD56E03988F}"/>
                </a:ext>
              </a:extLst>
            </p:cNvPr>
            <p:cNvSpPr/>
            <p:nvPr/>
          </p:nvSpPr>
          <p:spPr>
            <a:xfrm>
              <a:off x="0" y="470793"/>
              <a:ext cx="2140355" cy="162147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2" name="Tele Radiología…">
              <a:extLst>
                <a:ext uri="{FF2B5EF4-FFF2-40B4-BE49-F238E27FC236}">
                  <a16:creationId xmlns:a16="http://schemas.microsoft.com/office/drawing/2014/main" xmlns="" id="{C3E0C187-BEBF-9142-ABB0-583127C638C1}"/>
                </a:ext>
              </a:extLst>
            </p:cNvPr>
            <p:cNvSpPr txBox="1"/>
            <p:nvPr/>
          </p:nvSpPr>
          <p:spPr>
            <a:xfrm>
              <a:off x="0" y="0"/>
              <a:ext cx="2140355" cy="211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Tele</a:t>
              </a:r>
              <a:br>
                <a:rPr dirty="0"/>
              </a:br>
              <a:r>
                <a:rPr dirty="0" err="1"/>
                <a:t>Radiología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Elipse 19">
            <a:extLst>
              <a:ext uri="{FF2B5EF4-FFF2-40B4-BE49-F238E27FC236}">
                <a16:creationId xmlns:a16="http://schemas.microsoft.com/office/drawing/2014/main" xmlns="" id="{D7C236E8-071B-7542-822E-B8A3A289DDA1}"/>
              </a:ext>
            </a:extLst>
          </p:cNvPr>
          <p:cNvGrpSpPr/>
          <p:nvPr/>
        </p:nvGrpSpPr>
        <p:grpSpPr>
          <a:xfrm>
            <a:off x="1730458" y="2692673"/>
            <a:ext cx="2291952" cy="1636074"/>
            <a:chOff x="0" y="0"/>
            <a:chExt cx="2291950" cy="1636073"/>
          </a:xfrm>
        </p:grpSpPr>
        <p:sp>
          <p:nvSpPr>
            <p:cNvPr id="24" name="Óvalo">
              <a:extLst>
                <a:ext uri="{FF2B5EF4-FFF2-40B4-BE49-F238E27FC236}">
                  <a16:creationId xmlns:a16="http://schemas.microsoft.com/office/drawing/2014/main" xmlns="" id="{26A17692-45B4-C74A-A3DD-527AF9166B19}"/>
                </a:ext>
              </a:extLst>
            </p:cNvPr>
            <p:cNvSpPr/>
            <p:nvPr/>
          </p:nvSpPr>
          <p:spPr>
            <a:xfrm>
              <a:off x="-1" y="0"/>
              <a:ext cx="2291952" cy="163607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MainFrame…">
              <a:extLst>
                <a:ext uri="{FF2B5EF4-FFF2-40B4-BE49-F238E27FC236}">
                  <a16:creationId xmlns:a16="http://schemas.microsoft.com/office/drawing/2014/main" xmlns="" id="{7CEB73E8-6224-0345-81F1-D05F7BCA301F}"/>
                </a:ext>
              </a:extLst>
            </p:cNvPr>
            <p:cNvSpPr txBox="1"/>
            <p:nvPr/>
          </p:nvSpPr>
          <p:spPr>
            <a:xfrm>
              <a:off x="388486" y="163428"/>
              <a:ext cx="1514978" cy="1309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 err="1"/>
                <a:t>MainFrame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Elipse 11">
            <a:extLst>
              <a:ext uri="{FF2B5EF4-FFF2-40B4-BE49-F238E27FC236}">
                <a16:creationId xmlns:a16="http://schemas.microsoft.com/office/drawing/2014/main" xmlns="" id="{B48E4927-CD6D-3544-ACCB-4B33B4537537}"/>
              </a:ext>
            </a:extLst>
          </p:cNvPr>
          <p:cNvGrpSpPr/>
          <p:nvPr/>
        </p:nvGrpSpPr>
        <p:grpSpPr>
          <a:xfrm>
            <a:off x="8972626" y="2893324"/>
            <a:ext cx="1983183" cy="1769565"/>
            <a:chOff x="0" y="0"/>
            <a:chExt cx="1983182" cy="1502399"/>
          </a:xfrm>
        </p:grpSpPr>
        <p:sp>
          <p:nvSpPr>
            <p:cNvPr id="28" name="Óvalo">
              <a:extLst>
                <a:ext uri="{FF2B5EF4-FFF2-40B4-BE49-F238E27FC236}">
                  <a16:creationId xmlns:a16="http://schemas.microsoft.com/office/drawing/2014/main" xmlns="" id="{98F5B367-E8E3-A841-A16E-51ABED44E725}"/>
                </a:ext>
              </a:extLst>
            </p:cNvPr>
            <p:cNvSpPr/>
            <p:nvPr/>
          </p:nvSpPr>
          <p:spPr>
            <a:xfrm>
              <a:off x="-1" y="0"/>
              <a:ext cx="1983184" cy="15024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KIOSCOS…">
              <a:extLst>
                <a:ext uri="{FF2B5EF4-FFF2-40B4-BE49-F238E27FC236}">
                  <a16:creationId xmlns:a16="http://schemas.microsoft.com/office/drawing/2014/main" xmlns="" id="{9EE5CCE5-3947-3243-B3BC-C9DB2EC35033}"/>
                </a:ext>
              </a:extLst>
            </p:cNvPr>
            <p:cNvSpPr txBox="1"/>
            <p:nvPr/>
          </p:nvSpPr>
          <p:spPr>
            <a:xfrm>
              <a:off x="338951" y="150076"/>
              <a:ext cx="1305280" cy="1202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KIOSCOS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Elipse 22">
            <a:extLst>
              <a:ext uri="{FF2B5EF4-FFF2-40B4-BE49-F238E27FC236}">
                <a16:creationId xmlns:a16="http://schemas.microsoft.com/office/drawing/2014/main" xmlns="" id="{C89886B6-8003-1A49-AF33-C7F4A15431B5}"/>
              </a:ext>
            </a:extLst>
          </p:cNvPr>
          <p:cNvGrpSpPr/>
          <p:nvPr/>
        </p:nvGrpSpPr>
        <p:grpSpPr>
          <a:xfrm>
            <a:off x="7538223" y="4150749"/>
            <a:ext cx="1983184" cy="2115821"/>
            <a:chOff x="0" y="-13094"/>
            <a:chExt cx="1983183" cy="2115819"/>
          </a:xfrm>
        </p:grpSpPr>
        <p:sp>
          <p:nvSpPr>
            <p:cNvPr id="31" name="Óvalo">
              <a:extLst>
                <a:ext uri="{FF2B5EF4-FFF2-40B4-BE49-F238E27FC236}">
                  <a16:creationId xmlns:a16="http://schemas.microsoft.com/office/drawing/2014/main" xmlns="" id="{615AAFF2-D2A3-484F-9D59-948CBDB0C3ED}"/>
                </a:ext>
              </a:extLst>
            </p:cNvPr>
            <p:cNvSpPr/>
            <p:nvPr/>
          </p:nvSpPr>
          <p:spPr>
            <a:xfrm>
              <a:off x="0" y="473147"/>
              <a:ext cx="1983183" cy="162957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2" name="Tele Medicina…">
              <a:extLst>
                <a:ext uri="{FF2B5EF4-FFF2-40B4-BE49-F238E27FC236}">
                  <a16:creationId xmlns:a16="http://schemas.microsoft.com/office/drawing/2014/main" xmlns="" id="{F482FF40-03B6-2846-94C8-CF160D4D7340}"/>
                </a:ext>
              </a:extLst>
            </p:cNvPr>
            <p:cNvSpPr txBox="1"/>
            <p:nvPr/>
          </p:nvSpPr>
          <p:spPr>
            <a:xfrm>
              <a:off x="320088" y="-13094"/>
              <a:ext cx="1297066" cy="2102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  <a:p>
              <a: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Tele</a:t>
              </a:r>
              <a:br>
                <a:rPr dirty="0"/>
              </a:br>
              <a:r>
                <a:rPr dirty="0" err="1"/>
                <a:t>Medicina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Elipse 23">
            <a:extLst>
              <a:ext uri="{FF2B5EF4-FFF2-40B4-BE49-F238E27FC236}">
                <a16:creationId xmlns:a16="http://schemas.microsoft.com/office/drawing/2014/main" xmlns="" id="{0E2E82CF-8262-154F-AE38-FFF63BD2C179}"/>
              </a:ext>
            </a:extLst>
          </p:cNvPr>
          <p:cNvGrpSpPr/>
          <p:nvPr/>
        </p:nvGrpSpPr>
        <p:grpSpPr>
          <a:xfrm>
            <a:off x="9944176" y="4708085"/>
            <a:ext cx="2019224" cy="1502400"/>
            <a:chOff x="0" y="0"/>
            <a:chExt cx="2019222" cy="1502399"/>
          </a:xfrm>
        </p:grpSpPr>
        <p:sp>
          <p:nvSpPr>
            <p:cNvPr id="34" name="Óvalo">
              <a:extLst>
                <a:ext uri="{FF2B5EF4-FFF2-40B4-BE49-F238E27FC236}">
                  <a16:creationId xmlns:a16="http://schemas.microsoft.com/office/drawing/2014/main" xmlns="" id="{69AA42DF-B836-C84C-9442-E7E0B11F5708}"/>
                </a:ext>
              </a:extLst>
            </p:cNvPr>
            <p:cNvSpPr/>
            <p:nvPr/>
          </p:nvSpPr>
          <p:spPr>
            <a:xfrm>
              <a:off x="0" y="0"/>
              <a:ext cx="2019223" cy="150240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MICROSOFT…">
              <a:extLst>
                <a:ext uri="{FF2B5EF4-FFF2-40B4-BE49-F238E27FC236}">
                  <a16:creationId xmlns:a16="http://schemas.microsoft.com/office/drawing/2014/main" xmlns="" id="{3DF6879D-059E-9948-BD7A-A221CB514ED9}"/>
                </a:ext>
              </a:extLst>
            </p:cNvPr>
            <p:cNvSpPr txBox="1"/>
            <p:nvPr/>
          </p:nvSpPr>
          <p:spPr>
            <a:xfrm>
              <a:off x="344229" y="318552"/>
              <a:ext cx="1330764" cy="1148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rPr dirty="0"/>
                <a:t>MICROSOFT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CAUSA RAÍZ">
            <a:extLst>
              <a:ext uri="{FF2B5EF4-FFF2-40B4-BE49-F238E27FC236}">
                <a16:creationId xmlns:a16="http://schemas.microsoft.com/office/drawing/2014/main" xmlns="" id="{33E1059C-DACD-0F46-991F-FFE9FEFC2B8E}"/>
              </a:ext>
            </a:extLst>
          </p:cNvPr>
          <p:cNvSpPr txBox="1"/>
          <p:nvPr/>
        </p:nvSpPr>
        <p:spPr>
          <a:xfrm>
            <a:off x="1901512" y="5380806"/>
            <a:ext cx="3921905" cy="1015663"/>
          </a:xfrm>
          <a:prstGeom prst="rect">
            <a:avLst/>
          </a:prstGeom>
          <a:noFill/>
          <a:ln w="25400"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sz="6000" b="1" dirty="0">
                <a:solidFill>
                  <a:srgbClr val="FF0000"/>
                </a:solidFill>
              </a:rPr>
              <a:t>CAUSA RAÍZ</a:t>
            </a:r>
          </a:p>
        </p:txBody>
      </p:sp>
    </p:spTree>
    <p:extLst>
      <p:ext uri="{BB962C8B-B14F-4D97-AF65-F5344CB8AC3E}">
        <p14:creationId xmlns:p14="http://schemas.microsoft.com/office/powerpoint/2010/main" val="5229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5">
            <a:extLst>
              <a:ext uri="{FF2B5EF4-FFF2-40B4-BE49-F238E27FC236}">
                <a16:creationId xmlns:a16="http://schemas.microsoft.com/office/drawing/2014/main" xmlns="" id="{890D488D-5BB0-EB45-A0C1-B25E6BCF942C}"/>
              </a:ext>
            </a:extLst>
          </p:cNvPr>
          <p:cNvSpPr txBox="1"/>
          <p:nvPr/>
        </p:nvSpPr>
        <p:spPr>
          <a:xfrm>
            <a:off x="107637" y="1145721"/>
            <a:ext cx="692484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3600" dirty="0">
                <a:solidFill>
                  <a:srgbClr val="0070C0"/>
                </a:solidFill>
                <a:latin typeface="Helvetica" pitchFamily="2" charset="0"/>
              </a:rPr>
              <a:t>Expectativa - Administración</a:t>
            </a:r>
            <a:endParaRPr sz="3600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CAF004B-66BC-9D42-925F-6B202199A235}"/>
              </a:ext>
            </a:extLst>
          </p:cNvPr>
          <p:cNvSpPr/>
          <p:nvPr/>
        </p:nvSpPr>
        <p:spPr>
          <a:xfrm>
            <a:off x="1794176" y="2151800"/>
            <a:ext cx="2406316" cy="347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/>
              <a:t>MAINFRAME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4D4D341-2FA6-1E42-9742-5B5B6BA3E016}"/>
              </a:ext>
            </a:extLst>
          </p:cNvPr>
          <p:cNvSpPr/>
          <p:nvPr/>
        </p:nvSpPr>
        <p:spPr>
          <a:xfrm>
            <a:off x="8159681" y="1238564"/>
            <a:ext cx="1758217" cy="188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/>
              <a:t>SIPE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1010348-F9E3-A449-B406-CE8C5D22F812}"/>
              </a:ext>
            </a:extLst>
          </p:cNvPr>
          <p:cNvSpPr/>
          <p:nvPr/>
        </p:nvSpPr>
        <p:spPr>
          <a:xfrm>
            <a:off x="8159681" y="4186989"/>
            <a:ext cx="1758217" cy="188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/>
              <a:t>SAFIRO</a:t>
            </a:r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xmlns="" id="{1D47EC99-F89A-B84F-95D1-82FD76D19D15}"/>
              </a:ext>
            </a:extLst>
          </p:cNvPr>
          <p:cNvSpPr/>
          <p:nvPr/>
        </p:nvSpPr>
        <p:spPr>
          <a:xfrm rot="19695487">
            <a:off x="4534884" y="2612874"/>
            <a:ext cx="3510897" cy="380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7" name="Flecha derecha 16">
            <a:extLst>
              <a:ext uri="{FF2B5EF4-FFF2-40B4-BE49-F238E27FC236}">
                <a16:creationId xmlns:a16="http://schemas.microsoft.com/office/drawing/2014/main" xmlns="" id="{C742E557-5564-DF49-8004-EDE06D88D7DA}"/>
              </a:ext>
            </a:extLst>
          </p:cNvPr>
          <p:cNvSpPr/>
          <p:nvPr/>
        </p:nvSpPr>
        <p:spPr>
          <a:xfrm rot="1875059">
            <a:off x="4614576" y="4602978"/>
            <a:ext cx="3209208" cy="380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xmlns="" id="{6FA35934-B687-9740-B361-344A68D1BB59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038790" y="3125116"/>
            <a:ext cx="0" cy="1061873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5">
            <a:extLst>
              <a:ext uri="{FF2B5EF4-FFF2-40B4-BE49-F238E27FC236}">
                <a16:creationId xmlns:a16="http://schemas.microsoft.com/office/drawing/2014/main" xmlns="" id="{890D488D-5BB0-EB45-A0C1-B25E6BCF942C}"/>
              </a:ext>
            </a:extLst>
          </p:cNvPr>
          <p:cNvSpPr txBox="1"/>
          <p:nvPr/>
        </p:nvSpPr>
        <p:spPr>
          <a:xfrm>
            <a:off x="115503" y="142767"/>
            <a:ext cx="2664438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s-ES" sz="4800" dirty="0">
                <a:solidFill>
                  <a:srgbClr val="FF0000"/>
                </a:solidFill>
                <a:latin typeface="Helvetica" pitchFamily="2" charset="0"/>
              </a:rPr>
              <a:t>Realidad</a:t>
            </a:r>
            <a:endParaRPr sz="4800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2050" name="Picture 2" descr="Data Silos: The Achilles Heel of Large Organizations | ClicData">
            <a:extLst>
              <a:ext uri="{FF2B5EF4-FFF2-40B4-BE49-F238E27FC236}">
                <a16:creationId xmlns:a16="http://schemas.microsoft.com/office/drawing/2014/main" xmlns="" id="{A9123853-0B00-0744-ADAD-1B8538930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23439" r="23430"/>
          <a:stretch/>
        </p:blipFill>
        <p:spPr bwMode="auto">
          <a:xfrm>
            <a:off x="0" y="1049153"/>
            <a:ext cx="12191999" cy="52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27B77F7-1023-0641-890B-8D03AB033DDC}"/>
              </a:ext>
            </a:extLst>
          </p:cNvPr>
          <p:cNvSpPr txBox="1"/>
          <p:nvPr/>
        </p:nvSpPr>
        <p:spPr>
          <a:xfrm>
            <a:off x="1094072" y="2721114"/>
            <a:ext cx="203413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latin typeface="Helvetica" pitchFamily="2" charset="0"/>
              </a:rPr>
              <a:t>SIPE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E59328F-BBCC-E94A-BFAC-44622378497B}"/>
              </a:ext>
            </a:extLst>
          </p:cNvPr>
          <p:cNvSpPr txBox="1"/>
          <p:nvPr/>
        </p:nvSpPr>
        <p:spPr>
          <a:xfrm>
            <a:off x="4709960" y="2721114"/>
            <a:ext cx="329825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latin typeface="Helvetica" pitchFamily="2" charset="0"/>
              </a:rPr>
              <a:t>MAINFRAME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0B64C4C-73F2-944E-A75A-33E91365D7A9}"/>
              </a:ext>
            </a:extLst>
          </p:cNvPr>
          <p:cNvSpPr txBox="1"/>
          <p:nvPr/>
        </p:nvSpPr>
        <p:spPr>
          <a:xfrm>
            <a:off x="8921012" y="2721114"/>
            <a:ext cx="296618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latin typeface="Helvetica" pitchFamily="2" charset="0"/>
              </a:rPr>
              <a:t>SAFIRO</a:t>
            </a:r>
          </a:p>
        </p:txBody>
      </p:sp>
    </p:spTree>
    <p:extLst>
      <p:ext uri="{BB962C8B-B14F-4D97-AF65-F5344CB8AC3E}">
        <p14:creationId xmlns:p14="http://schemas.microsoft.com/office/powerpoint/2010/main" val="48113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49420C1-8C2D-6447-8D96-95931195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6" y="1502719"/>
            <a:ext cx="10086377" cy="3852563"/>
          </a:xfrm>
          <a:prstGeom prst="rect">
            <a:avLst/>
          </a:prstGeom>
        </p:spPr>
      </p:pic>
      <p:pic>
        <p:nvPicPr>
          <p:cNvPr id="49" name="Imagen 48" descr="Icono&#10;&#10;Descripción generada automáticamente">
            <a:extLst>
              <a:ext uri="{FF2B5EF4-FFF2-40B4-BE49-F238E27FC236}">
                <a16:creationId xmlns:a16="http://schemas.microsoft.com/office/drawing/2014/main" xmlns="" id="{FBAD472F-DD96-DD4D-AC30-0CCE87D886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19047" r="9736" b="16055"/>
          <a:stretch/>
        </p:blipFill>
        <p:spPr>
          <a:xfrm rot="21193881">
            <a:off x="7178483" y="5190113"/>
            <a:ext cx="1169287" cy="9271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13D876C-AA24-9548-8EEF-9A735B260BAC}"/>
              </a:ext>
            </a:extLst>
          </p:cNvPr>
          <p:cNvSpPr txBox="1"/>
          <p:nvPr/>
        </p:nvSpPr>
        <p:spPr>
          <a:xfrm>
            <a:off x="1703672" y="1502718"/>
            <a:ext cx="193467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0070C0"/>
                </a:solidFill>
                <a:latin typeface="Helvetica" pitchFamily="2" charset="0"/>
              </a:rPr>
              <a:t>DATOS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D6FE5585-6511-B742-8977-FB0D88F7E227}"/>
              </a:ext>
            </a:extLst>
          </p:cNvPr>
          <p:cNvSpPr txBox="1"/>
          <p:nvPr/>
        </p:nvSpPr>
        <p:spPr>
          <a:xfrm>
            <a:off x="4581625" y="1502718"/>
            <a:ext cx="366722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0070C0"/>
                </a:solidFill>
                <a:latin typeface="Helvetica" pitchFamily="2" charset="0"/>
              </a:rPr>
              <a:t>INFORMACIÓN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AA90C49-6768-3544-B17B-1C0B51F10916}"/>
              </a:ext>
            </a:extLst>
          </p:cNvPr>
          <p:cNvSpPr txBox="1"/>
          <p:nvPr/>
        </p:nvSpPr>
        <p:spPr>
          <a:xfrm>
            <a:off x="8354729" y="1502717"/>
            <a:ext cx="308970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solidFill>
                  <a:srgbClr val="0070C0"/>
                </a:solidFill>
                <a:latin typeface="Helvetica" pitchFamily="2" charset="0"/>
              </a:rPr>
              <a:t>CONOCIMIENTO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A22D7D2-1D81-434D-AD30-E3C56C85373B}"/>
              </a:ext>
            </a:extLst>
          </p:cNvPr>
          <p:cNvSpPr txBox="1"/>
          <p:nvPr/>
        </p:nvSpPr>
        <p:spPr>
          <a:xfrm>
            <a:off x="8903368" y="2242686"/>
            <a:ext cx="770021" cy="28779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B89D983-AB67-8644-A4BE-6E01A1307D2B}"/>
              </a:ext>
            </a:extLst>
          </p:cNvPr>
          <p:cNvSpPr txBox="1"/>
          <p:nvPr/>
        </p:nvSpPr>
        <p:spPr>
          <a:xfrm>
            <a:off x="10048774" y="2221830"/>
            <a:ext cx="770021" cy="28779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69E11E11-1C89-924E-9A5E-E295C7294644}"/>
              </a:ext>
            </a:extLst>
          </p:cNvPr>
          <p:cNvGrpSpPr/>
          <p:nvPr/>
        </p:nvGrpSpPr>
        <p:grpSpPr>
          <a:xfrm>
            <a:off x="4860826" y="4015077"/>
            <a:ext cx="3187697" cy="2275230"/>
            <a:chOff x="3715411" y="4873712"/>
            <a:chExt cx="2208397" cy="1724291"/>
          </a:xfrm>
        </p:grpSpPr>
        <p:pic>
          <p:nvPicPr>
            <p:cNvPr id="38" name="Imagen 37" descr="Forma&#10;&#10;Descripción generada automáticamente con confianza baja">
              <a:extLst>
                <a:ext uri="{FF2B5EF4-FFF2-40B4-BE49-F238E27FC236}">
                  <a16:creationId xmlns:a16="http://schemas.microsoft.com/office/drawing/2014/main" xmlns="" id="{D01F8803-4F7E-724C-BADE-5DB38828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8313" y="4885004"/>
              <a:ext cx="926232" cy="926232"/>
            </a:xfrm>
            <a:prstGeom prst="rect">
              <a:avLst/>
            </a:prstGeom>
          </p:spPr>
        </p:pic>
        <p:pic>
          <p:nvPicPr>
            <p:cNvPr id="39" name="Imagen 38" descr="Forma&#10;&#10;Descripción generada automáticamente con confianza baja">
              <a:extLst>
                <a:ext uri="{FF2B5EF4-FFF2-40B4-BE49-F238E27FC236}">
                  <a16:creationId xmlns:a16="http://schemas.microsoft.com/office/drawing/2014/main" xmlns="" id="{AF7546C4-BE5A-354C-A165-AD6B4093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576" y="4873712"/>
              <a:ext cx="926232" cy="926232"/>
            </a:xfrm>
            <a:prstGeom prst="rect">
              <a:avLst/>
            </a:prstGeom>
          </p:spPr>
        </p:pic>
        <p:pic>
          <p:nvPicPr>
            <p:cNvPr id="40" name="Imagen 39" descr="Forma&#10;&#10;Descripción generada automáticamente con confianza baja">
              <a:extLst>
                <a:ext uri="{FF2B5EF4-FFF2-40B4-BE49-F238E27FC236}">
                  <a16:creationId xmlns:a16="http://schemas.microsoft.com/office/drawing/2014/main" xmlns="" id="{6162F487-D403-A048-B439-CA91ADD6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411" y="4879358"/>
              <a:ext cx="926232" cy="926232"/>
            </a:xfrm>
            <a:prstGeom prst="rect">
              <a:avLst/>
            </a:prstGeom>
          </p:spPr>
        </p:pic>
        <p:pic>
          <p:nvPicPr>
            <p:cNvPr id="41" name="Imagen 40" descr="Forma&#10;&#10;Descripción generada automáticamente con confianza baja">
              <a:extLst>
                <a:ext uri="{FF2B5EF4-FFF2-40B4-BE49-F238E27FC236}">
                  <a16:creationId xmlns:a16="http://schemas.microsoft.com/office/drawing/2014/main" xmlns="" id="{E3584A18-F227-C243-BD2D-78F195C52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043" y="5671771"/>
              <a:ext cx="926232" cy="926232"/>
            </a:xfrm>
            <a:prstGeom prst="rect">
              <a:avLst/>
            </a:prstGeom>
          </p:spPr>
        </p:pic>
        <p:pic>
          <p:nvPicPr>
            <p:cNvPr id="42" name="Imagen 41" descr="Forma&#10;&#10;Descripción generada automáticamente con confianza baja">
              <a:extLst>
                <a:ext uri="{FF2B5EF4-FFF2-40B4-BE49-F238E27FC236}">
                  <a16:creationId xmlns:a16="http://schemas.microsoft.com/office/drawing/2014/main" xmlns="" id="{A75C51A9-3EFA-8249-B8AF-BDDCA9F4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558" y="5671771"/>
              <a:ext cx="926232" cy="926232"/>
            </a:xfrm>
            <a:prstGeom prst="rect">
              <a:avLst/>
            </a:prstGeom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xmlns="" id="{31FC2074-862C-DB42-B5C8-7618FBE6A525}"/>
              </a:ext>
            </a:extLst>
          </p:cNvPr>
          <p:cNvGrpSpPr/>
          <p:nvPr/>
        </p:nvGrpSpPr>
        <p:grpSpPr>
          <a:xfrm>
            <a:off x="2058463" y="4758403"/>
            <a:ext cx="3568709" cy="1193719"/>
            <a:chOff x="1763688" y="4617517"/>
            <a:chExt cx="2160240" cy="1193719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xmlns="" id="{C37CA066-9198-9A4F-985F-109FBEB18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3688" y="4617517"/>
              <a:ext cx="0" cy="119371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xmlns="" id="{2144F7B0-3F60-5B48-B6BB-D961A33266F9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5797355"/>
              <a:ext cx="216024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xmlns="" id="{296A61CF-82F6-384B-882B-C9763FC9A64C}"/>
              </a:ext>
            </a:extLst>
          </p:cNvPr>
          <p:cNvGrpSpPr/>
          <p:nvPr/>
        </p:nvGrpSpPr>
        <p:grpSpPr>
          <a:xfrm>
            <a:off x="7416437" y="4882683"/>
            <a:ext cx="2523069" cy="1072596"/>
            <a:chOff x="6039792" y="4738641"/>
            <a:chExt cx="1412528" cy="1072596"/>
          </a:xfrm>
        </p:grpSpPr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xmlns="" id="{610144E6-CF6B-BD41-9621-BED19E8A7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4688" y="4738641"/>
              <a:ext cx="0" cy="10725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A1FB90F9-29EC-DA4D-B469-C5F385B987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9792" y="5811236"/>
              <a:ext cx="1412528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6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¿QUE ENCONTRAMOS EN MATERIA DE TECNOLOGÍA DE INFORMACIÓN Y COMUNICACIÓN?">
            <a:extLst>
              <a:ext uri="{FF2B5EF4-FFF2-40B4-BE49-F238E27FC236}">
                <a16:creationId xmlns:a16="http://schemas.microsoft.com/office/drawing/2014/main" xmlns="" id="{9DCAD5D1-FEEF-1942-8A25-B8653262CEA8}"/>
              </a:ext>
            </a:extLst>
          </p:cNvPr>
          <p:cNvSpPr txBox="1"/>
          <p:nvPr/>
        </p:nvSpPr>
        <p:spPr>
          <a:xfrm>
            <a:off x="1509486" y="1168179"/>
            <a:ext cx="8828313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" b="1">
                <a:solidFill>
                  <a:srgbClr val="07167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3000" b="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Estado Financiero </a:t>
            </a:r>
            <a:r>
              <a:rPr lang="es-ES" sz="3600" dirty="0">
                <a:solidFill>
                  <a:srgbClr val="FF0000"/>
                </a:solidFill>
                <a:latin typeface="Helvetica" pitchFamily="2" charset="0"/>
              </a:rPr>
              <a:t>sin opinión </a:t>
            </a:r>
            <a:r>
              <a:rPr lang="es-ES" sz="3000" b="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por parte de la Contraloría General de la República</a:t>
            </a:r>
            <a:endParaRPr sz="3000" b="0" dirty="0">
              <a:solidFill>
                <a:schemeClr val="accent1">
                  <a:lumMod val="75000"/>
                </a:schemeClr>
              </a:solidFill>
              <a:latin typeface="Helvetica" pitchFamily="2" charset="0"/>
            </a:endParaRPr>
          </a:p>
        </p:txBody>
      </p:sp>
      <p:grpSp>
        <p:nvGrpSpPr>
          <p:cNvPr id="22" name="Elipse 12">
            <a:extLst>
              <a:ext uri="{FF2B5EF4-FFF2-40B4-BE49-F238E27FC236}">
                <a16:creationId xmlns:a16="http://schemas.microsoft.com/office/drawing/2014/main" xmlns="" id="{D1FF25E6-C182-1E42-ACA1-65C534D3EC19}"/>
              </a:ext>
            </a:extLst>
          </p:cNvPr>
          <p:cNvGrpSpPr/>
          <p:nvPr/>
        </p:nvGrpSpPr>
        <p:grpSpPr>
          <a:xfrm>
            <a:off x="1879105" y="2738877"/>
            <a:ext cx="2224809" cy="1731666"/>
            <a:chOff x="0" y="-1"/>
            <a:chExt cx="2224808" cy="1731665"/>
          </a:xfrm>
        </p:grpSpPr>
        <p:sp>
          <p:nvSpPr>
            <p:cNvPr id="23" name="Óvalo">
              <a:extLst>
                <a:ext uri="{FF2B5EF4-FFF2-40B4-BE49-F238E27FC236}">
                  <a16:creationId xmlns:a16="http://schemas.microsoft.com/office/drawing/2014/main" xmlns="" id="{2E091EC4-3540-0D40-90F6-D90557E4E436}"/>
                </a:ext>
              </a:extLst>
            </p:cNvPr>
            <p:cNvSpPr/>
            <p:nvPr/>
          </p:nvSpPr>
          <p:spPr>
            <a:xfrm>
              <a:off x="0" y="-1"/>
              <a:ext cx="2224808" cy="17316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ISTEMAS">
              <a:extLst>
                <a:ext uri="{FF2B5EF4-FFF2-40B4-BE49-F238E27FC236}">
                  <a16:creationId xmlns:a16="http://schemas.microsoft.com/office/drawing/2014/main" xmlns="" id="{9535211A-70D2-3F4E-A951-28A5EAF37CEC}"/>
                </a:ext>
              </a:extLst>
            </p:cNvPr>
            <p:cNvSpPr txBox="1"/>
            <p:nvPr/>
          </p:nvSpPr>
          <p:spPr>
            <a:xfrm>
              <a:off x="195572" y="329820"/>
              <a:ext cx="1865950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s-ES" sz="3200" dirty="0"/>
                <a:t>SIPE</a:t>
              </a:r>
              <a:endParaRPr sz="3200" dirty="0"/>
            </a:p>
          </p:txBody>
        </p:sp>
      </p:grpSp>
      <p:grpSp>
        <p:nvGrpSpPr>
          <p:cNvPr id="26" name="Elipse 12">
            <a:extLst>
              <a:ext uri="{FF2B5EF4-FFF2-40B4-BE49-F238E27FC236}">
                <a16:creationId xmlns:a16="http://schemas.microsoft.com/office/drawing/2014/main" xmlns="" id="{027AC17A-DB73-2A46-A2FA-B55230F1E295}"/>
              </a:ext>
            </a:extLst>
          </p:cNvPr>
          <p:cNvGrpSpPr/>
          <p:nvPr/>
        </p:nvGrpSpPr>
        <p:grpSpPr>
          <a:xfrm>
            <a:off x="4435290" y="2738876"/>
            <a:ext cx="2728152" cy="1731666"/>
            <a:chOff x="-191677" y="-1"/>
            <a:chExt cx="2058934" cy="1731665"/>
          </a:xfrm>
        </p:grpSpPr>
        <p:sp>
          <p:nvSpPr>
            <p:cNvPr id="27" name="Óvalo">
              <a:extLst>
                <a:ext uri="{FF2B5EF4-FFF2-40B4-BE49-F238E27FC236}">
                  <a16:creationId xmlns:a16="http://schemas.microsoft.com/office/drawing/2014/main" xmlns="" id="{ABFE3E75-9F64-4048-ADB9-600FDDD2BB95}"/>
                </a:ext>
              </a:extLst>
            </p:cNvPr>
            <p:cNvSpPr/>
            <p:nvPr/>
          </p:nvSpPr>
          <p:spPr>
            <a:xfrm>
              <a:off x="-191677" y="-1"/>
              <a:ext cx="2058933" cy="17316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REDES">
              <a:extLst>
                <a:ext uri="{FF2B5EF4-FFF2-40B4-BE49-F238E27FC236}">
                  <a16:creationId xmlns:a16="http://schemas.microsoft.com/office/drawing/2014/main" xmlns="" id="{9E097F84-279D-9E4E-A5F7-19D240152CE2}"/>
                </a:ext>
              </a:extLst>
            </p:cNvPr>
            <p:cNvSpPr txBox="1"/>
            <p:nvPr/>
          </p:nvSpPr>
          <p:spPr>
            <a:xfrm>
              <a:off x="-191677" y="329820"/>
              <a:ext cx="2058934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s-ES" sz="3200" dirty="0"/>
                <a:t>MAINFRAME</a:t>
              </a:r>
              <a:endParaRPr sz="3200" dirty="0"/>
            </a:p>
          </p:txBody>
        </p:sp>
      </p:grpSp>
      <p:grpSp>
        <p:nvGrpSpPr>
          <p:cNvPr id="30" name="Elipse 12">
            <a:extLst>
              <a:ext uri="{FF2B5EF4-FFF2-40B4-BE49-F238E27FC236}">
                <a16:creationId xmlns:a16="http://schemas.microsoft.com/office/drawing/2014/main" xmlns="" id="{832459DE-0DCD-D645-A215-1A3B0EE44443}"/>
              </a:ext>
            </a:extLst>
          </p:cNvPr>
          <p:cNvGrpSpPr/>
          <p:nvPr/>
        </p:nvGrpSpPr>
        <p:grpSpPr>
          <a:xfrm>
            <a:off x="7391400" y="2738876"/>
            <a:ext cx="2270596" cy="1731666"/>
            <a:chOff x="0" y="-1"/>
            <a:chExt cx="1867256" cy="1731665"/>
          </a:xfrm>
        </p:grpSpPr>
        <p:sp>
          <p:nvSpPr>
            <p:cNvPr id="34" name="Óvalo">
              <a:extLst>
                <a:ext uri="{FF2B5EF4-FFF2-40B4-BE49-F238E27FC236}">
                  <a16:creationId xmlns:a16="http://schemas.microsoft.com/office/drawing/2014/main" xmlns="" id="{4C0F139E-277B-C14B-B3F9-98CC464C43F1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DEUDAS">
              <a:extLst>
                <a:ext uri="{FF2B5EF4-FFF2-40B4-BE49-F238E27FC236}">
                  <a16:creationId xmlns:a16="http://schemas.microsoft.com/office/drawing/2014/main" xmlns="" id="{DA52E3F5-70C0-1C4F-BB37-871D0473E993}"/>
                </a:ext>
              </a:extLst>
            </p:cNvPr>
            <p:cNvSpPr txBox="1"/>
            <p:nvPr/>
          </p:nvSpPr>
          <p:spPr>
            <a:xfrm>
              <a:off x="195573" y="329820"/>
              <a:ext cx="1594831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es-ES" sz="3200" dirty="0"/>
                <a:t>SAFIRO</a:t>
              </a:r>
              <a:endParaRPr sz="3200" dirty="0"/>
            </a:p>
          </p:txBody>
        </p:sp>
      </p:grpSp>
      <p:sp>
        <p:nvSpPr>
          <p:cNvPr id="37" name="RESOLVIENDO LA CAUSA RAÍZ, RESOLVEMOS LAS BRECHAS INSTITUCIONALES">
            <a:extLst>
              <a:ext uri="{FF2B5EF4-FFF2-40B4-BE49-F238E27FC236}">
                <a16:creationId xmlns:a16="http://schemas.microsoft.com/office/drawing/2014/main" xmlns="" id="{2F8B18E9-6CFB-6042-A2F8-BA0E59C6D934}"/>
              </a:ext>
            </a:extLst>
          </p:cNvPr>
          <p:cNvSpPr txBox="1"/>
          <p:nvPr/>
        </p:nvSpPr>
        <p:spPr>
          <a:xfrm>
            <a:off x="1681843" y="5181989"/>
            <a:ext cx="882831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solidFill>
                  <a:srgbClr val="071678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RESOLVIENDO LA </a:t>
            </a:r>
            <a:r>
              <a:rPr sz="3600" dirty="0">
                <a:solidFill>
                  <a:srgbClr val="FF0000"/>
                </a:solidFill>
                <a:latin typeface="Helvetica" pitchFamily="2" charset="0"/>
              </a:rPr>
              <a:t>CAUSA RAÍZ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,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RESOLVEMOS LAS BRECHAS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1831835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5">
            <a:extLst>
              <a:ext uri="{FF2B5EF4-FFF2-40B4-BE49-F238E27FC236}">
                <a16:creationId xmlns:a16="http://schemas.microsoft.com/office/drawing/2014/main" xmlns="" id="{890D488D-5BB0-EB45-A0C1-B25E6BCF942C}"/>
              </a:ext>
            </a:extLst>
          </p:cNvPr>
          <p:cNvSpPr txBox="1"/>
          <p:nvPr/>
        </p:nvSpPr>
        <p:spPr>
          <a:xfrm>
            <a:off x="69135" y="1078043"/>
            <a:ext cx="483974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" sz="3600" dirty="0">
                <a:solidFill>
                  <a:srgbClr val="0070C0"/>
                </a:solidFill>
                <a:latin typeface="Helvetica" pitchFamily="2" charset="0"/>
              </a:rPr>
              <a:t>Expectativa - Salud</a:t>
            </a:r>
            <a:endParaRPr sz="3600" dirty="0">
              <a:solidFill>
                <a:srgbClr val="0070C0"/>
              </a:solidFill>
              <a:latin typeface="Helvetica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F10F02D6-84BA-FC4E-8310-E10F1B624B63}"/>
              </a:ext>
            </a:extLst>
          </p:cNvPr>
          <p:cNvGrpSpPr/>
          <p:nvPr/>
        </p:nvGrpSpPr>
        <p:grpSpPr>
          <a:xfrm>
            <a:off x="228476" y="1956174"/>
            <a:ext cx="2932898" cy="3472474"/>
            <a:chOff x="228476" y="1956174"/>
            <a:chExt cx="2932898" cy="3472474"/>
          </a:xfrm>
        </p:grpSpPr>
        <p:pic>
          <p:nvPicPr>
            <p:cNvPr id="3074" name="Picture 2" descr="La informatización en la gestión de almacenes - Blog Yunbit Software">
              <a:extLst>
                <a:ext uri="{FF2B5EF4-FFF2-40B4-BE49-F238E27FC236}">
                  <a16:creationId xmlns:a16="http://schemas.microsoft.com/office/drawing/2014/main" xmlns="" id="{5286E8D9-DBF7-8E44-B84D-DDE0BDA3E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76" y="2495750"/>
              <a:ext cx="2932898" cy="29328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9C67E027-C38A-4B4A-8997-E38C33A731F0}"/>
                </a:ext>
              </a:extLst>
            </p:cNvPr>
            <p:cNvSpPr txBox="1"/>
            <p:nvPr/>
          </p:nvSpPr>
          <p:spPr>
            <a:xfrm>
              <a:off x="612083" y="1956174"/>
              <a:ext cx="2165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200" b="1" dirty="0"/>
                <a:t>LOGHOS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6E2D4987-1342-C841-8316-3F2D7C29DEB5}"/>
              </a:ext>
            </a:extLst>
          </p:cNvPr>
          <p:cNvGrpSpPr/>
          <p:nvPr/>
        </p:nvGrpSpPr>
        <p:grpSpPr>
          <a:xfrm>
            <a:off x="4009725" y="1956174"/>
            <a:ext cx="3751505" cy="3472474"/>
            <a:chOff x="4009725" y="1956174"/>
            <a:chExt cx="3751505" cy="3472474"/>
          </a:xfrm>
        </p:grpSpPr>
        <p:pic>
          <p:nvPicPr>
            <p:cNvPr id="3076" name="Picture 4" descr="Hospital Vectores Libres de Derechos">
              <a:extLst>
                <a:ext uri="{FF2B5EF4-FFF2-40B4-BE49-F238E27FC236}">
                  <a16:creationId xmlns:a16="http://schemas.microsoft.com/office/drawing/2014/main" xmlns="" id="{86C9A80A-EE28-4543-AA9F-387E468DE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725" y="2140840"/>
              <a:ext cx="3751505" cy="328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xmlns="" id="{D2260E42-FAAC-0A46-A273-1809D2C38F19}"/>
                </a:ext>
              </a:extLst>
            </p:cNvPr>
            <p:cNvSpPr txBox="1"/>
            <p:nvPr/>
          </p:nvSpPr>
          <p:spPr>
            <a:xfrm>
              <a:off x="4802635" y="1956174"/>
              <a:ext cx="2165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3200" b="1" dirty="0"/>
                <a:t>SIS</a:t>
              </a:r>
            </a:p>
          </p:txBody>
        </p:sp>
      </p:grp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8E26654A-C95E-C545-A9C8-CF3737AFDA8A}"/>
              </a:ext>
            </a:extLst>
          </p:cNvPr>
          <p:cNvCxnSpPr>
            <a:cxnSpLocks/>
          </p:cNvCxnSpPr>
          <p:nvPr/>
        </p:nvCxnSpPr>
        <p:spPr>
          <a:xfrm>
            <a:off x="3315379" y="3962199"/>
            <a:ext cx="104486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1FD14AE0-F3D0-C647-9D97-B38C304216A2}"/>
              </a:ext>
            </a:extLst>
          </p:cNvPr>
          <p:cNvCxnSpPr>
            <a:cxnSpLocks/>
          </p:cNvCxnSpPr>
          <p:nvPr/>
        </p:nvCxnSpPr>
        <p:spPr>
          <a:xfrm flipH="1">
            <a:off x="6656951" y="2540949"/>
            <a:ext cx="677499" cy="50063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F598D33E-FCFD-0B4C-A27E-9F0349FBD67C}"/>
              </a:ext>
            </a:extLst>
          </p:cNvPr>
          <p:cNvSpPr/>
          <p:nvPr/>
        </p:nvSpPr>
        <p:spPr>
          <a:xfrm>
            <a:off x="7283120" y="1119328"/>
            <a:ext cx="3330340" cy="1953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b="1" dirty="0"/>
              <a:t>Expediente Médico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b="1" dirty="0"/>
              <a:t>TeleRadiología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b="1" dirty="0"/>
              <a:t>Laboratorio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b="1" dirty="0"/>
              <a:t>Banco de Sangre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B6E27FFF-2088-4046-AA68-5AFD770B4275}"/>
              </a:ext>
            </a:extLst>
          </p:cNvPr>
          <p:cNvSpPr/>
          <p:nvPr/>
        </p:nvSpPr>
        <p:spPr>
          <a:xfrm>
            <a:off x="10092623" y="3555111"/>
            <a:ext cx="1785268" cy="1029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/>
              <a:t>SIPE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28DDC1FF-5E85-CA45-AB39-0D8ABBF5FFB6}"/>
              </a:ext>
            </a:extLst>
          </p:cNvPr>
          <p:cNvSpPr/>
          <p:nvPr/>
        </p:nvSpPr>
        <p:spPr>
          <a:xfrm>
            <a:off x="10092626" y="5223877"/>
            <a:ext cx="1785265" cy="1029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/>
              <a:t>SAFIRO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AA378E4D-CC66-2942-9C04-86BF27744740}"/>
              </a:ext>
            </a:extLst>
          </p:cNvPr>
          <p:cNvGrpSpPr/>
          <p:nvPr/>
        </p:nvGrpSpPr>
        <p:grpSpPr>
          <a:xfrm>
            <a:off x="3786739" y="3962199"/>
            <a:ext cx="6310162" cy="1841835"/>
            <a:chOff x="3786739" y="3962199"/>
            <a:chExt cx="6310162" cy="1841835"/>
          </a:xfrm>
        </p:grpSpPr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9B4711CB-F37C-FA4F-8317-476323FCDD84}"/>
                </a:ext>
              </a:extLst>
            </p:cNvPr>
            <p:cNvCxnSpPr/>
            <p:nvPr/>
          </p:nvCxnSpPr>
          <p:spPr>
            <a:xfrm>
              <a:off x="3811604" y="3962199"/>
              <a:ext cx="0" cy="184183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F03645E0-782C-F041-A703-398AC9D4D9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6739" y="5804034"/>
              <a:ext cx="631016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AB2ABD51-6ED6-B846-9796-DF81F9833B8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0985258" y="4584700"/>
            <a:ext cx="1" cy="63917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C0E931D6-375F-734C-B5F6-BF55E796BFA0}"/>
              </a:ext>
            </a:extLst>
          </p:cNvPr>
          <p:cNvGrpSpPr/>
          <p:nvPr/>
        </p:nvGrpSpPr>
        <p:grpSpPr>
          <a:xfrm>
            <a:off x="7022971" y="2791266"/>
            <a:ext cx="1081501" cy="3012768"/>
            <a:chOff x="7022971" y="2791266"/>
            <a:chExt cx="1081501" cy="3012768"/>
          </a:xfrm>
        </p:grpSpPr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B912FE71-549C-AD42-A86C-DD9316B9B45C}"/>
                </a:ext>
              </a:extLst>
            </p:cNvPr>
            <p:cNvCxnSpPr>
              <a:cxnSpLocks/>
            </p:cNvCxnSpPr>
            <p:nvPr/>
          </p:nvCxnSpPr>
          <p:spPr>
            <a:xfrm>
              <a:off x="7022971" y="2791266"/>
              <a:ext cx="1081501" cy="10251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xmlns="" id="{9E7D36E2-F31B-3147-902E-57972D06805D}"/>
                </a:ext>
              </a:extLst>
            </p:cNvPr>
            <p:cNvCxnSpPr>
              <a:cxnSpLocks/>
            </p:cNvCxnSpPr>
            <p:nvPr/>
          </p:nvCxnSpPr>
          <p:spPr>
            <a:xfrm>
              <a:off x="8094847" y="3784744"/>
              <a:ext cx="0" cy="201929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45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ta Silos: The Achilles Heel of Large Organizations | ClicData">
            <a:extLst>
              <a:ext uri="{FF2B5EF4-FFF2-40B4-BE49-F238E27FC236}">
                <a16:creationId xmlns:a16="http://schemas.microsoft.com/office/drawing/2014/main" xmlns="" id="{241A7EDB-3B6A-C74E-A240-F6754E687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23299"/>
          <a:stretch/>
        </p:blipFill>
        <p:spPr bwMode="auto">
          <a:xfrm>
            <a:off x="0" y="1097808"/>
            <a:ext cx="12192000" cy="52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5">
            <a:extLst>
              <a:ext uri="{FF2B5EF4-FFF2-40B4-BE49-F238E27FC236}">
                <a16:creationId xmlns:a16="http://schemas.microsoft.com/office/drawing/2014/main" xmlns="" id="{890D488D-5BB0-EB45-A0C1-B25E6BCF942C}"/>
              </a:ext>
            </a:extLst>
          </p:cNvPr>
          <p:cNvSpPr txBox="1"/>
          <p:nvPr/>
        </p:nvSpPr>
        <p:spPr>
          <a:xfrm>
            <a:off x="115504" y="137954"/>
            <a:ext cx="2664438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s-ES" sz="4800" dirty="0">
                <a:solidFill>
                  <a:srgbClr val="FF0000"/>
                </a:solidFill>
                <a:latin typeface="Helvetica" pitchFamily="2" charset="0"/>
              </a:rPr>
              <a:t>Realidad</a:t>
            </a:r>
            <a:endParaRPr sz="48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27B77F7-1023-0641-890B-8D03AB033DDC}"/>
              </a:ext>
            </a:extLst>
          </p:cNvPr>
          <p:cNvSpPr txBox="1"/>
          <p:nvPr/>
        </p:nvSpPr>
        <p:spPr>
          <a:xfrm>
            <a:off x="847023" y="2674947"/>
            <a:ext cx="153683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latin typeface="Helvetica" pitchFamily="2" charset="0"/>
              </a:rPr>
              <a:t>SIS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E59328F-BBCC-E94A-BFAC-44622378497B}"/>
              </a:ext>
            </a:extLst>
          </p:cNvPr>
          <p:cNvSpPr txBox="1"/>
          <p:nvPr/>
        </p:nvSpPr>
        <p:spPr>
          <a:xfrm>
            <a:off x="3487553" y="2655052"/>
            <a:ext cx="245123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latin typeface="Helvetica" pitchFamily="2" charset="0"/>
              </a:rPr>
              <a:t>LOGHOS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0B64C4C-73F2-944E-A75A-33E91365D7A9}"/>
              </a:ext>
            </a:extLst>
          </p:cNvPr>
          <p:cNvSpPr txBox="1"/>
          <p:nvPr/>
        </p:nvSpPr>
        <p:spPr>
          <a:xfrm>
            <a:off x="9426340" y="2721114"/>
            <a:ext cx="266299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latin typeface="Helvetica" pitchFamily="2" charset="0"/>
              </a:rPr>
              <a:t>SAFIRO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5BBB317-50C0-D34D-8E7E-AF981CFBDFC5}"/>
              </a:ext>
            </a:extLst>
          </p:cNvPr>
          <p:cNvSpPr txBox="1"/>
          <p:nvPr/>
        </p:nvSpPr>
        <p:spPr>
          <a:xfrm>
            <a:off x="6516303" y="2680133"/>
            <a:ext cx="254909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4000" b="1" dirty="0">
                <a:latin typeface="Helvetica" pitchFamily="2" charset="0"/>
              </a:rPr>
              <a:t>SIPE</a:t>
            </a:r>
          </a:p>
        </p:txBody>
      </p:sp>
    </p:spTree>
    <p:extLst>
      <p:ext uri="{BB962C8B-B14F-4D97-AF65-F5344CB8AC3E}">
        <p14:creationId xmlns:p14="http://schemas.microsoft.com/office/powerpoint/2010/main" val="170140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B6C717A-8521-2244-8635-731F69DF9162}"/>
              </a:ext>
            </a:extLst>
          </p:cNvPr>
          <p:cNvSpPr txBox="1"/>
          <p:nvPr/>
        </p:nvSpPr>
        <p:spPr>
          <a:xfrm>
            <a:off x="3407230" y="1338812"/>
            <a:ext cx="8505370" cy="141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A" sz="3000" b="1" dirty="0">
                <a:solidFill>
                  <a:schemeClr val="accent1">
                    <a:lumMod val="75000"/>
                  </a:schemeClr>
                </a:solidFill>
                <a:latin typeface="HELVETICA LIGHT" panose="020B0403020202020204" pitchFamily="34" charset="0"/>
              </a:rPr>
              <a:t>¿Qué encontramos en la Caja de Seguro Social en materia de Transformación Digital?</a:t>
            </a:r>
          </a:p>
        </p:txBody>
      </p:sp>
    </p:spTree>
    <p:extLst>
      <p:ext uri="{BB962C8B-B14F-4D97-AF65-F5344CB8AC3E}">
        <p14:creationId xmlns:p14="http://schemas.microsoft.com/office/powerpoint/2010/main" val="147168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0B64C4C-73F2-944E-A75A-33E91365D7A9}"/>
              </a:ext>
            </a:extLst>
          </p:cNvPr>
          <p:cNvSpPr txBox="1"/>
          <p:nvPr/>
        </p:nvSpPr>
        <p:spPr>
          <a:xfrm>
            <a:off x="3752851" y="2625864"/>
            <a:ext cx="491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8000" b="1" dirty="0">
                <a:latin typeface="Helvetica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911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2013DE6-7C1F-174D-B379-385B54D5BC20}"/>
              </a:ext>
            </a:extLst>
          </p:cNvPr>
          <p:cNvSpPr txBox="1"/>
          <p:nvPr/>
        </p:nvSpPr>
        <p:spPr>
          <a:xfrm>
            <a:off x="393409" y="2357120"/>
            <a:ext cx="44935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60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342</a:t>
            </a:r>
            <a:r>
              <a:rPr lang="es-PA" sz="40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 TRABAJADORES A NIVEL NACIONAL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1A499504-59F1-4545-8936-400DE1DE2E77}"/>
              </a:ext>
            </a:extLst>
          </p:cNvPr>
          <p:cNvGrpSpPr/>
          <p:nvPr/>
        </p:nvGrpSpPr>
        <p:grpSpPr>
          <a:xfrm>
            <a:off x="5171440" y="2818784"/>
            <a:ext cx="6799871" cy="1938992"/>
            <a:chOff x="5171440" y="2818784"/>
            <a:chExt cx="6799871" cy="193899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xmlns="" id="{43CA2E7F-B191-4247-A338-548CAD92B333}"/>
                </a:ext>
              </a:extLst>
            </p:cNvPr>
            <p:cNvSpPr txBox="1"/>
            <p:nvPr/>
          </p:nvSpPr>
          <p:spPr>
            <a:xfrm>
              <a:off x="7477760" y="2818784"/>
              <a:ext cx="44935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6000" b="1" dirty="0">
                  <a:solidFill>
                    <a:srgbClr val="FF0000"/>
                  </a:solidFill>
                  <a:latin typeface="Helvetica" pitchFamily="2" charset="0"/>
                </a:rPr>
                <a:t>56% no es idóneo</a:t>
              </a:r>
              <a:endParaRPr lang="es-PA" sz="4000" b="1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6" name="Flecha derecha 5">
              <a:extLst>
                <a:ext uri="{FF2B5EF4-FFF2-40B4-BE49-F238E27FC236}">
                  <a16:creationId xmlns:a16="http://schemas.microsoft.com/office/drawing/2014/main" xmlns="" id="{7F584CEA-06AD-B341-AB72-BCFEB3B800D2}"/>
                </a:ext>
              </a:extLst>
            </p:cNvPr>
            <p:cNvSpPr/>
            <p:nvPr/>
          </p:nvSpPr>
          <p:spPr>
            <a:xfrm>
              <a:off x="5171440" y="3503801"/>
              <a:ext cx="2123440" cy="56895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</p:spTree>
    <p:extLst>
      <p:ext uri="{BB962C8B-B14F-4D97-AF65-F5344CB8AC3E}">
        <p14:creationId xmlns:p14="http://schemas.microsoft.com/office/powerpoint/2010/main" val="26747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10 Ventajas y Desventajas de las TICS - ICATECH">
            <a:extLst>
              <a:ext uri="{FF2B5EF4-FFF2-40B4-BE49-F238E27FC236}">
                <a16:creationId xmlns:a16="http://schemas.microsoft.com/office/drawing/2014/main" xmlns="" id="{B55C1C70-813D-474F-BB31-EB1BB72F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44552"/>
            <a:ext cx="6540500" cy="52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08F429-BE5A-254F-A5B2-4E7A14CDC362}"/>
              </a:ext>
            </a:extLst>
          </p:cNvPr>
          <p:cNvSpPr txBox="1"/>
          <p:nvPr/>
        </p:nvSpPr>
        <p:spPr>
          <a:xfrm>
            <a:off x="0" y="1056306"/>
            <a:ext cx="56515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Garantizar la continuidad del Negocio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3200" dirty="0">
              <a:solidFill>
                <a:srgbClr val="002060"/>
              </a:solidFill>
              <a:latin typeface="Palatino" pitchFamily="2" charset="77"/>
              <a:ea typeface="Palatino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A" sz="36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Atender: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PA" sz="36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+35K </a:t>
            </a:r>
            <a:r>
              <a:rPr lang="es-PA" sz="3600" b="1" i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Usuarios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PA" sz="36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+101</a:t>
            </a:r>
            <a:r>
              <a:rPr lang="es-PA" sz="3600" b="1" i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 Unidades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PA" sz="3600" b="1" i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+3.2M Asegurados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A" sz="3200" dirty="0">
              <a:solidFill>
                <a:srgbClr val="002060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s-PA" sz="36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Mejoramiento Continuo</a:t>
            </a:r>
          </a:p>
        </p:txBody>
      </p:sp>
    </p:spTree>
    <p:extLst>
      <p:ext uri="{BB962C8B-B14F-4D97-AF65-F5344CB8AC3E}">
        <p14:creationId xmlns:p14="http://schemas.microsoft.com/office/powerpoint/2010/main" val="131715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84F172C6-3023-3B4E-ACA3-6058268EA1E6}"/>
              </a:ext>
            </a:extLst>
          </p:cNvPr>
          <p:cNvGrpSpPr/>
          <p:nvPr/>
        </p:nvGrpSpPr>
        <p:grpSpPr>
          <a:xfrm>
            <a:off x="8535020" y="1651209"/>
            <a:ext cx="3138192" cy="4089191"/>
            <a:chOff x="722499" y="1284051"/>
            <a:chExt cx="1959725" cy="264209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C6094A53-49BC-214F-B6A8-58B1528B761E}"/>
                </a:ext>
              </a:extLst>
            </p:cNvPr>
            <p:cNvSpPr txBox="1"/>
            <p:nvPr/>
          </p:nvSpPr>
          <p:spPr>
            <a:xfrm>
              <a:off x="722500" y="1284051"/>
              <a:ext cx="1855330" cy="33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A" sz="2800" b="1" dirty="0">
                  <a:solidFill>
                    <a:srgbClr val="FF0000"/>
                  </a:solidFill>
                </a:rPr>
                <a:t>MAINFRAME Z9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07E68DC5-A6FC-804C-BF6A-287F45710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499" y="1797048"/>
              <a:ext cx="1959725" cy="2129094"/>
            </a:xfrm>
            <a:prstGeom prst="rect">
              <a:avLst/>
            </a:prstGeom>
          </p:spPr>
        </p:pic>
      </p:grpSp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xmlns="" id="{56D716CA-8EDB-FB4A-9E70-BA9E2E997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33033"/>
              </p:ext>
            </p:extLst>
          </p:nvPr>
        </p:nvGraphicFramePr>
        <p:xfrm>
          <a:off x="336847" y="1202003"/>
          <a:ext cx="6056064" cy="490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032">
                  <a:extLst>
                    <a:ext uri="{9D8B030D-6E8A-4147-A177-3AD203B41FA5}">
                      <a16:colId xmlns:a16="http://schemas.microsoft.com/office/drawing/2014/main" xmlns="" val="2302329954"/>
                    </a:ext>
                  </a:extLst>
                </a:gridCol>
                <a:gridCol w="3028032">
                  <a:extLst>
                    <a:ext uri="{9D8B030D-6E8A-4147-A177-3AD203B41FA5}">
                      <a16:colId xmlns:a16="http://schemas.microsoft.com/office/drawing/2014/main" xmlns="" val="2136150257"/>
                    </a:ext>
                  </a:extLst>
                </a:gridCol>
              </a:tblGrid>
              <a:tr h="1067916">
                <a:tc gridSpan="2">
                  <a:txBody>
                    <a:bodyPr/>
                    <a:lstStyle/>
                    <a:p>
                      <a:pPr algn="ctr"/>
                      <a:r>
                        <a:rPr lang="es-PA" sz="2800" dirty="0"/>
                        <a:t>PERSONAL DE DESARROLLO Y SOPORTE</a:t>
                      </a:r>
                    </a:p>
                    <a:p>
                      <a:pPr algn="ctr"/>
                      <a:r>
                        <a:rPr lang="es-PA" sz="2800" dirty="0"/>
                        <a:t>(JUBILADO Y POR JUBILARSE)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0474721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 algn="ctr"/>
                      <a:r>
                        <a:rPr lang="es-PA" sz="3600" b="1" dirty="0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3600" b="1" dirty="0"/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219028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8961800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2022-2025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867520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2028-2029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2470009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&gt;= 2053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3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0933128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 algn="ctr"/>
                      <a:r>
                        <a:rPr lang="es-PA" sz="3600" b="1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3600" b="1" dirty="0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3859621"/>
                  </a:ext>
                </a:extLst>
              </a:tr>
            </a:tbl>
          </a:graphicData>
        </a:graphic>
      </p:graphicFrame>
      <p:sp>
        <p:nvSpPr>
          <p:cNvPr id="11" name="Flecha derecha 10">
            <a:extLst>
              <a:ext uri="{FF2B5EF4-FFF2-40B4-BE49-F238E27FC236}">
                <a16:creationId xmlns:a16="http://schemas.microsoft.com/office/drawing/2014/main" xmlns="" id="{10FDC1C3-0165-7942-9960-E0A4EB3384F1}"/>
              </a:ext>
            </a:extLst>
          </p:cNvPr>
          <p:cNvSpPr/>
          <p:nvPr/>
        </p:nvSpPr>
        <p:spPr>
          <a:xfrm>
            <a:off x="6972299" y="3656201"/>
            <a:ext cx="1562721" cy="5689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04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bol cics db2 en entorno host: cobol-cics-db2-host - Programas Batch y  Online">
            <a:extLst>
              <a:ext uri="{FF2B5EF4-FFF2-40B4-BE49-F238E27FC236}">
                <a16:creationId xmlns:a16="http://schemas.microsoft.com/office/drawing/2014/main" xmlns="" id="{4CCB20F6-2C40-8340-8D1C-03460F38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087394"/>
            <a:ext cx="7029450" cy="51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C4179120-5384-E548-B472-8F10A5F517EC}"/>
              </a:ext>
            </a:extLst>
          </p:cNvPr>
          <p:cNvGrpSpPr/>
          <p:nvPr/>
        </p:nvGrpSpPr>
        <p:grpSpPr>
          <a:xfrm>
            <a:off x="353045" y="1604250"/>
            <a:ext cx="3138192" cy="4089191"/>
            <a:chOff x="722499" y="1284051"/>
            <a:chExt cx="1959725" cy="2642091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9FDC62DC-BE50-FC4E-8CC2-C0BCB9AA8AC5}"/>
                </a:ext>
              </a:extLst>
            </p:cNvPr>
            <p:cNvSpPr txBox="1"/>
            <p:nvPr/>
          </p:nvSpPr>
          <p:spPr>
            <a:xfrm>
              <a:off x="722500" y="1284051"/>
              <a:ext cx="1855330" cy="33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MAINFRAME Z9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1E267FAC-EE7B-3148-BA00-BB17A0AB3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499" y="1797048"/>
              <a:ext cx="1959725" cy="2129094"/>
            </a:xfrm>
            <a:prstGeom prst="rect">
              <a:avLst/>
            </a:prstGeom>
          </p:spPr>
        </p:pic>
      </p:grpSp>
      <p:sp>
        <p:nvSpPr>
          <p:cNvPr id="12" name="Flecha derecha 11">
            <a:extLst>
              <a:ext uri="{FF2B5EF4-FFF2-40B4-BE49-F238E27FC236}">
                <a16:creationId xmlns:a16="http://schemas.microsoft.com/office/drawing/2014/main" xmlns="" id="{4D1E0EE6-AC61-9945-BB41-03384770A36D}"/>
              </a:ext>
            </a:extLst>
          </p:cNvPr>
          <p:cNvSpPr/>
          <p:nvPr/>
        </p:nvSpPr>
        <p:spPr>
          <a:xfrm>
            <a:off x="3461948" y="3531728"/>
            <a:ext cx="1562721" cy="5689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5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at assembler - Wikipedia, la enciclopedia libre">
            <a:extLst>
              <a:ext uri="{FF2B5EF4-FFF2-40B4-BE49-F238E27FC236}">
                <a16:creationId xmlns:a16="http://schemas.microsoft.com/office/drawing/2014/main" xmlns="" id="{E88EB668-CD96-D148-BCEF-5202DBA0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96" y="1056982"/>
            <a:ext cx="8817404" cy="52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726D05D-E46A-034A-AB93-7760616FC923}"/>
              </a:ext>
            </a:extLst>
          </p:cNvPr>
          <p:cNvSpPr txBox="1"/>
          <p:nvPr/>
        </p:nvSpPr>
        <p:spPr>
          <a:xfrm>
            <a:off x="219074" y="2262455"/>
            <a:ext cx="2984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PLANILLA DE JUBILADOS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47313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015C97C0-CFF6-724A-AB26-F5555C38D3F6}"/>
              </a:ext>
            </a:extLst>
          </p:cNvPr>
          <p:cNvSpPr/>
          <p:nvPr/>
        </p:nvSpPr>
        <p:spPr>
          <a:xfrm>
            <a:off x="2143959" y="1390037"/>
            <a:ext cx="8391832" cy="1504336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latin typeface="Arial Rounded MT Bold" panose="020F0704030504030204" pitchFamily="34" charset="0"/>
              </a:rPr>
              <a:t>¿QUÉ ENCONTRAMOS?</a:t>
            </a:r>
            <a:endParaRPr lang="es-ES" sz="4000" b="1" dirty="0">
              <a:latin typeface="Arial Rounded MT Bold" panose="020F0704030504030204" pitchFamily="34" charset="0"/>
            </a:endParaRPr>
          </a:p>
        </p:txBody>
      </p:sp>
      <p:grpSp>
        <p:nvGrpSpPr>
          <p:cNvPr id="6" name="Elipse 12">
            <a:extLst>
              <a:ext uri="{FF2B5EF4-FFF2-40B4-BE49-F238E27FC236}">
                <a16:creationId xmlns:a16="http://schemas.microsoft.com/office/drawing/2014/main" xmlns="" id="{A620DA7E-9A9D-5A49-8989-678411C268EC}"/>
              </a:ext>
            </a:extLst>
          </p:cNvPr>
          <p:cNvGrpSpPr/>
          <p:nvPr/>
        </p:nvGrpSpPr>
        <p:grpSpPr>
          <a:xfrm>
            <a:off x="4651064" y="3289481"/>
            <a:ext cx="3377622" cy="2578465"/>
            <a:chOff x="0" y="-1"/>
            <a:chExt cx="1867256" cy="1731665"/>
          </a:xfrm>
        </p:grpSpPr>
        <p:sp>
          <p:nvSpPr>
            <p:cNvPr id="7" name="Óvalo">
              <a:extLst>
                <a:ext uri="{FF2B5EF4-FFF2-40B4-BE49-F238E27FC236}">
                  <a16:creationId xmlns:a16="http://schemas.microsoft.com/office/drawing/2014/main" xmlns="" id="{D3146A45-49A4-B741-A37C-158364E3AEAD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8" name="SISTEMAS">
              <a:extLst>
                <a:ext uri="{FF2B5EF4-FFF2-40B4-BE49-F238E27FC236}">
                  <a16:creationId xmlns:a16="http://schemas.microsoft.com/office/drawing/2014/main" xmlns="" id="{EB080FD9-7C9E-E441-B8C7-94C5E3B0FAD0}"/>
                </a:ext>
              </a:extLst>
            </p:cNvPr>
            <p:cNvSpPr txBox="1"/>
            <p:nvPr/>
          </p:nvSpPr>
          <p:spPr>
            <a:xfrm>
              <a:off x="61272" y="329820"/>
              <a:ext cx="1671683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/>
                <a:t>SISTEMAS</a:t>
              </a:r>
            </a:p>
          </p:txBody>
        </p:sp>
      </p:grpSp>
      <p:grpSp>
        <p:nvGrpSpPr>
          <p:cNvPr id="9" name="Elipse 12">
            <a:extLst>
              <a:ext uri="{FF2B5EF4-FFF2-40B4-BE49-F238E27FC236}">
                <a16:creationId xmlns:a16="http://schemas.microsoft.com/office/drawing/2014/main" xmlns="" id="{FD6E3B74-B7F4-BE40-A6D4-2AAC5120F11D}"/>
              </a:ext>
            </a:extLst>
          </p:cNvPr>
          <p:cNvGrpSpPr/>
          <p:nvPr/>
        </p:nvGrpSpPr>
        <p:grpSpPr>
          <a:xfrm>
            <a:off x="206658" y="3289481"/>
            <a:ext cx="4038600" cy="2628300"/>
            <a:chOff x="-191679" y="-1"/>
            <a:chExt cx="2250613" cy="1731665"/>
          </a:xfrm>
        </p:grpSpPr>
        <p:sp>
          <p:nvSpPr>
            <p:cNvPr id="10" name="Óvalo">
              <a:extLst>
                <a:ext uri="{FF2B5EF4-FFF2-40B4-BE49-F238E27FC236}">
                  <a16:creationId xmlns:a16="http://schemas.microsoft.com/office/drawing/2014/main" xmlns="" id="{0D502DA4-857E-1248-A1D5-DE9E472AF358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600">
                <a:solidFill>
                  <a:srgbClr val="002060"/>
                </a:solidFill>
              </a:endParaRPr>
            </a:p>
          </p:txBody>
        </p:sp>
        <p:sp>
          <p:nvSpPr>
            <p:cNvPr id="11" name="REDES">
              <a:extLst>
                <a:ext uri="{FF2B5EF4-FFF2-40B4-BE49-F238E27FC236}">
                  <a16:creationId xmlns:a16="http://schemas.microsoft.com/office/drawing/2014/main" xmlns="" id="{F588AA9A-B2D6-E549-BC3B-5882D53C4640}"/>
                </a:ext>
              </a:extLst>
            </p:cNvPr>
            <p:cNvSpPr txBox="1"/>
            <p:nvPr/>
          </p:nvSpPr>
          <p:spPr>
            <a:xfrm>
              <a:off x="-191679" y="75503"/>
              <a:ext cx="2250613" cy="117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3400" dirty="0"/>
                <a:t>REDES</a:t>
              </a:r>
              <a:r>
                <a:rPr lang="es-ES" sz="3400" dirty="0"/>
                <a:t> </a:t>
              </a:r>
              <a:br>
                <a:rPr lang="es-ES" sz="3400" dirty="0"/>
              </a:br>
              <a:r>
                <a:rPr lang="es-ES" sz="3400" dirty="0"/>
                <a:t>E </a:t>
              </a:r>
              <a:br>
                <a:rPr lang="es-ES" sz="3400" dirty="0"/>
              </a:br>
              <a:r>
                <a:rPr lang="es-ES" sz="3000" dirty="0"/>
                <a:t>INFRAESTRUCTURA</a:t>
              </a:r>
              <a:endParaRPr sz="3000" dirty="0"/>
            </a:p>
          </p:txBody>
        </p:sp>
      </p:grpSp>
      <p:grpSp>
        <p:nvGrpSpPr>
          <p:cNvPr id="12" name="Elipse 12">
            <a:extLst>
              <a:ext uri="{FF2B5EF4-FFF2-40B4-BE49-F238E27FC236}">
                <a16:creationId xmlns:a16="http://schemas.microsoft.com/office/drawing/2014/main" xmlns="" id="{9DAF4E15-1EBC-E24B-8368-4ED6DE1A6F56}"/>
              </a:ext>
            </a:extLst>
          </p:cNvPr>
          <p:cNvGrpSpPr/>
          <p:nvPr/>
        </p:nvGrpSpPr>
        <p:grpSpPr>
          <a:xfrm>
            <a:off x="8651686" y="3289481"/>
            <a:ext cx="3377621" cy="2578466"/>
            <a:chOff x="-103305" y="-69635"/>
            <a:chExt cx="1970561" cy="1801299"/>
          </a:xfrm>
        </p:grpSpPr>
        <p:sp>
          <p:nvSpPr>
            <p:cNvPr id="13" name="Óvalo">
              <a:extLst>
                <a:ext uri="{FF2B5EF4-FFF2-40B4-BE49-F238E27FC236}">
                  <a16:creationId xmlns:a16="http://schemas.microsoft.com/office/drawing/2014/main" xmlns="" id="{85826A66-6324-D042-9199-D3062C2D49C9}"/>
                </a:ext>
              </a:extLst>
            </p:cNvPr>
            <p:cNvSpPr/>
            <p:nvPr/>
          </p:nvSpPr>
          <p:spPr>
            <a:xfrm>
              <a:off x="-103305" y="-69635"/>
              <a:ext cx="1970561" cy="180129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4000" b="1" dirty="0"/>
            </a:p>
          </p:txBody>
        </p:sp>
        <p:sp>
          <p:nvSpPr>
            <p:cNvPr id="14" name="DEUDAS">
              <a:extLst>
                <a:ext uri="{FF2B5EF4-FFF2-40B4-BE49-F238E27FC236}">
                  <a16:creationId xmlns:a16="http://schemas.microsoft.com/office/drawing/2014/main" xmlns="" id="{21567558-5471-BE48-A5DF-4BF2B841CACB}"/>
                </a:ext>
              </a:extLst>
            </p:cNvPr>
            <p:cNvSpPr txBox="1"/>
            <p:nvPr/>
          </p:nvSpPr>
          <p:spPr>
            <a:xfrm>
              <a:off x="195573" y="329820"/>
              <a:ext cx="1476109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/>
                <a:t>DEUDAS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53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015C97C0-CFF6-724A-AB26-F5555C38D3F6}"/>
              </a:ext>
            </a:extLst>
          </p:cNvPr>
          <p:cNvSpPr/>
          <p:nvPr/>
        </p:nvSpPr>
        <p:spPr>
          <a:xfrm>
            <a:off x="2143959" y="1390037"/>
            <a:ext cx="8391832" cy="1504336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latin typeface="Arial Rounded MT Bold" panose="020F0704030504030204" pitchFamily="34" charset="0"/>
              </a:rPr>
              <a:t>¿QUÉ ENCONTRAMOS?</a:t>
            </a:r>
            <a:endParaRPr lang="es-ES" sz="4000" b="1" dirty="0">
              <a:latin typeface="Arial Rounded MT Bold" panose="020F0704030504030204" pitchFamily="34" charset="0"/>
            </a:endParaRPr>
          </a:p>
        </p:txBody>
      </p:sp>
      <p:grpSp>
        <p:nvGrpSpPr>
          <p:cNvPr id="6" name="Elipse 12">
            <a:extLst>
              <a:ext uri="{FF2B5EF4-FFF2-40B4-BE49-F238E27FC236}">
                <a16:creationId xmlns:a16="http://schemas.microsoft.com/office/drawing/2014/main" xmlns="" id="{A620DA7E-9A9D-5A49-8989-678411C268EC}"/>
              </a:ext>
            </a:extLst>
          </p:cNvPr>
          <p:cNvGrpSpPr/>
          <p:nvPr/>
        </p:nvGrpSpPr>
        <p:grpSpPr>
          <a:xfrm>
            <a:off x="4651064" y="3289481"/>
            <a:ext cx="3377622" cy="2578465"/>
            <a:chOff x="0" y="-1"/>
            <a:chExt cx="1867256" cy="1731665"/>
          </a:xfrm>
          <a:solidFill>
            <a:schemeClr val="bg1">
              <a:lumMod val="85000"/>
            </a:schemeClr>
          </a:solidFill>
        </p:grpSpPr>
        <p:sp>
          <p:nvSpPr>
            <p:cNvPr id="7" name="Óvalo">
              <a:extLst>
                <a:ext uri="{FF2B5EF4-FFF2-40B4-BE49-F238E27FC236}">
                  <a16:creationId xmlns:a16="http://schemas.microsoft.com/office/drawing/2014/main" xmlns="" id="{D3146A45-49A4-B741-A37C-158364E3AEAD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b="1">
                <a:solidFill>
                  <a:srgbClr val="002060"/>
                </a:solidFill>
              </a:endParaRPr>
            </a:p>
          </p:txBody>
        </p:sp>
        <p:sp>
          <p:nvSpPr>
            <p:cNvPr id="8" name="SISTEMAS">
              <a:extLst>
                <a:ext uri="{FF2B5EF4-FFF2-40B4-BE49-F238E27FC236}">
                  <a16:creationId xmlns:a16="http://schemas.microsoft.com/office/drawing/2014/main" xmlns="" id="{EB080FD9-7C9E-E441-B8C7-94C5E3B0FAD0}"/>
                </a:ext>
              </a:extLst>
            </p:cNvPr>
            <p:cNvSpPr txBox="1"/>
            <p:nvPr/>
          </p:nvSpPr>
          <p:spPr>
            <a:xfrm>
              <a:off x="61272" y="329820"/>
              <a:ext cx="1671683" cy="1072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/>
                <a:t>SISTEMAS</a:t>
              </a:r>
            </a:p>
          </p:txBody>
        </p:sp>
      </p:grpSp>
      <p:grpSp>
        <p:nvGrpSpPr>
          <p:cNvPr id="9" name="Elipse 12">
            <a:extLst>
              <a:ext uri="{FF2B5EF4-FFF2-40B4-BE49-F238E27FC236}">
                <a16:creationId xmlns:a16="http://schemas.microsoft.com/office/drawing/2014/main" xmlns="" id="{FD6E3B74-B7F4-BE40-A6D4-2AAC5120F11D}"/>
              </a:ext>
            </a:extLst>
          </p:cNvPr>
          <p:cNvGrpSpPr/>
          <p:nvPr/>
        </p:nvGrpSpPr>
        <p:grpSpPr>
          <a:xfrm>
            <a:off x="206658" y="3289481"/>
            <a:ext cx="4038600" cy="2628300"/>
            <a:chOff x="-191679" y="-1"/>
            <a:chExt cx="2250613" cy="1731665"/>
          </a:xfrm>
          <a:solidFill>
            <a:schemeClr val="bg1">
              <a:lumMod val="85000"/>
            </a:schemeClr>
          </a:solidFill>
        </p:grpSpPr>
        <p:sp>
          <p:nvSpPr>
            <p:cNvPr id="10" name="Óvalo">
              <a:extLst>
                <a:ext uri="{FF2B5EF4-FFF2-40B4-BE49-F238E27FC236}">
                  <a16:creationId xmlns:a16="http://schemas.microsoft.com/office/drawing/2014/main" xmlns="" id="{0D502DA4-857E-1248-A1D5-DE9E472AF358}"/>
                </a:ext>
              </a:extLst>
            </p:cNvPr>
            <p:cNvSpPr/>
            <p:nvPr/>
          </p:nvSpPr>
          <p:spPr>
            <a:xfrm>
              <a:off x="0" y="-1"/>
              <a:ext cx="1867256" cy="1731665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600">
                <a:solidFill>
                  <a:srgbClr val="002060"/>
                </a:solidFill>
              </a:endParaRPr>
            </a:p>
          </p:txBody>
        </p:sp>
        <p:sp>
          <p:nvSpPr>
            <p:cNvPr id="11" name="REDES">
              <a:extLst>
                <a:ext uri="{FF2B5EF4-FFF2-40B4-BE49-F238E27FC236}">
                  <a16:creationId xmlns:a16="http://schemas.microsoft.com/office/drawing/2014/main" xmlns="" id="{F588AA9A-B2D6-E549-BC3B-5882D53C4640}"/>
                </a:ext>
              </a:extLst>
            </p:cNvPr>
            <p:cNvSpPr txBox="1"/>
            <p:nvPr/>
          </p:nvSpPr>
          <p:spPr>
            <a:xfrm>
              <a:off x="-191679" y="75503"/>
              <a:ext cx="2250613" cy="1171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3400" dirty="0"/>
                <a:t>REDES</a:t>
              </a:r>
              <a:r>
                <a:rPr lang="es-ES" sz="3400" dirty="0"/>
                <a:t> </a:t>
              </a:r>
              <a:br>
                <a:rPr lang="es-ES" sz="3400" dirty="0"/>
              </a:br>
              <a:r>
                <a:rPr lang="es-ES" sz="3400" dirty="0"/>
                <a:t>E </a:t>
              </a:r>
              <a:br>
                <a:rPr lang="es-ES" sz="3400" dirty="0"/>
              </a:br>
              <a:r>
                <a:rPr lang="es-ES" sz="3000" dirty="0"/>
                <a:t>INFRAESTRUCTURA</a:t>
              </a:r>
              <a:endParaRPr sz="3000" dirty="0"/>
            </a:p>
          </p:txBody>
        </p:sp>
      </p:grpSp>
      <p:grpSp>
        <p:nvGrpSpPr>
          <p:cNvPr id="12" name="Elipse 12">
            <a:extLst>
              <a:ext uri="{FF2B5EF4-FFF2-40B4-BE49-F238E27FC236}">
                <a16:creationId xmlns:a16="http://schemas.microsoft.com/office/drawing/2014/main" xmlns="" id="{9DAF4E15-1EBC-E24B-8368-4ED6DE1A6F56}"/>
              </a:ext>
            </a:extLst>
          </p:cNvPr>
          <p:cNvGrpSpPr/>
          <p:nvPr/>
        </p:nvGrpSpPr>
        <p:grpSpPr>
          <a:xfrm>
            <a:off x="8651686" y="3289481"/>
            <a:ext cx="3377621" cy="2578466"/>
            <a:chOff x="-103305" y="-69635"/>
            <a:chExt cx="1970561" cy="1801299"/>
          </a:xfrm>
          <a:solidFill>
            <a:srgbClr val="0070C0"/>
          </a:solidFill>
        </p:grpSpPr>
        <p:sp>
          <p:nvSpPr>
            <p:cNvPr id="13" name="Óvalo">
              <a:extLst>
                <a:ext uri="{FF2B5EF4-FFF2-40B4-BE49-F238E27FC236}">
                  <a16:creationId xmlns:a16="http://schemas.microsoft.com/office/drawing/2014/main" xmlns="" id="{85826A66-6324-D042-9199-D3062C2D49C9}"/>
                </a:ext>
              </a:extLst>
            </p:cNvPr>
            <p:cNvSpPr/>
            <p:nvPr/>
          </p:nvSpPr>
          <p:spPr>
            <a:xfrm>
              <a:off x="-103305" y="-69635"/>
              <a:ext cx="1970561" cy="1801299"/>
            </a:xfrm>
            <a:prstGeom prst="ellipse">
              <a:avLst/>
            </a:prstGeom>
            <a:grpFill/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DEUDAS">
              <a:extLst>
                <a:ext uri="{FF2B5EF4-FFF2-40B4-BE49-F238E27FC236}">
                  <a16:creationId xmlns:a16="http://schemas.microsoft.com/office/drawing/2014/main" xmlns="" id="{21567558-5471-BE48-A5DF-4BF2B841CACB}"/>
                </a:ext>
              </a:extLst>
            </p:cNvPr>
            <p:cNvSpPr txBox="1"/>
            <p:nvPr/>
          </p:nvSpPr>
          <p:spPr>
            <a:xfrm>
              <a:off x="195573" y="329820"/>
              <a:ext cx="1476109" cy="107202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2000" b="1">
                  <a:solidFill>
                    <a:srgbClr val="00206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sz="4400" dirty="0">
                  <a:solidFill>
                    <a:schemeClr val="bg1"/>
                  </a:solidFill>
                </a:rPr>
                <a:t>DEUDAS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17328</TotalTime>
  <Words>181</Words>
  <Application>Microsoft Office PowerPoint</Application>
  <PresentationFormat>Panorámica</PresentationFormat>
  <Paragraphs>93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Helvetica</vt:lpstr>
      <vt:lpstr>HELVETICA LIGHT</vt:lpstr>
      <vt:lpstr>Palatino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Martinez, Elvis</cp:lastModifiedBy>
  <cp:revision>259</cp:revision>
  <dcterms:created xsi:type="dcterms:W3CDTF">2021-04-26T12:39:44Z</dcterms:created>
  <dcterms:modified xsi:type="dcterms:W3CDTF">2021-08-11T15:43:15Z</dcterms:modified>
</cp:coreProperties>
</file>