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276" r:id="rId4"/>
    <p:sldId id="277" r:id="rId5"/>
    <p:sldId id="296" r:id="rId6"/>
    <p:sldId id="2090" r:id="rId7"/>
    <p:sldId id="882" r:id="rId8"/>
    <p:sldId id="883" r:id="rId9"/>
    <p:sldId id="310" r:id="rId10"/>
    <p:sldId id="836" r:id="rId11"/>
    <p:sldId id="837" r:id="rId12"/>
    <p:sldId id="838" r:id="rId13"/>
    <p:sldId id="884" r:id="rId14"/>
    <p:sldId id="300" r:id="rId15"/>
    <p:sldId id="886" r:id="rId16"/>
    <p:sldId id="887" r:id="rId17"/>
    <p:sldId id="888" r:id="rId18"/>
    <p:sldId id="2084" r:id="rId19"/>
    <p:sldId id="889" r:id="rId20"/>
    <p:sldId id="890" r:id="rId21"/>
    <p:sldId id="891" r:id="rId22"/>
    <p:sldId id="892" r:id="rId23"/>
    <p:sldId id="893" r:id="rId24"/>
    <p:sldId id="258" r:id="rId25"/>
    <p:sldId id="2082" r:id="rId26"/>
    <p:sldId id="257" r:id="rId27"/>
    <p:sldId id="270" r:id="rId28"/>
    <p:sldId id="260" r:id="rId29"/>
    <p:sldId id="261" r:id="rId30"/>
    <p:sldId id="269" r:id="rId31"/>
    <p:sldId id="2078" r:id="rId32"/>
    <p:sldId id="2073" r:id="rId33"/>
    <p:sldId id="2070" r:id="rId34"/>
    <p:sldId id="2077" r:id="rId35"/>
    <p:sldId id="2076" r:id="rId36"/>
    <p:sldId id="2079" r:id="rId37"/>
    <p:sldId id="2080" r:id="rId38"/>
    <p:sldId id="2081" r:id="rId39"/>
    <p:sldId id="388" r:id="rId40"/>
    <p:sldId id="389" r:id="rId41"/>
    <p:sldId id="377" r:id="rId42"/>
    <p:sldId id="2083" r:id="rId43"/>
    <p:sldId id="379" r:id="rId44"/>
    <p:sldId id="378" r:id="rId45"/>
    <p:sldId id="376" r:id="rId46"/>
    <p:sldId id="390" r:id="rId47"/>
    <p:sldId id="2092" r:id="rId48"/>
    <p:sldId id="369" r:id="rId49"/>
    <p:sldId id="387" r:id="rId50"/>
    <p:sldId id="391" r:id="rId51"/>
    <p:sldId id="381" r:id="rId52"/>
    <p:sldId id="382" r:id="rId53"/>
    <p:sldId id="383" r:id="rId54"/>
    <p:sldId id="385" r:id="rId55"/>
    <p:sldId id="384" r:id="rId56"/>
    <p:sldId id="2094" r:id="rId57"/>
    <p:sldId id="2085" r:id="rId58"/>
    <p:sldId id="2086" r:id="rId59"/>
    <p:sldId id="259" r:id="rId60"/>
    <p:sldId id="2087" r:id="rId61"/>
    <p:sldId id="2088" r:id="rId62"/>
    <p:sldId id="2089" r:id="rId63"/>
    <p:sldId id="2093" r:id="rId64"/>
    <p:sldId id="263" r:id="rId65"/>
  </p:sldIdLst>
  <p:sldSz cx="9144000" cy="6858000" type="screen4x3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579B"/>
    <a:srgbClr val="2E5292"/>
    <a:srgbClr val="CC0000"/>
    <a:srgbClr val="6A8E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B5997-BB34-433D-9B2F-67E0B095C5C1}" v="107" dt="2021-07-17T16:26:53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4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Libro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C-4A62-8871-8DD66E54E331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C-4A62-8871-8DD66E54E331}"/>
              </c:ext>
            </c:extLst>
          </c:dPt>
          <c:dLbls>
            <c:dLbl>
              <c:idx val="1"/>
              <c:layout>
                <c:manualLayout>
                  <c:x val="0.23521500121839375"/>
                  <c:y val="-0.146408523725103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C-4A62-8871-8DD66E54E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Asegurados</c:v>
              </c:pt>
              <c:pt idx="1">
                <c:v>No Asegurados</c:v>
              </c:pt>
            </c:strLit>
          </c:cat>
          <c:val>
            <c:numRef>
              <c:f>('2018'!$I$13,'2018'!$K$13)</c:f>
              <c:numCache>
                <c:formatCode>0%</c:formatCode>
                <c:ptCount val="2"/>
                <c:pt idx="0">
                  <c:v>0.36812723446214235</c:v>
                </c:pt>
                <c:pt idx="1">
                  <c:v>0.63187276553785754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AC-4A62-8871-8DD66E54E33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s-E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9D-4304-A5BD-4FE28A358E5C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9D-4304-A5BD-4FE28A358E5C}"/>
              </c:ext>
            </c:extLst>
          </c:dPt>
          <c:dLbls>
            <c:dLbl>
              <c:idx val="1"/>
              <c:layout>
                <c:manualLayout>
                  <c:x val="0.20721606780126575"/>
                  <c:y val="-0.159377676120812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D-4304-A5BD-4FE28A35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Asegurados</c:v>
              </c:pt>
              <c:pt idx="1">
                <c:v>No Asegurados</c:v>
              </c:pt>
            </c:strLit>
          </c:cat>
          <c:val>
            <c:numRef>
              <c:f>('2019 (2)'!$I$7,'2019 (2)'!$K$7)</c:f>
              <c:numCache>
                <c:formatCode>0%</c:formatCode>
                <c:ptCount val="2"/>
                <c:pt idx="0">
                  <c:v>0.37857076190990824</c:v>
                </c:pt>
                <c:pt idx="1">
                  <c:v>0.62142923809009221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9D-4304-A5BD-4FE28A358E5C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s-E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21461-0D78-42FE-B988-DD20FFF14AA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A036537C-53F8-4F0A-8C56-3E28CD3A221F}">
      <dgm:prSet phldrT="[Texto]" custT="1"/>
      <dgm:spPr/>
      <dgm:t>
        <a:bodyPr/>
        <a:lstStyle/>
        <a:p>
          <a:r>
            <a:rPr lang="es-PA" sz="2400" b="1" dirty="0"/>
            <a:t>Extensión territorial. Año 2019</a:t>
          </a:r>
        </a:p>
      </dgm:t>
    </dgm:pt>
    <dgm:pt modelId="{357B5E4A-F0BD-41F2-B4A6-7BE39F6D66C0}" type="parTrans" cxnId="{FF7F810D-3E0E-419B-A0F6-DB3A19D02D18}">
      <dgm:prSet/>
      <dgm:spPr/>
      <dgm:t>
        <a:bodyPr/>
        <a:lstStyle/>
        <a:p>
          <a:endParaRPr lang="es-PA" sz="1800" b="1"/>
        </a:p>
      </dgm:t>
    </dgm:pt>
    <dgm:pt modelId="{61289682-B374-4492-A63B-A1C0966C8A1B}" type="sibTrans" cxnId="{FF7F810D-3E0E-419B-A0F6-DB3A19D02D18}">
      <dgm:prSet/>
      <dgm:spPr/>
      <dgm:t>
        <a:bodyPr/>
        <a:lstStyle/>
        <a:p>
          <a:endParaRPr lang="es-PA" sz="1800" b="1"/>
        </a:p>
      </dgm:t>
    </dgm:pt>
    <dgm:pt modelId="{197FB958-57E6-4A2B-B3D4-A9D960E7BC74}">
      <dgm:prSet phldrT="[Texto]" custT="1"/>
      <dgm:spPr/>
      <dgm:t>
        <a:bodyPr/>
        <a:lstStyle/>
        <a:p>
          <a:r>
            <a:rPr lang="es-PA" sz="1400" b="1" dirty="0"/>
            <a:t>74,177.3 km2 (no incluye áreas de masas de aguas continentales con 1,142.51km2).</a:t>
          </a:r>
        </a:p>
      </dgm:t>
    </dgm:pt>
    <dgm:pt modelId="{3081B240-16E2-44C9-A866-766006242F04}" type="parTrans" cxnId="{711EFB95-2DFD-4279-AFFC-50DCCC305B48}">
      <dgm:prSet/>
      <dgm:spPr/>
      <dgm:t>
        <a:bodyPr/>
        <a:lstStyle/>
        <a:p>
          <a:endParaRPr lang="es-PA" sz="1800" b="1"/>
        </a:p>
      </dgm:t>
    </dgm:pt>
    <dgm:pt modelId="{255E50D1-6D4D-4C4D-A535-D707FA337AA1}" type="sibTrans" cxnId="{711EFB95-2DFD-4279-AFFC-50DCCC305B48}">
      <dgm:prSet/>
      <dgm:spPr/>
      <dgm:t>
        <a:bodyPr/>
        <a:lstStyle/>
        <a:p>
          <a:endParaRPr lang="es-PA" sz="1800" b="1"/>
        </a:p>
      </dgm:t>
    </dgm:pt>
    <dgm:pt modelId="{B282D617-6480-4AC1-8DA3-F2FDC5DD5CC4}">
      <dgm:prSet phldrT="[Texto]" custT="1"/>
      <dgm:spPr/>
      <dgm:t>
        <a:bodyPr/>
        <a:lstStyle/>
        <a:p>
          <a:r>
            <a:rPr lang="es-PA" sz="2400" b="1" dirty="0"/>
            <a:t>Población estimada. Año 2019</a:t>
          </a:r>
        </a:p>
      </dgm:t>
    </dgm:pt>
    <dgm:pt modelId="{6F0983FF-249F-49DC-915B-3A8E69EA44B0}" type="parTrans" cxnId="{07C93859-6EB2-4490-A656-59E6186ABD5A}">
      <dgm:prSet/>
      <dgm:spPr/>
      <dgm:t>
        <a:bodyPr/>
        <a:lstStyle/>
        <a:p>
          <a:endParaRPr lang="es-PA" sz="1800" b="1"/>
        </a:p>
      </dgm:t>
    </dgm:pt>
    <dgm:pt modelId="{EEDAFB11-9029-46EA-876D-F167BA8724B2}" type="sibTrans" cxnId="{07C93859-6EB2-4490-A656-59E6186ABD5A}">
      <dgm:prSet/>
      <dgm:spPr/>
      <dgm:t>
        <a:bodyPr/>
        <a:lstStyle/>
        <a:p>
          <a:endParaRPr lang="es-PA" sz="1800" b="1"/>
        </a:p>
      </dgm:t>
    </dgm:pt>
    <dgm:pt modelId="{C5B6A886-5CDF-4EE6-9EE2-D59D7563046B}">
      <dgm:prSet phldrT="[Texto]" custT="1"/>
      <dgm:spPr/>
      <dgm:t>
        <a:bodyPr/>
        <a:lstStyle/>
        <a:p>
          <a:r>
            <a:rPr lang="es-PA" sz="1400" b="1" dirty="0"/>
            <a:t>4,218,808 (50.5% Hombres. 49.5% Mujeres)</a:t>
          </a:r>
        </a:p>
      </dgm:t>
    </dgm:pt>
    <dgm:pt modelId="{53CD2E55-D040-466E-BAE6-65CC32B1BB28}" type="parTrans" cxnId="{7BA667FE-C52F-4A4C-B6EF-E1161D1B9F90}">
      <dgm:prSet/>
      <dgm:spPr/>
      <dgm:t>
        <a:bodyPr/>
        <a:lstStyle/>
        <a:p>
          <a:endParaRPr lang="es-PA" sz="1800" b="1"/>
        </a:p>
      </dgm:t>
    </dgm:pt>
    <dgm:pt modelId="{4751E18E-0BA1-47A2-BCFC-3D7AE375CEF5}" type="sibTrans" cxnId="{7BA667FE-C52F-4A4C-B6EF-E1161D1B9F90}">
      <dgm:prSet/>
      <dgm:spPr/>
      <dgm:t>
        <a:bodyPr/>
        <a:lstStyle/>
        <a:p>
          <a:endParaRPr lang="es-PA" sz="1800" b="1"/>
        </a:p>
      </dgm:t>
    </dgm:pt>
    <dgm:pt modelId="{1BEEC63D-B649-4FB6-BD72-6B18EFDEDB14}">
      <dgm:prSet phldrT="[Texto]" custT="1"/>
      <dgm:spPr/>
      <dgm:t>
        <a:bodyPr/>
        <a:lstStyle/>
        <a:p>
          <a:r>
            <a:rPr lang="es-PA" sz="1400" b="1" dirty="0"/>
            <a:t>63% Área urbana</a:t>
          </a:r>
        </a:p>
      </dgm:t>
    </dgm:pt>
    <dgm:pt modelId="{53FF9F9A-4B60-4B15-9541-A8122E2C6489}" type="parTrans" cxnId="{29F9D35D-ED1D-4548-B85C-444BD63FC9A4}">
      <dgm:prSet/>
      <dgm:spPr/>
      <dgm:t>
        <a:bodyPr/>
        <a:lstStyle/>
        <a:p>
          <a:endParaRPr lang="es-PA" sz="1800" b="1"/>
        </a:p>
      </dgm:t>
    </dgm:pt>
    <dgm:pt modelId="{333113EF-4271-42AA-96E8-9A39C11CD117}" type="sibTrans" cxnId="{29F9D35D-ED1D-4548-B85C-444BD63FC9A4}">
      <dgm:prSet/>
      <dgm:spPr/>
      <dgm:t>
        <a:bodyPr/>
        <a:lstStyle/>
        <a:p>
          <a:endParaRPr lang="es-PA" sz="1800" b="1"/>
        </a:p>
      </dgm:t>
    </dgm:pt>
    <dgm:pt modelId="{85583503-11EB-4E7E-B041-FE9E4E19AC6B}">
      <dgm:prSet phldrT="[Texto]" custT="1"/>
      <dgm:spPr/>
      <dgm:t>
        <a:bodyPr/>
        <a:lstStyle/>
        <a:p>
          <a:r>
            <a:rPr lang="es-PA" sz="1400" b="1" dirty="0"/>
            <a:t>29% Área rural</a:t>
          </a:r>
        </a:p>
      </dgm:t>
    </dgm:pt>
    <dgm:pt modelId="{A4902BE5-D4E8-4D6A-8F59-33F49EFFF08F}" type="parTrans" cxnId="{FB1AF999-2D10-4B19-AB9E-BE07DF013BFE}">
      <dgm:prSet/>
      <dgm:spPr/>
      <dgm:t>
        <a:bodyPr/>
        <a:lstStyle/>
        <a:p>
          <a:endParaRPr lang="es-PA" sz="1800" b="1"/>
        </a:p>
      </dgm:t>
    </dgm:pt>
    <dgm:pt modelId="{306B6528-2365-4AD5-9F35-C754833481D5}" type="sibTrans" cxnId="{FB1AF999-2D10-4B19-AB9E-BE07DF013BFE}">
      <dgm:prSet/>
      <dgm:spPr/>
      <dgm:t>
        <a:bodyPr/>
        <a:lstStyle/>
        <a:p>
          <a:endParaRPr lang="es-PA" sz="1800" b="1"/>
        </a:p>
      </dgm:t>
    </dgm:pt>
    <dgm:pt modelId="{3FC5A3B4-33D6-42B6-986F-454B81729A79}">
      <dgm:prSet phldrT="[Texto]" custT="1"/>
      <dgm:spPr/>
      <dgm:t>
        <a:bodyPr/>
        <a:lstStyle/>
        <a:p>
          <a:r>
            <a:rPr lang="es-PA" sz="1400" b="1" dirty="0"/>
            <a:t>Población menor de 15 años: 25.7%</a:t>
          </a:r>
        </a:p>
      </dgm:t>
    </dgm:pt>
    <dgm:pt modelId="{2E3605C6-D895-44C7-9761-D1C907216611}" type="parTrans" cxnId="{EC1787E5-135C-49EA-8534-893EF2124AE7}">
      <dgm:prSet/>
      <dgm:spPr/>
      <dgm:t>
        <a:bodyPr/>
        <a:lstStyle/>
        <a:p>
          <a:endParaRPr lang="es-PA" sz="1800" b="1"/>
        </a:p>
      </dgm:t>
    </dgm:pt>
    <dgm:pt modelId="{5B700853-66CD-4DC3-8B14-CF26952397C1}" type="sibTrans" cxnId="{EC1787E5-135C-49EA-8534-893EF2124AE7}">
      <dgm:prSet/>
      <dgm:spPr/>
      <dgm:t>
        <a:bodyPr/>
        <a:lstStyle/>
        <a:p>
          <a:endParaRPr lang="es-PA" sz="1800" b="1"/>
        </a:p>
      </dgm:t>
    </dgm:pt>
    <dgm:pt modelId="{60AA2D5C-1F02-4CB9-9634-4A17E1445E82}">
      <dgm:prSet phldrT="[Texto]" custT="1"/>
      <dgm:spPr/>
      <dgm:t>
        <a:bodyPr/>
        <a:lstStyle/>
        <a:p>
          <a:r>
            <a:rPr lang="es-PA" sz="1400" b="1" dirty="0"/>
            <a:t>Población entre 15 y 65 años: 65.5%</a:t>
          </a:r>
        </a:p>
      </dgm:t>
    </dgm:pt>
    <dgm:pt modelId="{C41D3610-BAED-4252-B4E5-F1EE18835A51}" type="parTrans" cxnId="{2B248407-7F1B-43DC-829C-20C4D6748535}">
      <dgm:prSet/>
      <dgm:spPr/>
      <dgm:t>
        <a:bodyPr/>
        <a:lstStyle/>
        <a:p>
          <a:endParaRPr lang="es-PA" sz="1800" b="1"/>
        </a:p>
      </dgm:t>
    </dgm:pt>
    <dgm:pt modelId="{960B0C36-BB60-4345-82DE-2CCE82E6D9F1}" type="sibTrans" cxnId="{2B248407-7F1B-43DC-829C-20C4D6748535}">
      <dgm:prSet/>
      <dgm:spPr/>
      <dgm:t>
        <a:bodyPr/>
        <a:lstStyle/>
        <a:p>
          <a:endParaRPr lang="es-PA" sz="1800" b="1"/>
        </a:p>
      </dgm:t>
    </dgm:pt>
    <dgm:pt modelId="{C8BEE1C0-46C0-4459-B521-984716C1E6CE}">
      <dgm:prSet phldrT="[Texto]" custT="1"/>
      <dgm:spPr/>
      <dgm:t>
        <a:bodyPr/>
        <a:lstStyle/>
        <a:p>
          <a:r>
            <a:rPr lang="es-PA" sz="1400" b="1" dirty="0"/>
            <a:t>Población de 65 años y más: 8.6%</a:t>
          </a:r>
        </a:p>
      </dgm:t>
    </dgm:pt>
    <dgm:pt modelId="{2B2105F4-5125-4C7E-95E9-7B3932BD1E83}" type="parTrans" cxnId="{B4A26330-3263-4B52-8C36-296940EFD4AB}">
      <dgm:prSet/>
      <dgm:spPr/>
      <dgm:t>
        <a:bodyPr/>
        <a:lstStyle/>
        <a:p>
          <a:endParaRPr lang="es-PA" sz="1800" b="1"/>
        </a:p>
      </dgm:t>
    </dgm:pt>
    <dgm:pt modelId="{7C75F0EC-86A8-47AB-A220-DB6E327DEA95}" type="sibTrans" cxnId="{B4A26330-3263-4B52-8C36-296940EFD4AB}">
      <dgm:prSet/>
      <dgm:spPr/>
      <dgm:t>
        <a:bodyPr/>
        <a:lstStyle/>
        <a:p>
          <a:endParaRPr lang="es-PA" sz="1800" b="1"/>
        </a:p>
      </dgm:t>
    </dgm:pt>
    <dgm:pt modelId="{A7CED4C3-7B3E-47FD-9B78-7B4409A40ACB}">
      <dgm:prSet phldrT="[Texto]" custT="1"/>
      <dgm:spPr/>
      <dgm:t>
        <a:bodyPr/>
        <a:lstStyle/>
        <a:p>
          <a:r>
            <a:rPr lang="es-PA" sz="1400" b="1" dirty="0"/>
            <a:t>Densidad poblacional: </a:t>
          </a:r>
          <a:r>
            <a:rPr lang="es-ES" sz="1400" b="1" dirty="0"/>
            <a:t>57 habitantes por km²</a:t>
          </a:r>
          <a:endParaRPr lang="es-PA" sz="1400" b="1" dirty="0"/>
        </a:p>
      </dgm:t>
    </dgm:pt>
    <dgm:pt modelId="{2327451C-9425-4B1F-8675-3C2AC0CB3D4A}" type="parTrans" cxnId="{A05BE105-94F7-4130-9CAB-C46A0A8EE1FA}">
      <dgm:prSet/>
      <dgm:spPr/>
      <dgm:t>
        <a:bodyPr/>
        <a:lstStyle/>
        <a:p>
          <a:endParaRPr lang="es-PA" sz="1800" b="1"/>
        </a:p>
      </dgm:t>
    </dgm:pt>
    <dgm:pt modelId="{A308A747-5460-4188-9B33-555715419646}" type="sibTrans" cxnId="{A05BE105-94F7-4130-9CAB-C46A0A8EE1FA}">
      <dgm:prSet/>
      <dgm:spPr/>
      <dgm:t>
        <a:bodyPr/>
        <a:lstStyle/>
        <a:p>
          <a:endParaRPr lang="es-PA" sz="1800" b="1"/>
        </a:p>
      </dgm:t>
    </dgm:pt>
    <dgm:pt modelId="{122015FC-FEF1-4931-9B77-B214822F4D7C}" type="pres">
      <dgm:prSet presAssocID="{BF421461-0D78-42FE-B988-DD20FFF14A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A8CF633-669F-4654-BFB3-69EAFED69BE2}" type="pres">
      <dgm:prSet presAssocID="{A036537C-53F8-4F0A-8C56-3E28CD3A221F}" presName="linNode" presStyleCnt="0"/>
      <dgm:spPr/>
    </dgm:pt>
    <dgm:pt modelId="{184E13C5-36D6-43E6-9F6E-7C6B22016E88}" type="pres">
      <dgm:prSet presAssocID="{A036537C-53F8-4F0A-8C56-3E28CD3A221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9043F0A-1BC8-49C0-A379-65C2429EA0CC}" type="pres">
      <dgm:prSet presAssocID="{A036537C-53F8-4F0A-8C56-3E28CD3A221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1B00F33-DA64-48FE-8FF1-1D164B7AEA47}" type="pres">
      <dgm:prSet presAssocID="{61289682-B374-4492-A63B-A1C0966C8A1B}" presName="sp" presStyleCnt="0"/>
      <dgm:spPr/>
    </dgm:pt>
    <dgm:pt modelId="{51F26311-6BE1-4405-9D67-F9F4A1E876FA}" type="pres">
      <dgm:prSet presAssocID="{B282D617-6480-4AC1-8DA3-F2FDC5DD5CC4}" presName="linNode" presStyleCnt="0"/>
      <dgm:spPr/>
    </dgm:pt>
    <dgm:pt modelId="{1120BC62-8AB8-4849-A452-1E43FAB28475}" type="pres">
      <dgm:prSet presAssocID="{B282D617-6480-4AC1-8DA3-F2FDC5DD5CC4}" presName="parentText" presStyleLbl="node1" presStyleIdx="1" presStyleCnt="2" custScaleY="8985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6639593-1DA5-4AC3-BA38-A1CAC2AA8631}" type="pres">
      <dgm:prSet presAssocID="{B282D617-6480-4AC1-8DA3-F2FDC5DD5CC4}" presName="descendantText" presStyleLbl="alignAccFollowNode1" presStyleIdx="1" presStyleCnt="2" custScaleY="16469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05BE105-94F7-4130-9CAB-C46A0A8EE1FA}" srcId="{B282D617-6480-4AC1-8DA3-F2FDC5DD5CC4}" destId="{A7CED4C3-7B3E-47FD-9B78-7B4409A40ACB}" srcOrd="4" destOrd="0" parTransId="{2327451C-9425-4B1F-8675-3C2AC0CB3D4A}" sibTransId="{A308A747-5460-4188-9B33-555715419646}"/>
    <dgm:cxn modelId="{07C93859-6EB2-4490-A656-59E6186ABD5A}" srcId="{BF421461-0D78-42FE-B988-DD20FFF14AAB}" destId="{B282D617-6480-4AC1-8DA3-F2FDC5DD5CC4}" srcOrd="1" destOrd="0" parTransId="{6F0983FF-249F-49DC-915B-3A8E69EA44B0}" sibTransId="{EEDAFB11-9029-46EA-876D-F167BA8724B2}"/>
    <dgm:cxn modelId="{2B248407-7F1B-43DC-829C-20C4D6748535}" srcId="{B282D617-6480-4AC1-8DA3-F2FDC5DD5CC4}" destId="{60AA2D5C-1F02-4CB9-9634-4A17E1445E82}" srcOrd="2" destOrd="0" parTransId="{C41D3610-BAED-4252-B4E5-F1EE18835A51}" sibTransId="{960B0C36-BB60-4345-82DE-2CCE82E6D9F1}"/>
    <dgm:cxn modelId="{29F9D35D-ED1D-4548-B85C-444BD63FC9A4}" srcId="{C5B6A886-5CDF-4EE6-9EE2-D59D7563046B}" destId="{1BEEC63D-B649-4FB6-BD72-6B18EFDEDB14}" srcOrd="0" destOrd="0" parTransId="{53FF9F9A-4B60-4B15-9541-A8122E2C6489}" sibTransId="{333113EF-4271-42AA-96E8-9A39C11CD117}"/>
    <dgm:cxn modelId="{9A25EA7C-7705-4746-9D8D-CFA72DDABDFD}" type="presOf" srcId="{197FB958-57E6-4A2B-B3D4-A9D960E7BC74}" destId="{29043F0A-1BC8-49C0-A379-65C2429EA0CC}" srcOrd="0" destOrd="0" presId="urn:microsoft.com/office/officeart/2005/8/layout/vList5"/>
    <dgm:cxn modelId="{1B719192-D4FA-441D-8AA4-CBA91621D921}" type="presOf" srcId="{3FC5A3B4-33D6-42B6-986F-454B81729A79}" destId="{E6639593-1DA5-4AC3-BA38-A1CAC2AA8631}" srcOrd="0" destOrd="3" presId="urn:microsoft.com/office/officeart/2005/8/layout/vList5"/>
    <dgm:cxn modelId="{8D558182-21B5-4002-AD92-9539F822FD71}" type="presOf" srcId="{C5B6A886-5CDF-4EE6-9EE2-D59D7563046B}" destId="{E6639593-1DA5-4AC3-BA38-A1CAC2AA8631}" srcOrd="0" destOrd="0" presId="urn:microsoft.com/office/officeart/2005/8/layout/vList5"/>
    <dgm:cxn modelId="{FF7F810D-3E0E-419B-A0F6-DB3A19D02D18}" srcId="{BF421461-0D78-42FE-B988-DD20FFF14AAB}" destId="{A036537C-53F8-4F0A-8C56-3E28CD3A221F}" srcOrd="0" destOrd="0" parTransId="{357B5E4A-F0BD-41F2-B4A6-7BE39F6D66C0}" sibTransId="{61289682-B374-4492-A63B-A1C0966C8A1B}"/>
    <dgm:cxn modelId="{3659E08A-E57B-4607-8ADE-54B8BB13C812}" type="presOf" srcId="{BF421461-0D78-42FE-B988-DD20FFF14AAB}" destId="{122015FC-FEF1-4931-9B77-B214822F4D7C}" srcOrd="0" destOrd="0" presId="urn:microsoft.com/office/officeart/2005/8/layout/vList5"/>
    <dgm:cxn modelId="{24AD3695-B1D0-4583-B384-DF1FB6B4C17C}" type="presOf" srcId="{C8BEE1C0-46C0-4459-B521-984716C1E6CE}" destId="{E6639593-1DA5-4AC3-BA38-A1CAC2AA8631}" srcOrd="0" destOrd="5" presId="urn:microsoft.com/office/officeart/2005/8/layout/vList5"/>
    <dgm:cxn modelId="{E296281E-0AA6-4895-B600-BB88C5453E42}" type="presOf" srcId="{85583503-11EB-4E7E-B041-FE9E4E19AC6B}" destId="{E6639593-1DA5-4AC3-BA38-A1CAC2AA8631}" srcOrd="0" destOrd="2" presId="urn:microsoft.com/office/officeart/2005/8/layout/vList5"/>
    <dgm:cxn modelId="{DFAEDD13-601A-4B3D-B2EF-A17F69F53FA1}" type="presOf" srcId="{60AA2D5C-1F02-4CB9-9634-4A17E1445E82}" destId="{E6639593-1DA5-4AC3-BA38-A1CAC2AA8631}" srcOrd="0" destOrd="4" presId="urn:microsoft.com/office/officeart/2005/8/layout/vList5"/>
    <dgm:cxn modelId="{A3A56819-7C60-44A3-AEF1-C6C04C2E322E}" type="presOf" srcId="{B282D617-6480-4AC1-8DA3-F2FDC5DD5CC4}" destId="{1120BC62-8AB8-4849-A452-1E43FAB28475}" srcOrd="0" destOrd="0" presId="urn:microsoft.com/office/officeart/2005/8/layout/vList5"/>
    <dgm:cxn modelId="{711EFB95-2DFD-4279-AFFC-50DCCC305B48}" srcId="{A036537C-53F8-4F0A-8C56-3E28CD3A221F}" destId="{197FB958-57E6-4A2B-B3D4-A9D960E7BC74}" srcOrd="0" destOrd="0" parTransId="{3081B240-16E2-44C9-A866-766006242F04}" sibTransId="{255E50D1-6D4D-4C4D-A535-D707FA337AA1}"/>
    <dgm:cxn modelId="{EC1787E5-135C-49EA-8534-893EF2124AE7}" srcId="{B282D617-6480-4AC1-8DA3-F2FDC5DD5CC4}" destId="{3FC5A3B4-33D6-42B6-986F-454B81729A79}" srcOrd="1" destOrd="0" parTransId="{2E3605C6-D895-44C7-9761-D1C907216611}" sibTransId="{5B700853-66CD-4DC3-8B14-CF26952397C1}"/>
    <dgm:cxn modelId="{1CFDA465-066C-435D-8119-48FF02CCA2E1}" type="presOf" srcId="{A7CED4C3-7B3E-47FD-9B78-7B4409A40ACB}" destId="{E6639593-1DA5-4AC3-BA38-A1CAC2AA8631}" srcOrd="0" destOrd="6" presId="urn:microsoft.com/office/officeart/2005/8/layout/vList5"/>
    <dgm:cxn modelId="{B4A26330-3263-4B52-8C36-296940EFD4AB}" srcId="{B282D617-6480-4AC1-8DA3-F2FDC5DD5CC4}" destId="{C8BEE1C0-46C0-4459-B521-984716C1E6CE}" srcOrd="3" destOrd="0" parTransId="{2B2105F4-5125-4C7E-95E9-7B3932BD1E83}" sibTransId="{7C75F0EC-86A8-47AB-A220-DB6E327DEA95}"/>
    <dgm:cxn modelId="{7BA667FE-C52F-4A4C-B6EF-E1161D1B9F90}" srcId="{B282D617-6480-4AC1-8DA3-F2FDC5DD5CC4}" destId="{C5B6A886-5CDF-4EE6-9EE2-D59D7563046B}" srcOrd="0" destOrd="0" parTransId="{53CD2E55-D040-466E-BAE6-65CC32B1BB28}" sibTransId="{4751E18E-0BA1-47A2-BCFC-3D7AE375CEF5}"/>
    <dgm:cxn modelId="{ED059226-8261-4831-9F59-032BBECBA6C9}" type="presOf" srcId="{1BEEC63D-B649-4FB6-BD72-6B18EFDEDB14}" destId="{E6639593-1DA5-4AC3-BA38-A1CAC2AA8631}" srcOrd="0" destOrd="1" presId="urn:microsoft.com/office/officeart/2005/8/layout/vList5"/>
    <dgm:cxn modelId="{A7B57511-D2A4-4044-AB58-0110C2335262}" type="presOf" srcId="{A036537C-53F8-4F0A-8C56-3E28CD3A221F}" destId="{184E13C5-36D6-43E6-9F6E-7C6B22016E88}" srcOrd="0" destOrd="0" presId="urn:microsoft.com/office/officeart/2005/8/layout/vList5"/>
    <dgm:cxn modelId="{FB1AF999-2D10-4B19-AB9E-BE07DF013BFE}" srcId="{C5B6A886-5CDF-4EE6-9EE2-D59D7563046B}" destId="{85583503-11EB-4E7E-B041-FE9E4E19AC6B}" srcOrd="1" destOrd="0" parTransId="{A4902BE5-D4E8-4D6A-8F59-33F49EFFF08F}" sibTransId="{306B6528-2365-4AD5-9F35-C754833481D5}"/>
    <dgm:cxn modelId="{FE83261F-CCFD-471D-8B83-FCBA3CB3EA2B}" type="presParOf" srcId="{122015FC-FEF1-4931-9B77-B214822F4D7C}" destId="{6A8CF633-669F-4654-BFB3-69EAFED69BE2}" srcOrd="0" destOrd="0" presId="urn:microsoft.com/office/officeart/2005/8/layout/vList5"/>
    <dgm:cxn modelId="{04B3A950-D7FD-41CF-B9D8-4C8CA2ABF828}" type="presParOf" srcId="{6A8CF633-669F-4654-BFB3-69EAFED69BE2}" destId="{184E13C5-36D6-43E6-9F6E-7C6B22016E88}" srcOrd="0" destOrd="0" presId="urn:microsoft.com/office/officeart/2005/8/layout/vList5"/>
    <dgm:cxn modelId="{F3EEB342-B603-4880-9881-570773B6FB95}" type="presParOf" srcId="{6A8CF633-669F-4654-BFB3-69EAFED69BE2}" destId="{29043F0A-1BC8-49C0-A379-65C2429EA0CC}" srcOrd="1" destOrd="0" presId="urn:microsoft.com/office/officeart/2005/8/layout/vList5"/>
    <dgm:cxn modelId="{1C5F83B1-C5B6-4647-9FC6-C7D18E334B1E}" type="presParOf" srcId="{122015FC-FEF1-4931-9B77-B214822F4D7C}" destId="{A1B00F33-DA64-48FE-8FF1-1D164B7AEA47}" srcOrd="1" destOrd="0" presId="urn:microsoft.com/office/officeart/2005/8/layout/vList5"/>
    <dgm:cxn modelId="{DF1A2BEE-B936-4DA6-83A4-0A01473DC12C}" type="presParOf" srcId="{122015FC-FEF1-4931-9B77-B214822F4D7C}" destId="{51F26311-6BE1-4405-9D67-F9F4A1E876FA}" srcOrd="2" destOrd="0" presId="urn:microsoft.com/office/officeart/2005/8/layout/vList5"/>
    <dgm:cxn modelId="{0DE7AEC8-404A-4CB1-BC23-ABB71FFE47A9}" type="presParOf" srcId="{51F26311-6BE1-4405-9D67-F9F4A1E876FA}" destId="{1120BC62-8AB8-4849-A452-1E43FAB28475}" srcOrd="0" destOrd="0" presId="urn:microsoft.com/office/officeart/2005/8/layout/vList5"/>
    <dgm:cxn modelId="{B63547AC-61B8-4267-B120-A41F1E1A9F20}" type="presParOf" srcId="{51F26311-6BE1-4405-9D67-F9F4A1E876FA}" destId="{E6639593-1DA5-4AC3-BA38-A1CAC2AA86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43F0A-1BC8-49C0-A379-65C2429EA0CC}">
      <dsp:nvSpPr>
        <dsp:cNvPr id="0" name=""/>
        <dsp:cNvSpPr/>
      </dsp:nvSpPr>
      <dsp:spPr>
        <a:xfrm rot="5400000">
          <a:off x="5649492" y="-2365171"/>
          <a:ext cx="752806" cy="56714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74,177.3 km2 (no incluye áreas de masas de aguas continentales con 1,142.51km2).</a:t>
          </a:r>
        </a:p>
      </dsp:txBody>
      <dsp:txXfrm rot="-5400000">
        <a:off x="3190180" y="130890"/>
        <a:ext cx="5634682" cy="679308"/>
      </dsp:txXfrm>
    </dsp:sp>
    <dsp:sp modelId="{184E13C5-36D6-43E6-9F6E-7C6B22016E88}">
      <dsp:nvSpPr>
        <dsp:cNvPr id="0" name=""/>
        <dsp:cNvSpPr/>
      </dsp:nvSpPr>
      <dsp:spPr>
        <a:xfrm>
          <a:off x="0" y="40"/>
          <a:ext cx="3190180" cy="9410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b="1" kern="1200" dirty="0"/>
            <a:t>Extensión territorial. Año 2019</a:t>
          </a:r>
        </a:p>
      </dsp:txBody>
      <dsp:txXfrm>
        <a:off x="45936" y="45976"/>
        <a:ext cx="3098308" cy="849136"/>
      </dsp:txXfrm>
    </dsp:sp>
    <dsp:sp modelId="{E6639593-1DA5-4AC3-BA38-A1CAC2AA8631}">
      <dsp:nvSpPr>
        <dsp:cNvPr id="0" name=""/>
        <dsp:cNvSpPr/>
      </dsp:nvSpPr>
      <dsp:spPr>
        <a:xfrm rot="5400000">
          <a:off x="5400101" y="-1224937"/>
          <a:ext cx="1239819" cy="56658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4,218,808 (50.5% Hombres. 49.5% Mujeres)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63% Área urbana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29% Área rural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Población menor de 15 años: 25.7%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Población entre 15 y 65 años: 65.5%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Población de 65 años y más: 8.6%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400" b="1" kern="1200" dirty="0"/>
            <a:t>Densidad poblacional: </a:t>
          </a:r>
          <a:r>
            <a:rPr lang="es-ES" sz="1400" b="1" kern="1200" dirty="0"/>
            <a:t>57 habitantes por km²</a:t>
          </a:r>
          <a:endParaRPr lang="es-PA" sz="1400" b="1" kern="1200" dirty="0"/>
        </a:p>
      </dsp:txBody>
      <dsp:txXfrm rot="-5400000">
        <a:off x="3187065" y="1048622"/>
        <a:ext cx="5605370" cy="1118773"/>
      </dsp:txXfrm>
    </dsp:sp>
    <dsp:sp modelId="{1120BC62-8AB8-4849-A452-1E43FAB28475}">
      <dsp:nvSpPr>
        <dsp:cNvPr id="0" name=""/>
        <dsp:cNvSpPr/>
      </dsp:nvSpPr>
      <dsp:spPr>
        <a:xfrm>
          <a:off x="0" y="1185251"/>
          <a:ext cx="3187064" cy="8455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b="1" kern="1200" dirty="0"/>
            <a:t>Población estimada. Año 2019</a:t>
          </a:r>
        </a:p>
      </dsp:txBody>
      <dsp:txXfrm>
        <a:off x="41275" y="1226526"/>
        <a:ext cx="3104514" cy="76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326D-0D14-4EBD-A3AA-0581C1B9E33D}" type="datetimeFigureOut">
              <a:rPr lang="es-PA" smtClean="0"/>
              <a:pPr/>
              <a:t>16/08/21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B758-0881-4F85-9D17-DCA504EB52F1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3380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FCFA-CBBF-4543-AF49-DFF18D2CE6B6}" type="slidenum">
              <a:rPr lang="es-PA" smtClean="0"/>
              <a:pPr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26256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FCFA-CBBF-4543-AF49-DFF18D2CE6B6}" type="slidenum">
              <a:rPr lang="es-PA" smtClean="0"/>
              <a:pPr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26256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FCFA-CBBF-4543-AF49-DFF18D2CE6B6}" type="slidenum">
              <a:rPr lang="es-PA" smtClean="0"/>
              <a:pPr/>
              <a:t>8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59444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FCFA-CBBF-4543-AF49-DFF18D2CE6B6}" type="slidenum">
              <a:rPr lang="es-PA" smtClean="0"/>
              <a:pPr/>
              <a:t>11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26256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FCFA-CBBF-4543-AF49-DFF18D2CE6B6}" type="slidenum">
              <a:rPr lang="es-PA" smtClean="0"/>
              <a:pPr/>
              <a:t>13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26256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D3EF805A-2F77-4415-99FA-67B1D3FA0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2E56A-B5AF-40F0-B347-A03CACC14CF6}" type="slidenum">
              <a:rPr lang="es-ES" altLang="es-PA" smtClean="0"/>
              <a:pPr/>
              <a:t>63</a:t>
            </a:fld>
            <a:endParaRPr lang="es-ES" altLang="es-PA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4C07A919-B44A-46FA-8CAC-36ACEE44F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7803943B-993A-438D-9589-65662A757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DFBEECC-8943-432F-9226-7834E51C025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3157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8EF18-0011-4C4B-8220-1135C2ED1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9B49BD-6D9C-496A-BEC1-0CAD6B66A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9B3F9E-A0B6-4F20-B885-D5E1249A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0D9DD4-FB26-4233-A8CB-7BEC41FE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3C528B-3D91-43E2-8413-1EA12432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290BCBE-098C-41CB-98B5-F0C846066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350" y="5257800"/>
            <a:ext cx="3225300" cy="10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99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07395-6B2D-4C60-8BD0-AACE42A8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61D891D-642A-43DE-8F96-17E097AE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DFCAB4-177D-48AA-94A2-2661A9F1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9AF361-A68B-46E2-92A8-936779DC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FB024F-7F16-4D61-B0B7-70D098EC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9524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EFF0F5-4CA1-4BF6-A6D1-4C674ABD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CBE39D-49A9-4C07-9F32-54292E446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779F667-9F6B-4368-A072-C0D858CAB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D9B4395-51D1-404B-AC71-8C7AD4FD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96EEF95-A4A2-4328-91D7-A4D485E4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40E1A9-FBFE-4AA8-88A9-E9A1A0B1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91032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9A1EA1-03F0-476D-8014-78D57F08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92BE6C-FFE8-43DD-B7B9-A0EDEF5E0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2B916B3-82AF-40CF-90D8-1F25F23F0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8401D9B-F06D-4D2A-AFEF-14081AC1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4B21ACB-3E07-46AB-B770-A1E5AA76B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E18B28E-9408-4751-8DCC-A85CEA22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1889BD-EBB3-49AC-84EF-9349985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ACE86C8-D4C4-4010-BF90-3B6FF5DE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85040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608BF1-C575-4F68-B266-5841C6F8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E5EA1ED-922E-42E4-B3F9-81098078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53E507-773E-475F-BF11-D69CA72D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40A0787-CCB8-4357-831E-0A15253E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2181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0884A8C-6223-4B16-A0F6-F454833D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A42241C-982C-47C2-8501-75291E87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F363E0-84D6-443B-81A0-7A2F3C0F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02309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95FCDD2-463E-4B34-944F-0E7225022907}"/>
              </a:ext>
            </a:extLst>
          </p:cNvPr>
          <p:cNvSpPr/>
          <p:nvPr userDrawn="1"/>
        </p:nvSpPr>
        <p:spPr>
          <a:xfrm>
            <a:off x="0" y="34926"/>
            <a:ext cx="9144000" cy="6823074"/>
          </a:xfrm>
          <a:prstGeom prst="rect">
            <a:avLst/>
          </a:prstGeom>
          <a:ln w="76200">
            <a:solidFill>
              <a:srgbClr val="3157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AA76F-8F4B-4506-B45D-4A0B4662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8AE48B-22A0-44CB-AD3D-EE7BF7E3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BEF5C1-71BE-4BE4-B73A-805C0359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777E160-24A7-41C3-8891-3906EC63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5A6E94-DA16-4162-AE90-B3572040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1E423CB-DDD2-456B-A6EA-3BAA88D1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8488C98-F9C9-48AD-8A11-E540663F4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950" y="136525"/>
            <a:ext cx="2487216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21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61D44C-1AFA-4EC2-BE83-174E2709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1DE21E1-12EE-4055-A95B-5BC400ED1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PA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88E376F-6E9C-40EC-8663-FF8DADD4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37BDB6-68E1-43A1-BF4E-BAF02DEB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E44BB0-6FC7-4DB7-ADB9-7573A485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F8ADA5-1773-4C19-B586-BA548172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95413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4C1F87-1525-41F5-A670-8BC6018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427034-645C-45A1-9EE8-C397AF72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93EB74-3A68-4359-AADF-1E0F6EE6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2F5B29-BEC2-4411-8656-2A5B74C9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5E8DFC-30E4-4CE6-9C09-B02E0D6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93591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6B4A4-348E-4497-821E-82EB5702B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DB1FA10-85B3-4C16-A588-2D5F59B7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7609A4-06C1-4BD6-B33D-9036BB20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483159-7438-4885-A561-5B94409D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FD8160-2F1F-4BF2-AB61-D7282657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06046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2E10D5-E199-4A61-B4D2-282BD5820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0C8AB6-4FDE-4AF0-973E-5817FDAC4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2F2AC6-FD5B-4052-8155-6DB2EB3B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2F80A7-C99F-47D5-875A-4088585F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B6D0C8-59E1-424C-990D-13B12C6B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97679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DFBEECC-8943-432F-9226-7834E51C025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3157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8EF18-0011-4C4B-8220-1135C2ED1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9B49BD-6D9C-496A-BEC1-0CAD6B66A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9B3F9E-A0B6-4F20-B885-D5E1249A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0D9DD4-FB26-4233-A8CB-7BEC41FE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3C528B-3D91-43E2-8413-1EA12432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429DC4C-4965-4B8F-BDB4-592BEA9AB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740" y="4183380"/>
            <a:ext cx="644652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80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FEF2DA-0798-48F9-B1C6-BE778C36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0A0BA2-5D72-4C85-9B6C-78964161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F5A992-C538-48E1-8111-C1EA4838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BB42BB-C471-444F-A5CC-7E638A4D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C28903-023E-4924-BEA4-EE6C6E61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71819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7FDE9E-6936-4B3F-A54D-518194F3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8EC4CCE-C10E-47B6-81D2-325C4BBE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4C2AD5-AC17-4662-B99F-FC47B906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B83EE5-67E9-41CB-8AEB-59D85D6F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7A0FEF-FB2F-4A2D-AE86-1545560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56127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9AF1C0-5AED-42A5-B7D3-25FD397E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AA8629-2057-4F18-B039-311DF6381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C65AEBA-D89A-4785-BA74-B5C24BB1D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122C804-D6F2-4E75-A78E-B2FFD002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6635D67-1275-423A-90E9-3C48699E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D0259AA-11D8-4981-BE94-AB2A0C16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106021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4DF423-AA4F-447C-9681-230FEF11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26D72C-49F5-4E8D-959A-2C4A47DEC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9B49338-DFC6-4B19-B588-131DA60D6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DDDE95D-C660-4CBE-B895-E3A2FF3D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041DF24-FEAB-4939-A2B1-6B8C1473E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CE576A1-7CCC-4A33-AE74-172CF4BF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04849E2-43DD-4FD3-8867-FF25447A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BA282F6-7B84-4960-813F-4018A715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26004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117ED-DC80-4521-B54B-CEA84C57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50F395A-D41E-455A-8EEB-EF70A43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9795915-7E63-49F6-A476-89B0397D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DD310C5-58B1-4652-9E0B-F19D9BF7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949084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C685ED6-6AB9-4B8A-836A-54256E92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F7FCBEE-EC98-443F-BA71-FB8526A4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120FA73-B4A0-477D-B1CF-4BF04CBD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59243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DE935C-4733-4FB1-8500-73AA2673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7BEE19-8F6D-4B75-B82D-E8B22EBC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D5035B5-5834-4BF1-B09D-430BAF822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B5C37F9-517C-4F94-800A-8B1DBF3B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39DBDC-C00F-45F7-BB51-5474FAB5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1622744-0053-4AD1-9829-2AADA6AA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827572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98556-A0D7-4FFB-ADF1-DE8FBD20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244C70F-1D85-460B-9B1F-9805F3C9F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F13C09F-714A-4C88-BDDE-CCFC332F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E5535-A375-4F8C-88DC-D1371D6A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E325918-C739-4D9F-93B2-BDED8B8E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C467302-A212-4C71-81A7-0AE86E0D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3538059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BED9D-0699-4210-9C92-0AB480D3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6CDC20A-1D5D-4931-814D-B5B3647D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C2B310-E509-4EEA-A9B6-75019FD4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6C0A72-8D9A-4672-97B3-157D7EC9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B14BC1-F7AB-4967-9366-437117BB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699032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5229976-B8E5-41EC-8DE0-1C6DADC1E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743099-6925-4317-BE34-9A004D369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B391BC-1576-440F-BC20-26D0AADB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812B2E-1FBD-45F2-AAD4-ABF9C958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0361F7-65F9-4DA0-831D-4CB1493D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618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E8E579-01EE-4ACD-B0DF-44B705D861AC}"/>
              </a:ext>
            </a:extLst>
          </p:cNvPr>
          <p:cNvSpPr txBox="1"/>
          <p:nvPr userDrawn="1"/>
        </p:nvSpPr>
        <p:spPr>
          <a:xfrm>
            <a:off x="0" y="-18958"/>
            <a:ext cx="9144000" cy="6740434"/>
          </a:xfrm>
          <a:prstGeom prst="rect">
            <a:avLst/>
          </a:prstGeom>
          <a:solidFill>
            <a:srgbClr val="31579B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4F798B-FABE-44B7-8FCF-EF31EA2F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677FD8F-6E16-46C2-B394-4DB96AA5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3222319-8F21-4CA8-98C3-1132861F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BD7571A-E1D5-47EB-B34D-EF47196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048F9A1-6A8D-43E0-BA8B-5695B57BF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42235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92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D6BDB2A-2559-41AC-92B8-48859DD955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60AE2-4843-4392-8808-3F65C768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A059D1-1C2B-4010-A435-2A94DC6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251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E52875-2A14-4AE2-8200-9C88CA9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895387-0EDC-4812-AD9E-607907AE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0" y="6356351"/>
            <a:ext cx="3086100" cy="365125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C57D-0305-4197-9296-C9B597C8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229D197-419D-4F68-AEB0-C8926653DA2E}"/>
              </a:ext>
            </a:extLst>
          </p:cNvPr>
          <p:cNvGrpSpPr/>
          <p:nvPr userDrawn="1"/>
        </p:nvGrpSpPr>
        <p:grpSpPr>
          <a:xfrm>
            <a:off x="215945" y="5807076"/>
            <a:ext cx="8712110" cy="914400"/>
            <a:chOff x="215945" y="4467497"/>
            <a:chExt cx="8712110" cy="9144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00EDB28D-5AB5-4331-B8DC-30DF7972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945" y="4467497"/>
              <a:ext cx="2743200" cy="9144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FAD8F8A1-F09C-48C8-A037-C64BE1DC3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0400" y="4467497"/>
              <a:ext cx="2743200" cy="9144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0715BCCE-10FD-434E-8509-3D0DC4E4E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4855" y="4467497"/>
              <a:ext cx="27432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338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D6BDB2A-2559-41AC-92B8-48859DD955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60AE2-4843-4392-8808-3F65C768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A059D1-1C2B-4010-A435-2A94DC6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5964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E52875-2A14-4AE2-8200-9C88CA9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895387-0EDC-4812-AD9E-607907AE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0" y="6356351"/>
            <a:ext cx="3086100" cy="365125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C57D-0305-4197-9296-C9B597C8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53393C5-1644-44E7-B358-2090A3652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3826"/>
            <a:ext cx="9144000" cy="6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9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D6BDB2A-2559-41AC-92B8-48859DD955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60AE2-4843-4392-8808-3F65C768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A059D1-1C2B-4010-A435-2A94DC6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5964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E52875-2A14-4AE2-8200-9C88CA9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895387-0EDC-4812-AD9E-607907AE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0" y="6356351"/>
            <a:ext cx="3086100" cy="365125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C57D-0305-4197-9296-C9B597C8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E355ABA-2E57-4C9F-B9D0-B4EB1F8AC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67439"/>
            <a:ext cx="9144000" cy="11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57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445BD9E7-4B6F-4CF5-9D24-E7F5BA2D5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60AE2-4843-4392-8808-3F65C768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A059D1-1C2B-4010-A435-2A94DC6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8638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E52875-2A14-4AE2-8200-9C88CA9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895387-0EDC-4812-AD9E-607907AE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0" y="6356351"/>
            <a:ext cx="3086100" cy="365125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C57D-0305-4197-9296-C9B597C8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93D89A0-09F9-47B9-9875-70C9A84443BF}"/>
              </a:ext>
            </a:extLst>
          </p:cNvPr>
          <p:cNvSpPr/>
          <p:nvPr userDrawn="1"/>
        </p:nvSpPr>
        <p:spPr>
          <a:xfrm>
            <a:off x="0" y="0"/>
            <a:ext cx="1711234" cy="6858000"/>
          </a:xfrm>
          <a:prstGeom prst="rect">
            <a:avLst/>
          </a:prstGeom>
          <a:solidFill>
            <a:srgbClr val="2E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138DF571-71C5-4697-8C2C-8E847FE6D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925"/>
            <a:ext cx="1711234" cy="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4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445BD9E7-4B6F-4CF5-9D24-E7F5BA2D5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60AE2-4843-4392-8808-3F65C768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A059D1-1C2B-4010-A435-2A94DC6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8638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E52875-2A14-4AE2-8200-9C88CA9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895387-0EDC-4812-AD9E-607907AE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0" y="6356351"/>
            <a:ext cx="3086100" cy="365125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C57D-0305-4197-9296-C9B597C8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256ACB25-1049-4A79-9269-D08802F43472}"/>
              </a:ext>
            </a:extLst>
          </p:cNvPr>
          <p:cNvGrpSpPr/>
          <p:nvPr userDrawn="1"/>
        </p:nvGrpSpPr>
        <p:grpSpPr>
          <a:xfrm>
            <a:off x="37147" y="6019860"/>
            <a:ext cx="9069706" cy="838140"/>
            <a:chOff x="37148" y="3154176"/>
            <a:chExt cx="9069706" cy="83814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4323F5D0-FBD5-4C17-A06D-168C6DC656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48" y="3172992"/>
              <a:ext cx="2288041" cy="819324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xmlns="" id="{F3B5F438-9CF5-4328-BCA6-ABF807E35F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5189" y="3166720"/>
              <a:ext cx="2288041" cy="819324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xmlns="" id="{C1E0C9FE-C969-4B61-9E80-07DE8DC8E5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30772" y="3160448"/>
              <a:ext cx="2288041" cy="819324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xmlns="" id="{2DD78654-D7B4-4582-977C-BCE380A46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8813" y="3154176"/>
              <a:ext cx="2288041" cy="819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033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F3F546-2545-4BA1-AFD4-8697D741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E1E9998-761A-4765-A79D-3DD2784F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7D974B6-4651-4AFB-852A-53EB42DA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8C701E-8128-4C40-91E1-54DE699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13610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46BD808-DDC6-4736-8B27-9FE56D03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0EBB-F3C3-463D-9A06-70F2FFFD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A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D4331B-CB8C-414A-B928-EE16E11B9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CE1B-23E5-4D47-8121-3AA3C0F77A5E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C33DE3-69E3-4E1F-B2A9-0063F0458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93983F-CF0F-4145-9EFB-F5379DDCD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092B-AE95-4743-9A9B-997512BCCAD6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0099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72" r:id="rId3"/>
    <p:sldLayoutId id="2147483650" r:id="rId4"/>
    <p:sldLayoutId id="2147483674" r:id="rId5"/>
    <p:sldLayoutId id="2147483677" r:id="rId6"/>
    <p:sldLayoutId id="2147483673" r:id="rId7"/>
    <p:sldLayoutId id="2147483679" r:id="rId8"/>
    <p:sldLayoutId id="2147483678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03355C5-469E-404D-A305-78EAF750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FB9046-9DF6-48D0-BB44-EB5787BF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F54829-6A3F-4B8B-943C-363C0C4C3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3082-D0CF-4CB7-8BD5-0B253A67569A}" type="datetimeFigureOut">
              <a:rPr lang="es-PA" smtClean="0"/>
              <a:pPr/>
              <a:t>16/08/21</a:t>
            </a:fld>
            <a:endParaRPr lang="es-PA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4D76C3-319B-4D30-9D45-E4FA79DA9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087EC1-A17B-4F07-8304-5CF55EA1C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B030-9855-463A-AB20-551608961757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7441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47238-D98D-441D-BB2D-0DDA8A6DE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54" y="342901"/>
            <a:ext cx="6858000" cy="2014406"/>
          </a:xfrm>
        </p:spPr>
        <p:txBody>
          <a:bodyPr>
            <a:normAutofit fontScale="90000"/>
          </a:bodyPr>
          <a:lstStyle/>
          <a:p>
            <a:r>
              <a:rPr lang="es-P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NACIONAL POR LA CAJA  DE SEGURO SOCIAL</a:t>
            </a:r>
            <a:br>
              <a:rPr lang="es-P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Temática de Invalidez, Vejez y Muerte</a:t>
            </a: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C6CFF8-5099-4504-B045-44E646811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87" y="2819399"/>
            <a:ext cx="7608815" cy="2552701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 DEL MINISTERIO DE SALUD EN EL MARCO DEL PROGRAMA DE INVALIDEZ, VEJEZ Y MUERTE</a:t>
            </a:r>
          </a:p>
          <a:p>
            <a:pPr algn="r"/>
            <a:endParaRPr lang="es-C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Luis </a:t>
            </a:r>
            <a:r>
              <a:rPr lang="es-CR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Garrido</a:t>
            </a:r>
            <a:endParaRPr lang="es-P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xmlns="" id="{39A4C20E-C842-44B2-A1C0-0F6931E77D4D}"/>
              </a:ext>
            </a:extLst>
          </p:cNvPr>
          <p:cNvPicPr/>
          <p:nvPr/>
        </p:nvPicPr>
        <p:blipFill rotWithShape="1">
          <a:blip r:embed="rId2"/>
          <a:srcRect t="63584"/>
          <a:stretch/>
        </p:blipFill>
        <p:spPr>
          <a:xfrm>
            <a:off x="1" y="6518245"/>
            <a:ext cx="9144000" cy="2642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0479253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1168-72DE-40BA-A78E-F628A12BF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944687"/>
          </a:xfrm>
        </p:spPr>
        <p:txBody>
          <a:bodyPr/>
          <a:lstStyle/>
          <a:p>
            <a:r>
              <a:rPr lang="es-CR" b="1" dirty="0">
                <a:solidFill>
                  <a:schemeClr val="accent1">
                    <a:lumMod val="75000"/>
                  </a:schemeClr>
                </a:solidFill>
              </a:rPr>
              <a:t>Principales Retos del Sistema de Salud</a:t>
            </a:r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15285D-E05D-4749-B9EE-B6149315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63524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661248"/>
            <a:ext cx="654943" cy="654943"/>
          </a:xfrm>
        </p:spPr>
      </p:pic>
      <p:sp>
        <p:nvSpPr>
          <p:cNvPr id="13" name="12 CuadroTexto"/>
          <p:cNvSpPr txBox="1"/>
          <p:nvPr/>
        </p:nvSpPr>
        <p:spPr>
          <a:xfrm>
            <a:off x="633229" y="980728"/>
            <a:ext cx="78848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7" algn="just">
              <a:spcBef>
                <a:spcPts val="1200"/>
              </a:spcBef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este contexto sanitario, el Sistema de Salud enfrenta importantes retos, que se deben abordar con lineamientos estratégicos que consideren: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marco del Plan de Acción Uniendo Fuerzas del Gobierno Nacional para combatir la pobreza y la desigualdad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constitucionales para enrumbar la Modernización del Estado y sus Instituciones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derecho a la salud, acceso y cobertura nacional en salud y el desarrollo nacional del Sistema de Salud.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endParaRPr lang="es-P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43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0CB671-7DB8-4348-910D-9B680F44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ESTRATÉGICOS</a:t>
            </a: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099"/>
            <a:ext cx="7886700" cy="4408489"/>
          </a:xfrm>
        </p:spPr>
        <p:txBody>
          <a:bodyPr/>
          <a:lstStyle/>
          <a:p>
            <a:pPr algn="just"/>
            <a:r>
              <a:rPr lang="es-PA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Implementar un plan de acción intersectorial y participativo que coordine recursos y esfuerzos hacia el logro de objetivos comunes de bienestar humano y salud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49021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tty conductor">
            <a:extLst>
              <a:ext uri="{FF2B5EF4-FFF2-40B4-BE49-F238E27FC236}">
                <a16:creationId xmlns:a16="http://schemas.microsoft.com/office/drawing/2014/main" xmlns="" id="{37027A68-CEEE-4FDE-843F-15655B82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845" y="4705350"/>
            <a:ext cx="1464455" cy="1114641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F433F1-E22D-45A7-84C0-39412A34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0"/>
            <a:ext cx="8877300" cy="5399089"/>
          </a:xfrm>
        </p:spPr>
        <p:txBody>
          <a:bodyPr/>
          <a:lstStyle/>
          <a:p>
            <a:pPr algn="just"/>
            <a:r>
              <a:rPr lang="es-ES" altLang="es-E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Desarrollo del rol rector del MINSA como Autoridad Sanitaria, fundamentalmente  en la conducción política y regulatoria, el establecimiento de prioridades nacionales de financiación, normalización,  vigilancia de la salud, investigación y  acreditación de recursos humanos e infraestructuras, para funcionar con mayor eficiencia, eficacia y calidad (</a:t>
            </a:r>
            <a:r>
              <a:rPr lang="es-P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de Gabinete </a:t>
            </a:r>
            <a:r>
              <a:rPr lang="es-PA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P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del 15 de enero de 1969)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162484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056188"/>
          </a:xfrm>
        </p:spPr>
        <p:txBody>
          <a:bodyPr>
            <a:normAutofit/>
          </a:bodyPr>
          <a:lstStyle/>
          <a:p>
            <a:pPr marL="442913" indent="-442913" algn="just">
              <a:spcBef>
                <a:spcPts val="600"/>
              </a:spcBef>
              <a:buBlip>
                <a:blip r:embed="rId2"/>
              </a:buBlip>
            </a:pPr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Abordaje de los determinantes de la salud mediante alianzas intersectoriales para aprovechar el capital humano y la utilización eficiente de los recursos disponibles</a:t>
            </a:r>
          </a:p>
          <a:p>
            <a:pPr algn="just">
              <a:spcBef>
                <a:spcPts val="600"/>
              </a:spcBef>
            </a:pPr>
            <a:endParaRPr lang="es-PA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 algn="just">
              <a:spcBef>
                <a:spcPts val="600"/>
              </a:spcBef>
              <a:buBlip>
                <a:blip r:embed="rId2"/>
              </a:buBlip>
            </a:pP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efectiva y empoderamiento de actitudes y competencias por parte de los ciudadanos, para generar una cultura en salud, mediante una participación social consciente e informada para la toma de decisiones</a:t>
            </a:r>
            <a:endParaRPr lang="es-PA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232605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6750"/>
            <a:ext cx="7886700" cy="5303839"/>
          </a:xfrm>
        </p:spPr>
        <p:txBody>
          <a:bodyPr>
            <a:normAutofit/>
          </a:bodyPr>
          <a:lstStyle/>
          <a:p>
            <a:pPr algn="just"/>
            <a:r>
              <a:rPr lang="es-ES" alt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Reforzar el proceso de desconcentración    y descentralización técnico-administrativa y de toma de decisiones en todas las instituciones del país, para que en cada región y nivel local se facilite la coordinación intersectorial y la participación social, y una mejor gestión de la red de servicios y de la salud pública</a:t>
            </a:r>
          </a:p>
          <a:p>
            <a:pPr algn="just"/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317838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5133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alt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Impulsar la gestión del conocimiento mediante la investigación y la innovación para modernizar las prácticas de salud pública y de atención a la morbilidad</a:t>
            </a:r>
          </a:p>
          <a:p>
            <a:pPr algn="just"/>
            <a:r>
              <a:rPr lang="es-ES" alt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Desarrollo de un Sistema de Información y uso de la </a:t>
            </a:r>
            <a:r>
              <a:rPr lang="es-ES" altLang="es-ES" sz="3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TICs</a:t>
            </a:r>
            <a:r>
              <a:rPr lang="es-ES" alt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que viabilice la integración y la racionalidad de las decisiones en los diferentes niveles de la red de servicios (También contribuye a la calidad de las base biométricas)</a:t>
            </a:r>
          </a:p>
          <a:p>
            <a:pPr algn="just"/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311629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Sistemas de Información para seguimiento de atenciones realizadas en MINSA</a:t>
            </a:r>
            <a:endParaRPr lang="es-PA" dirty="0"/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887" y="2175620"/>
            <a:ext cx="2935463" cy="2935463"/>
          </a:xfrm>
          <a:prstGeom prst="rect">
            <a:avLst/>
          </a:prstGeom>
        </p:spPr>
      </p:pic>
      <p:pic>
        <p:nvPicPr>
          <p:cNvPr id="7" name="Picture 2" descr="C:\Users\lqq08530\Documents\PROYECTOS\MINSA\LOGO\LOGO SEIS_v2\LOGO SEIS - FINA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4391" y="2570307"/>
            <a:ext cx="5057901" cy="179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556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5300"/>
            <a:ext cx="7886700" cy="5475289"/>
          </a:xfrm>
        </p:spPr>
        <p:txBody>
          <a:bodyPr>
            <a:normAutofit/>
          </a:bodyPr>
          <a:lstStyle/>
          <a:p>
            <a:pPr algn="just"/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Reforzar el proceso de desconcentración    y descentralización técnico-administrativa y de toma de decisiones en todas las instituciones del país, para que en cada región y nivel local se facilite la coordinación intersectorial y la participación social, y una mejor gestión de la red de servicios y de la salud pública</a:t>
            </a:r>
          </a:p>
          <a:p>
            <a:pPr algn="just"/>
            <a:r>
              <a:rPr lang="es-ES_tradnl" altLang="es-E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Impulsar la gestión del conocimiento mediante la investigación y la innovación para modernizar las prácticas de salud pública y de atención a la morbilidad</a:t>
            </a:r>
          </a:p>
          <a:p>
            <a:pPr algn="just"/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323229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6750"/>
            <a:ext cx="7886700" cy="5303839"/>
          </a:xfrm>
        </p:spPr>
        <p:txBody>
          <a:bodyPr>
            <a:normAutofit/>
          </a:bodyPr>
          <a:lstStyle/>
          <a:p>
            <a:pPr algn="just"/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Reforzar el proceso de desconcentración    y descentralización técnico-administrativa y de toma de decisiones en todas las instituciones del país, para que en cada región y nivel local se facilite la coordinación intersectorial y la participación social, y una mejor gestión de la red de servicios y de la salud pública</a:t>
            </a:r>
          </a:p>
          <a:p>
            <a:pPr algn="just"/>
            <a:r>
              <a:rPr lang="es-ES_tradnl" altLang="es-E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Impulsar la gestión del conocimiento mediante la investigación y la innovación para modernizar las prácticas de salud pública y de atención a la morbilidad</a:t>
            </a:r>
          </a:p>
          <a:p>
            <a:pPr algn="just"/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23237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1168-72DE-40BA-A78E-F628A12BF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944687"/>
          </a:xfrm>
        </p:spPr>
        <p:txBody>
          <a:bodyPr/>
          <a:lstStyle/>
          <a:p>
            <a:r>
              <a:rPr lang="es-C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Sanitario</a:t>
            </a: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15285D-E05D-4749-B9EE-B6149315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92083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6350"/>
            <a:ext cx="7886700" cy="4694239"/>
          </a:xfrm>
        </p:spPr>
        <p:txBody>
          <a:bodyPr>
            <a:normAutofit/>
          </a:bodyPr>
          <a:lstStyle/>
          <a:p>
            <a:pPr algn="just"/>
            <a:r>
              <a:rPr lang="es-ES_tradnl" altLang="es-E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Implementación de nuevas formas de organización y gestión de los servicios con modelos de atención centrados en las personas, integrales y basados en la Atención Primaria de Salud (la Pandemia del COVID-19 ha evidenciado esa </a:t>
            </a:r>
            <a:r>
              <a:rPr lang="es-PA" altLang="es-E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prioridad)</a:t>
            </a:r>
            <a:endParaRPr lang="es-ES_tradnl" altLang="es-ES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86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3F74E2-6DC4-40DB-ACD0-FD07761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6750"/>
            <a:ext cx="7886700" cy="530383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Reforzar la </a:t>
            </a:r>
            <a:r>
              <a:rPr lang="es-ES_tradnl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interinstitucionalidad</a:t>
            </a: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la prestación de los servicios de salud, principalmente con la coordinación efectiva con la Caja de Seguro Social, </a:t>
            </a:r>
            <a:r>
              <a:rPr lang="es-ES_tradnl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ONGs</a:t>
            </a: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organizaciones privadas mediante la estrategia de Redes Integradas de Servicios de Salud para superar la fragmentación del sistema y garantizar la continuidad de la atención</a:t>
            </a:r>
            <a:endParaRPr lang="es-P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80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1168-72DE-40BA-A78E-F628A12BF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42951"/>
            <a:ext cx="6858000" cy="23241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accent1">
                    <a:lumMod val="75000"/>
                  </a:schemeClr>
                </a:solidFill>
              </a:rPr>
              <a:t>Hoja de Ruta para la Coordinación Efectiva entre el MINSA y la CSS</a:t>
            </a:r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15285D-E05D-4749-B9EE-B6149315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85323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DB84757-1342-4871-AB01-B0496DB1557B}"/>
              </a:ext>
            </a:extLst>
          </p:cNvPr>
          <p:cNvSpPr txBox="1">
            <a:spLocks/>
          </p:cNvSpPr>
          <p:nvPr/>
        </p:nvSpPr>
        <p:spPr>
          <a:xfrm>
            <a:off x="356532" y="66524"/>
            <a:ext cx="8229600" cy="58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Sustentatorio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293615" y="855677"/>
            <a:ext cx="8640659" cy="519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Política de la República de Panamá</a:t>
            </a:r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Artículo115</a:t>
            </a:r>
          </a:p>
          <a:p>
            <a:pPr algn="just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ordena a los sectores gubernamentales de salud, incluyendo las instituciones autónomas y semiautónomas a integrarse orgánica y funcionalmente. </a:t>
            </a: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reglamentará esta materia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de Gabinete 1 del 15 de enero de 1669, que crea el Ministerio de Salud:</a:t>
            </a:r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Establece las normas de integración y coordinación de las instituciones del sector salud</a:t>
            </a: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24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DB84757-1342-4871-AB01-B0496DB1557B}"/>
              </a:ext>
            </a:extLst>
          </p:cNvPr>
          <p:cNvSpPr txBox="1">
            <a:spLocks/>
          </p:cNvSpPr>
          <p:nvPr/>
        </p:nvSpPr>
        <p:spPr>
          <a:xfrm>
            <a:off x="356532" y="66524"/>
            <a:ext cx="8229600" cy="58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Sustentatorio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293615" y="855677"/>
            <a:ext cx="8640659" cy="519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51 Orgánica de la Caja de Seguro Social del 27 de diciembre de 2015</a:t>
            </a:r>
          </a:p>
          <a:p>
            <a:pPr algn="just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143: Coordinación interinstitucional de la Atención Médica</a:t>
            </a:r>
          </a:p>
          <a:p>
            <a:pPr algn="just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Mandata la planificación y coordinación funcional entre ambas instituciones, orientadas a la consecución de un sistema público de salud con el fin de cumplir con el mandato constitucional sobre esa materia.</a:t>
            </a: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2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DB84757-1342-4871-AB01-B0496DB1557B}"/>
              </a:ext>
            </a:extLst>
          </p:cNvPr>
          <p:cNvSpPr txBox="1">
            <a:spLocks/>
          </p:cNvSpPr>
          <p:nvPr/>
        </p:nvSpPr>
        <p:spPr>
          <a:xfrm>
            <a:off x="356532" y="368528"/>
            <a:ext cx="8229600" cy="58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 de la Coordinación MINSA-CSS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457200" y="1293342"/>
            <a:ext cx="8229600" cy="423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Desconocimiento de la población del marco legal y  verdadero alcance del proceso de coordinación.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en el pasado del proceso de integración, sin la debida reglamentación que mandata la Constitución.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Creencia de los asegurados que este proceso será financiado con recursos de la CSS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25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B37CBA-A09A-4E4D-A4DB-FDC7C995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Claves del Proceso de Coordinación</a:t>
            </a:r>
            <a:endParaRPr lang="es-P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19B872-F9FA-41D1-BA3A-1341167A8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99" y="1366905"/>
            <a:ext cx="7886700" cy="4219135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Ministerio de Salud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Caja de Seguro Social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Concertación Nacional para el Desarrollo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Comisión de Alto Nivel para la Transformación del Sistema Público de Salud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Organización Panamericana de la Salud (Asesoría Técnica) y otros organismos de cooperación técnica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Participación social activa y organizada</a:t>
            </a:r>
            <a:endParaRPr lang="es-P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945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DB84757-1342-4871-AB01-B0496DB1557B}"/>
              </a:ext>
            </a:extLst>
          </p:cNvPr>
          <p:cNvSpPr txBox="1">
            <a:spLocks/>
          </p:cNvSpPr>
          <p:nvPr/>
        </p:nvSpPr>
        <p:spPr>
          <a:xfrm>
            <a:off x="356532" y="368528"/>
            <a:ext cx="8229600" cy="58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457200" y="957781"/>
            <a:ext cx="8229600" cy="515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P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de la red pública de servicios de salud MINSA-CSS de cobertura y acceso universal, para una atención segura y con calidad.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los recursos tendiente mejorar los niveles de salud de la población panameña, evitando la duplicación de esfuerzos y recursos en el sector.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justo y equitativo de los servicios de salud que ofertan ambas instituciones.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Divulgación y capacitación para la sensibilización política, técnica y social del proceso.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el gasto de bolsillo y el rechazo de demandas de atención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Enfatizar las acciones preventivas sobre las curativas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081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DB84757-1342-4871-AB01-B0496DB1557B}"/>
              </a:ext>
            </a:extLst>
          </p:cNvPr>
          <p:cNvSpPr txBox="1">
            <a:spLocks/>
          </p:cNvSpPr>
          <p:nvPr/>
        </p:nvSpPr>
        <p:spPr>
          <a:xfrm>
            <a:off x="381699" y="368528"/>
            <a:ext cx="8229600" cy="58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del Desarrollo del Proceso de Coordinación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457200" y="1396034"/>
            <a:ext cx="8229600" cy="344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I:</a:t>
            </a:r>
            <a:r>
              <a:rPr lang="es-P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Diseño y Preparación</a:t>
            </a:r>
          </a:p>
          <a:p>
            <a:pPr algn="just"/>
            <a:endParaRPr lang="es-P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II</a:t>
            </a:r>
            <a:r>
              <a:rPr lang="es-P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Implementación de la Coordinación Efectiva</a:t>
            </a:r>
          </a:p>
          <a:p>
            <a:pPr algn="just"/>
            <a:endParaRPr lang="es-P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una de estas fases viene definida por los procesos y subprocesos que la conforman y que en conjunto desarrollan las orientaciones y pautas a seguir.</a:t>
            </a: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0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58EB0EF0-E701-4C79-930E-DA62E38C251F}"/>
              </a:ext>
            </a:extLst>
          </p:cNvPr>
          <p:cNvGrpSpPr/>
          <p:nvPr/>
        </p:nvGrpSpPr>
        <p:grpSpPr>
          <a:xfrm>
            <a:off x="571500" y="247650"/>
            <a:ext cx="8191500" cy="5879102"/>
            <a:chOff x="0" y="0"/>
            <a:chExt cx="7507413" cy="8647656"/>
          </a:xfrm>
        </p:grpSpPr>
        <p:sp>
          <p:nvSpPr>
            <p:cNvPr id="30" name="Cuadro de texto 4">
              <a:extLst>
                <a:ext uri="{FF2B5EF4-FFF2-40B4-BE49-F238E27FC236}">
                  <a16:creationId xmlns:a16="http://schemas.microsoft.com/office/drawing/2014/main" xmlns="" id="{87C3241F-DA04-48FD-A08D-247DAF1FBC4B}"/>
                </a:ext>
              </a:extLst>
            </p:cNvPr>
            <p:cNvSpPr txBox="1"/>
            <p:nvPr/>
          </p:nvSpPr>
          <p:spPr>
            <a:xfrm>
              <a:off x="4726113" y="441789"/>
              <a:ext cx="2781300" cy="81700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A" sz="9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Subproceso 1 </a:t>
              </a:r>
              <a:endParaRPr lang="es-P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A" sz="9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Formalización del </a:t>
              </a:r>
              <a:r>
                <a:rPr lang="es-PA" sz="9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es-PA" sz="9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mpromiso y consenso en torno a la Hoja de Ruta</a:t>
              </a:r>
              <a:endParaRPr lang="es-P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xmlns="" id="{84899C5B-0113-44CA-B489-783CFD3F23A2}"/>
                </a:ext>
              </a:extLst>
            </p:cNvPr>
            <p:cNvGrpSpPr/>
            <p:nvPr/>
          </p:nvGrpSpPr>
          <p:grpSpPr>
            <a:xfrm>
              <a:off x="0" y="0"/>
              <a:ext cx="7481085" cy="8647656"/>
              <a:chOff x="0" y="0"/>
              <a:chExt cx="7481085" cy="8647656"/>
            </a:xfrm>
          </p:grpSpPr>
          <p:sp>
            <p:nvSpPr>
              <p:cNvPr id="32" name="Cuadro de texto 2">
                <a:extLst>
                  <a:ext uri="{FF2B5EF4-FFF2-40B4-BE49-F238E27FC236}">
                    <a16:creationId xmlns:a16="http://schemas.microsoft.com/office/drawing/2014/main" xmlns="" id="{D6C588BB-9FFA-41F0-8E96-F8E96BFC1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495" y="0"/>
                <a:ext cx="41529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Hoja de Ruta: Esquema de los procesos por fases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Cuadro de texto 1">
                <a:extLst>
                  <a:ext uri="{FF2B5EF4-FFF2-40B4-BE49-F238E27FC236}">
                    <a16:creationId xmlns:a16="http://schemas.microsoft.com/office/drawing/2014/main" xmlns="" id="{D5136079-0FF3-482A-B408-BE3966A3DAF5}"/>
                  </a:ext>
                </a:extLst>
              </p:cNvPr>
              <p:cNvSpPr txBox="1"/>
              <p:nvPr/>
            </p:nvSpPr>
            <p:spPr>
              <a:xfrm>
                <a:off x="61645" y="1643865"/>
                <a:ext cx="1962150" cy="7524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Fase I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Diseño y Preparación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Cuadro de texto 2">
                <a:extLst>
                  <a:ext uri="{FF2B5EF4-FFF2-40B4-BE49-F238E27FC236}">
                    <a16:creationId xmlns:a16="http://schemas.microsoft.com/office/drawing/2014/main" xmlns="" id="{045212EB-6938-4469-ABE4-9D39D714BBB4}"/>
                  </a:ext>
                </a:extLst>
              </p:cNvPr>
              <p:cNvSpPr txBox="1"/>
              <p:nvPr/>
            </p:nvSpPr>
            <p:spPr>
              <a:xfrm>
                <a:off x="2342508" y="852755"/>
                <a:ext cx="1971675" cy="8667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Proceso 1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Formulación del Marco General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Cuadro de texto 5">
                <a:extLst>
                  <a:ext uri="{FF2B5EF4-FFF2-40B4-BE49-F238E27FC236}">
                    <a16:creationId xmlns:a16="http://schemas.microsoft.com/office/drawing/2014/main" xmlns="" id="{A4B28864-D9B5-41EC-84D0-13375F879167}"/>
                  </a:ext>
                </a:extLst>
              </p:cNvPr>
              <p:cNvSpPr txBox="1"/>
              <p:nvPr/>
            </p:nvSpPr>
            <p:spPr>
              <a:xfrm>
                <a:off x="4695290" y="1331252"/>
                <a:ext cx="2781300" cy="63603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2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Capacitación y Divulgación del Proceso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Cuadro de texto 6">
                <a:extLst>
                  <a:ext uri="{FF2B5EF4-FFF2-40B4-BE49-F238E27FC236}">
                    <a16:creationId xmlns:a16="http://schemas.microsoft.com/office/drawing/2014/main" xmlns="" id="{D1C85B30-033F-456D-9AE9-D34F4BB14F03}"/>
                  </a:ext>
                </a:extLst>
              </p:cNvPr>
              <p:cNvSpPr txBox="1"/>
              <p:nvPr/>
            </p:nvSpPr>
            <p:spPr>
              <a:xfrm>
                <a:off x="4715838" y="2753474"/>
                <a:ext cx="2752725" cy="6477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4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Planificación del Trabajo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Cuadro de texto 7">
                <a:extLst>
                  <a:ext uri="{FF2B5EF4-FFF2-40B4-BE49-F238E27FC236}">
                    <a16:creationId xmlns:a16="http://schemas.microsoft.com/office/drawing/2014/main" xmlns="" id="{6DF75451-91C6-42F3-982D-03B49FC8A39F}"/>
                  </a:ext>
                </a:extLst>
              </p:cNvPr>
              <p:cNvSpPr txBox="1"/>
              <p:nvPr/>
            </p:nvSpPr>
            <p:spPr>
              <a:xfrm>
                <a:off x="4715838" y="2034283"/>
                <a:ext cx="2752725" cy="6477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3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Priorización de las Intervenciones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Cuadro de texto 8">
                <a:extLst>
                  <a:ext uri="{FF2B5EF4-FFF2-40B4-BE49-F238E27FC236}">
                    <a16:creationId xmlns:a16="http://schemas.microsoft.com/office/drawing/2014/main" xmlns="" id="{037B02A3-6985-41B2-B636-4D68568D8834}"/>
                  </a:ext>
                </a:extLst>
              </p:cNvPr>
              <p:cNvSpPr txBox="1"/>
              <p:nvPr/>
            </p:nvSpPr>
            <p:spPr>
              <a:xfrm>
                <a:off x="2352782" y="2301411"/>
                <a:ext cx="1952625" cy="106814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Proceso 2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Constitución del Equipo conductor y Grupos de Trabajo Técnico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brir llave 38">
                <a:extLst>
                  <a:ext uri="{FF2B5EF4-FFF2-40B4-BE49-F238E27FC236}">
                    <a16:creationId xmlns:a16="http://schemas.microsoft.com/office/drawing/2014/main" xmlns="" id="{6D5EF453-AF15-4D9D-BB5F-A5FA9D6BEEEB}"/>
                  </a:ext>
                </a:extLst>
              </p:cNvPr>
              <p:cNvSpPr/>
              <p:nvPr/>
            </p:nvSpPr>
            <p:spPr>
              <a:xfrm>
                <a:off x="2113480" y="1253447"/>
                <a:ext cx="247650" cy="150495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A" dirty="0"/>
              </a:p>
            </p:txBody>
          </p:sp>
          <p:sp>
            <p:nvSpPr>
              <p:cNvPr id="40" name="Abrir llave 39">
                <a:extLst>
                  <a:ext uri="{FF2B5EF4-FFF2-40B4-BE49-F238E27FC236}">
                    <a16:creationId xmlns:a16="http://schemas.microsoft.com/office/drawing/2014/main" xmlns="" id="{3FC19C44-FF1D-4F4C-B3C6-8075774F0643}"/>
                  </a:ext>
                </a:extLst>
              </p:cNvPr>
              <p:cNvSpPr/>
              <p:nvPr/>
            </p:nvSpPr>
            <p:spPr>
              <a:xfrm>
                <a:off x="4394343" y="873303"/>
                <a:ext cx="314325" cy="7239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A" dirty="0"/>
              </a:p>
            </p:txBody>
          </p:sp>
          <p:sp>
            <p:nvSpPr>
              <p:cNvPr id="41" name="Cuadro de texto 16">
                <a:extLst>
                  <a:ext uri="{FF2B5EF4-FFF2-40B4-BE49-F238E27FC236}">
                    <a16:creationId xmlns:a16="http://schemas.microsoft.com/office/drawing/2014/main" xmlns="" id="{F4CDDBB4-EAE0-41E6-8CA3-4A4B937833BA}"/>
                  </a:ext>
                </a:extLst>
              </p:cNvPr>
              <p:cNvSpPr txBox="1"/>
              <p:nvPr/>
            </p:nvSpPr>
            <p:spPr>
              <a:xfrm>
                <a:off x="4715838" y="3575407"/>
                <a:ext cx="2762250" cy="7905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1 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Organización de la Red de Servicios de Salud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Cuadro de texto 17">
                <a:extLst>
                  <a:ext uri="{FF2B5EF4-FFF2-40B4-BE49-F238E27FC236}">
                    <a16:creationId xmlns:a16="http://schemas.microsoft.com/office/drawing/2014/main" xmlns="" id="{F789E190-7323-44DF-8F1A-6EDE8ACBA7D1}"/>
                  </a:ext>
                </a:extLst>
              </p:cNvPr>
              <p:cNvSpPr txBox="1"/>
              <p:nvPr/>
            </p:nvSpPr>
            <p:spPr>
              <a:xfrm>
                <a:off x="4736387" y="4438436"/>
                <a:ext cx="2733675" cy="59055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2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Modelo de Atención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Cuadro de texto 18">
                <a:extLst>
                  <a:ext uri="{FF2B5EF4-FFF2-40B4-BE49-F238E27FC236}">
                    <a16:creationId xmlns:a16="http://schemas.microsoft.com/office/drawing/2014/main" xmlns="" id="{9AAB6C4D-2BC9-4951-AE43-4AEDB0352730}"/>
                  </a:ext>
                </a:extLst>
              </p:cNvPr>
              <p:cNvSpPr txBox="1"/>
              <p:nvPr/>
            </p:nvSpPr>
            <p:spPr>
              <a:xfrm>
                <a:off x="4726113" y="5095982"/>
                <a:ext cx="2743200" cy="6000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3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Cartera de Servicios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Abrir llave 43">
                <a:extLst>
                  <a:ext uri="{FF2B5EF4-FFF2-40B4-BE49-F238E27FC236}">
                    <a16:creationId xmlns:a16="http://schemas.microsoft.com/office/drawing/2014/main" xmlns="" id="{90A2DA6A-2E37-4477-B77F-D0F4AF356923}"/>
                  </a:ext>
                </a:extLst>
              </p:cNvPr>
              <p:cNvSpPr/>
              <p:nvPr/>
            </p:nvSpPr>
            <p:spPr>
              <a:xfrm>
                <a:off x="4373795" y="2332234"/>
                <a:ext cx="314325" cy="79057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A" dirty="0"/>
              </a:p>
            </p:txBody>
          </p:sp>
          <p:sp>
            <p:nvSpPr>
              <p:cNvPr id="45" name="Cuadro de texto 20">
                <a:extLst>
                  <a:ext uri="{FF2B5EF4-FFF2-40B4-BE49-F238E27FC236}">
                    <a16:creationId xmlns:a16="http://schemas.microsoft.com/office/drawing/2014/main" xmlns="" id="{30D02153-BE1E-4FA6-8C8E-BE7B6CB44530}"/>
                  </a:ext>
                </a:extLst>
              </p:cNvPr>
              <p:cNvSpPr txBox="1"/>
              <p:nvPr/>
            </p:nvSpPr>
            <p:spPr>
              <a:xfrm>
                <a:off x="4746661" y="5753528"/>
                <a:ext cx="2724150" cy="8286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4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Automatización e integración de sistemas de información y gestión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Cuadro de texto 21">
                <a:extLst>
                  <a:ext uri="{FF2B5EF4-FFF2-40B4-BE49-F238E27FC236}">
                    <a16:creationId xmlns:a16="http://schemas.microsoft.com/office/drawing/2014/main" xmlns="" id="{81F4F7B5-C1F2-4F4A-9B2F-693DF8BF824A}"/>
                  </a:ext>
                </a:extLst>
              </p:cNvPr>
              <p:cNvSpPr txBox="1"/>
              <p:nvPr/>
            </p:nvSpPr>
            <p:spPr>
              <a:xfrm>
                <a:off x="4756935" y="6637105"/>
                <a:ext cx="2724150" cy="6381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5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Convenio de Compensación de Costo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Cuadro de texto 22">
                <a:extLst>
                  <a:ext uri="{FF2B5EF4-FFF2-40B4-BE49-F238E27FC236}">
                    <a16:creationId xmlns:a16="http://schemas.microsoft.com/office/drawing/2014/main" xmlns="" id="{B3D4839A-C4CD-41C2-8C01-5D9442004246}"/>
                  </a:ext>
                </a:extLst>
              </p:cNvPr>
              <p:cNvSpPr txBox="1"/>
              <p:nvPr/>
            </p:nvSpPr>
            <p:spPr>
              <a:xfrm>
                <a:off x="4746661" y="7346024"/>
                <a:ext cx="2724150" cy="8994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Subproceso 6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Proceso de compras para la adquisición de Medicamentos e Insumos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Cuadro de texto 23">
                <a:extLst>
                  <a:ext uri="{FF2B5EF4-FFF2-40B4-BE49-F238E27FC236}">
                    <a16:creationId xmlns:a16="http://schemas.microsoft.com/office/drawing/2014/main" xmlns="" id="{20F49C2F-4658-42A9-AD04-BD70F7ABA306}"/>
                  </a:ext>
                </a:extLst>
              </p:cNvPr>
              <p:cNvSpPr txBox="1"/>
              <p:nvPr/>
            </p:nvSpPr>
            <p:spPr>
              <a:xfrm>
                <a:off x="0" y="6709025"/>
                <a:ext cx="1962150" cy="9429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Fase II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Implantación de la Coordinación Efectiva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Cuadro de texto 24">
                <a:extLst>
                  <a:ext uri="{FF2B5EF4-FFF2-40B4-BE49-F238E27FC236}">
                    <a16:creationId xmlns:a16="http://schemas.microsoft.com/office/drawing/2014/main" xmlns="" id="{3E75B3E0-DEAD-4115-8AFA-6370DA9DFE6B}"/>
                  </a:ext>
                </a:extLst>
              </p:cNvPr>
              <p:cNvSpPr txBox="1"/>
              <p:nvPr/>
            </p:nvSpPr>
            <p:spPr>
              <a:xfrm>
                <a:off x="2280863" y="5198723"/>
                <a:ext cx="1971675" cy="12954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Proceso 1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Ejecución y Puesta en marcha de los Mecanismos de Coordinación Efectiva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Cuadro de texto 25">
                <a:extLst>
                  <a:ext uri="{FF2B5EF4-FFF2-40B4-BE49-F238E27FC236}">
                    <a16:creationId xmlns:a16="http://schemas.microsoft.com/office/drawing/2014/main" xmlns="" id="{29A72325-BC7A-49BC-8C74-F6DDE2541652}"/>
                  </a:ext>
                </a:extLst>
              </p:cNvPr>
              <p:cNvSpPr txBox="1"/>
              <p:nvPr/>
            </p:nvSpPr>
            <p:spPr>
              <a:xfrm>
                <a:off x="2313399" y="7998924"/>
                <a:ext cx="1952625" cy="6487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Proceso 2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Seguimiento y Evaluación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PA" sz="9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P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Abrir llave 50">
                <a:extLst>
                  <a:ext uri="{FF2B5EF4-FFF2-40B4-BE49-F238E27FC236}">
                    <a16:creationId xmlns:a16="http://schemas.microsoft.com/office/drawing/2014/main" xmlns="" id="{FC393133-6C0B-455D-968C-163FD3A383D5}"/>
                  </a:ext>
                </a:extLst>
              </p:cNvPr>
              <p:cNvSpPr/>
              <p:nvPr/>
            </p:nvSpPr>
            <p:spPr>
              <a:xfrm>
                <a:off x="2031287" y="5825448"/>
                <a:ext cx="247651" cy="249784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A" dirty="0"/>
              </a:p>
            </p:txBody>
          </p:sp>
          <p:sp>
            <p:nvSpPr>
              <p:cNvPr id="52" name="Abrir llave 51">
                <a:extLst>
                  <a:ext uri="{FF2B5EF4-FFF2-40B4-BE49-F238E27FC236}">
                    <a16:creationId xmlns:a16="http://schemas.microsoft.com/office/drawing/2014/main" xmlns="" id="{81D3B93B-5774-40D3-8675-BFDD86D7CF7F}"/>
                  </a:ext>
                </a:extLst>
              </p:cNvPr>
              <p:cNvSpPr/>
              <p:nvPr/>
            </p:nvSpPr>
            <p:spPr>
              <a:xfrm>
                <a:off x="4312150" y="3965825"/>
                <a:ext cx="400050" cy="380047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427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53D92A47-FB21-41C4-A9FD-F59851370983}"/>
              </a:ext>
            </a:extLst>
          </p:cNvPr>
          <p:cNvGraphicFramePr/>
          <p:nvPr/>
        </p:nvGraphicFramePr>
        <p:xfrm>
          <a:off x="282388" y="857251"/>
          <a:ext cx="8861612" cy="222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CFA286-E290-4F48-B7A0-2BA1A24C3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62504"/>
            <a:ext cx="2994920" cy="22279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E69FD74-8579-4DB2-B697-6DBD5A42B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301" y="3578683"/>
            <a:ext cx="3159526" cy="2402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7AFD4A-921F-4B0C-8459-FCA81EDC4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200" y="3527210"/>
            <a:ext cx="2967800" cy="24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6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2D495BC8-3507-4B27-BC44-4C48CABEA905}"/>
              </a:ext>
            </a:extLst>
          </p:cNvPr>
          <p:cNvSpPr txBox="1">
            <a:spLocks/>
          </p:cNvSpPr>
          <p:nvPr/>
        </p:nvSpPr>
        <p:spPr>
          <a:xfrm>
            <a:off x="457200" y="1396034"/>
            <a:ext cx="8229600" cy="344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AAB405C-5110-4BA5-BC74-5B88E62FB1CA}"/>
              </a:ext>
            </a:extLst>
          </p:cNvPr>
          <p:cNvSpPr txBox="1"/>
          <p:nvPr/>
        </p:nvSpPr>
        <p:spPr>
          <a:xfrm>
            <a:off x="2162175" y="334032"/>
            <a:ext cx="46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altLang="es-P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TELECONSULTA</a:t>
            </a:r>
            <a:endParaRPr lang="es-PA" sz="2800" dirty="0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xmlns="" id="{FF899613-92EF-46D0-B21C-AE9D8B41D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96034"/>
            <a:ext cx="3886200" cy="4351338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Atención de Salud Interactiva, como la Teleconsulta por medio de llamadas telefónicas.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Monitorización de Pacientes.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Almacenamiento y envío de Datos Médicos.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Telegestión en salud.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Teleducación en salud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endParaRPr lang="es-PA" sz="1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PA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xmlns="" id="{9036254A-9ABE-48B9-9874-EC458602049E}"/>
              </a:ext>
            </a:extLst>
          </p:cNvPr>
          <p:cNvSpPr txBox="1">
            <a:spLocks/>
          </p:cNvSpPr>
          <p:nvPr/>
        </p:nvSpPr>
        <p:spPr>
          <a:xfrm>
            <a:off x="4572000" y="1181100"/>
            <a:ext cx="4400550" cy="4857749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5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Organización de los servicios de Salud se de acuerdo a la apertura de la Consulta Externa a través de la Telemedicina.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5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Ampliación de la cobertura de la atención en salud por medio de la </a:t>
            </a:r>
            <a:r>
              <a:rPr lang="es-PA" sz="50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Teleconsulta</a:t>
            </a:r>
            <a:r>
              <a:rPr lang="es-PA" sz="5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desde el Centro de Contacto de llamadas del Ministerio de Salud.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Implementación de la </a:t>
            </a:r>
            <a:r>
              <a:rPr lang="es-ES" sz="5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Teleconsulta</a:t>
            </a:r>
            <a:r>
              <a:rPr lang="es-ES" sz="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del servicio de Trabajo Social para la atención de grupos de poblaciones vulnerables.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10 Regiones de Salud y en 40 Instalaciones de Salud</a:t>
            </a:r>
          </a:p>
          <a:p>
            <a:pPr>
              <a:defRPr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51565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7787FF-36E6-4107-A1DB-17865EC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P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RED DE HOSPITALES Y CAPACIDAD INSTALADA PARA LA ATENCIÓN COVID.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AD17E1B-FF62-4742-85E3-E5021322FA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Coordinación efectiva de la Red Hospitalaria MINSA-CSS de acuerdo al Nivel de Atención para COVID.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Atención a las necesidades relacionadas a insumos, medicamentos, recursos humanos, atención de pacientes.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Capacitaciones al personal de salud MINSA/CSS, en las Estrategias de Redes Integradas de Servicios de Salud, Atención Primaria en Salud y Metodología de la Gestión Productiva.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endParaRPr lang="es-PA" sz="1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endParaRPr lang="es-PA" sz="1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endParaRPr lang="es-PA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endParaRPr lang="es-PA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Marcador de contenido 8" descr="Imagen que contiene interior, edificio, ventana, cuarto&#10;&#10;Descripción generada automáticamente">
            <a:extLst>
              <a:ext uri="{FF2B5EF4-FFF2-40B4-BE49-F238E27FC236}">
                <a16:creationId xmlns:a16="http://schemas.microsoft.com/office/drawing/2014/main" xmlns="" id="{1D79E00B-89B1-4D30-9896-C348D53847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33938" y="1927622"/>
            <a:ext cx="2470547" cy="1852613"/>
          </a:xfrm>
        </p:spPr>
      </p:pic>
      <p:pic>
        <p:nvPicPr>
          <p:cNvPr id="6149" name="Imagen 2">
            <a:extLst>
              <a:ext uri="{FF2B5EF4-FFF2-40B4-BE49-F238E27FC236}">
                <a16:creationId xmlns:a16="http://schemas.microsoft.com/office/drawing/2014/main" xmlns="" id="{8BAE5021-A53C-4549-9B67-06600E44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316" y="3619500"/>
            <a:ext cx="2180034" cy="161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xmlns="" id="{8646D9C6-437B-42C7-9E1D-ABD93CA9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altLang="es-PA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INTEGRAL POST-COVID.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A459E34-AD76-4AF6-A068-50071A946A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Atención Integral Post COVID-19: inició en la Región de San Miguelito articulando el primer nivel de atención con la red hospitalaria, Hospital San Miguel Arcángel. Extendiéndose a otras regiones de salud como Chiriquí, Bocas del Toro, Los Santos, Panamá Oeste, Veraguas, Panamá Norte, Herrera, Coclé, Los Santos, Colón y Metropolitana.</a:t>
            </a:r>
          </a:p>
          <a:p>
            <a:pPr>
              <a:defRPr/>
            </a:pPr>
            <a:endParaRPr lang="es-PA" sz="3300" dirty="0"/>
          </a:p>
        </p:txBody>
      </p:sp>
      <p:pic>
        <p:nvPicPr>
          <p:cNvPr id="7172" name="Marcador de contenido 5">
            <a:extLst>
              <a:ext uri="{FF2B5EF4-FFF2-40B4-BE49-F238E27FC236}">
                <a16:creationId xmlns:a16="http://schemas.microsoft.com/office/drawing/2014/main" xmlns="" id="{0590D6A1-BCB7-4EF3-948A-5935F27D01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29150" y="2226469"/>
            <a:ext cx="3886200" cy="2551510"/>
          </a:xfrm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xmlns="" id="{D59D7F22-BE7A-4AC2-89AB-B246C8524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altLang="es-PA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INTEGRAL POST-COVID</a:t>
            </a:r>
            <a:r>
              <a:rPr lang="es-PA" altLang="es-PA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A" alt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0504C5-02B9-4662-B2D6-49FFAEB4D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defRPr/>
            </a:pPr>
            <a:r>
              <a:rPr lang="es-PA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Modernización de la red de atención de salud para los pacientes con secuelas post COVID a nivel nacional con equipamiento de espirometría, electrocardiograma, oxímetros de pulso y monitores de signos vitales</a:t>
            </a:r>
            <a:r>
              <a:rPr lang="es-PA" sz="18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s-PA" dirty="0"/>
          </a:p>
        </p:txBody>
      </p:sp>
      <p:pic>
        <p:nvPicPr>
          <p:cNvPr id="8196" name="Marcador de contenido 4">
            <a:extLst>
              <a:ext uri="{FF2B5EF4-FFF2-40B4-BE49-F238E27FC236}">
                <a16:creationId xmlns:a16="http://schemas.microsoft.com/office/drawing/2014/main" xmlns="" id="{85D95EF1-D6F9-4A6F-A406-B09C4D8643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6781" y="2306241"/>
            <a:ext cx="3690938" cy="24765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xmlns="" id="{D530426C-932D-40D4-8E40-9D019AF7E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altLang="es-PA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PREHOSPITALARIA </a:t>
            </a:r>
            <a:endParaRPr lang="es-PA" altLang="es-PA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xmlns="" id="{CCF729E7-712E-4D7C-8C75-486227DAD11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825624"/>
            <a:ext cx="5398294" cy="50323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s-PA" alt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Centro Regulador de Urgencias y Emergencias Médicas realiza acciones operativas de emergencias diarias a través de las coordinaciones del 911 utilizando la red nacional de respuesta a emergencias</a:t>
            </a:r>
          </a:p>
          <a:p>
            <a:pPr algn="just" eaLnBrk="1" hangingPunct="1"/>
            <a:r>
              <a:rPr lang="es-PA" alt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Modulares Móviles Médicas para Emergencias (UMMER) se acciona a través de un protocolo de activación ante la necesidad regional, nacional o internacional para responder con un equipo interdisciplinario para las atenciones médicas ante emergencias y desastres.</a:t>
            </a:r>
          </a:p>
          <a:p>
            <a:pPr eaLnBrk="1" hangingPunct="1"/>
            <a:endParaRPr lang="es-PA" altLang="es-PA" sz="2000" dirty="0"/>
          </a:p>
          <a:p>
            <a:pPr eaLnBrk="1" hangingPunct="1"/>
            <a:endParaRPr lang="es-PA" altLang="es-PA" sz="1800" dirty="0"/>
          </a:p>
        </p:txBody>
      </p:sp>
      <p:pic>
        <p:nvPicPr>
          <p:cNvPr id="9220" name="Marcador de contenido 4">
            <a:extLst>
              <a:ext uri="{FF2B5EF4-FFF2-40B4-BE49-F238E27FC236}">
                <a16:creationId xmlns:a16="http://schemas.microsoft.com/office/drawing/2014/main" xmlns="" id="{C5AE73B2-ECA1-4494-B50C-3989E4F27E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00205" y="1688305"/>
            <a:ext cx="1741884" cy="1537097"/>
          </a:xfrm>
        </p:spPr>
      </p:pic>
      <p:pic>
        <p:nvPicPr>
          <p:cNvPr id="9221" name="Imagen 5">
            <a:extLst>
              <a:ext uri="{FF2B5EF4-FFF2-40B4-BE49-F238E27FC236}">
                <a16:creationId xmlns:a16="http://schemas.microsoft.com/office/drawing/2014/main" xmlns="" id="{B95CB4F5-02CC-4BA2-AC89-F96AE21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685" y="3632598"/>
            <a:ext cx="2066925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1168-72DE-40BA-A78E-F628A12BF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42951"/>
            <a:ext cx="6858000" cy="23241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accent1">
                    <a:lumMod val="75000"/>
                  </a:schemeClr>
                </a:solidFill>
              </a:rPr>
              <a:t>Preguntas Directrices de la Mesa Temática de IVM</a:t>
            </a:r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15285D-E05D-4749-B9EE-B6149315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370560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943AB0-1119-481D-8394-2FAD6E34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750"/>
            <a:ext cx="7886700" cy="4922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realiza el acuerdo de compensación entre el MINSA y la CSS?</a:t>
            </a:r>
          </a:p>
          <a:p>
            <a:pPr marL="0" indent="0" algn="just">
              <a:buNone/>
            </a:pPr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¿Cuánto el MINSA le adeuda a la CSS?</a:t>
            </a:r>
          </a:p>
          <a:p>
            <a:pPr marL="0" indent="0" algn="just">
              <a:buNone/>
            </a:pPr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verifica la participación del MINSA en la población panameña, entendido que la CSS carga con el 85% de la atención de la demanda de salud?</a:t>
            </a:r>
            <a:endParaRPr lang="es-P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688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EC76B2-80EC-4263-A41E-36139929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62150"/>
            <a:ext cx="6858000" cy="1775460"/>
          </a:xfrm>
        </p:spPr>
        <p:txBody>
          <a:bodyPr>
            <a:normAutofit fontScale="90000"/>
          </a:bodyPr>
          <a:lstStyle/>
          <a:p>
            <a:r>
              <a:rPr lang="es-PA" sz="3300" dirty="0"/>
              <a:t/>
            </a:r>
            <a:br>
              <a:rPr lang="es-PA" sz="3300" dirty="0"/>
            </a:br>
            <a:r>
              <a:rPr lang="es-PA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COMPENSACION POR PRESTACION DE SERVICIOS DE SALUD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AED77BA-B04E-4E9A-B238-6009F0E6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0030"/>
            <a:ext cx="6858000" cy="701040"/>
          </a:xfrm>
        </p:spPr>
        <p:txBody>
          <a:bodyPr>
            <a:normAutofit lnSpcReduction="10000"/>
          </a:bodyPr>
          <a:lstStyle/>
          <a:p>
            <a:r>
              <a:rPr lang="es-PA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– CAJA DE SEGURO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697346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0F0B1-736C-410C-9548-7BBD3AC47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95300"/>
            <a:ext cx="6858000" cy="1092994"/>
          </a:xfrm>
        </p:spPr>
        <p:txBody>
          <a:bodyPr>
            <a:normAutofit/>
          </a:bodyPr>
          <a:lstStyle/>
          <a:p>
            <a:r>
              <a:rPr lang="es-PA" sz="2400" b="1" dirty="0">
                <a:solidFill>
                  <a:schemeClr val="accent1">
                    <a:lumMod val="75000"/>
                  </a:schemeClr>
                </a:solidFill>
              </a:rPr>
              <a:t>COMISION TECNICA DE ELABORACION Y EVALUACION DE CONVENIOS PARA LA PRESTACIÓN DE LOS SERVICIOS DE SALUD  - MINSA (Resolución 730)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7F76E-0527-49F8-9424-6A56D5D15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1588294"/>
            <a:ext cx="8043863" cy="3998119"/>
          </a:xfrm>
        </p:spPr>
        <p:txBody>
          <a:bodyPr>
            <a:normAutofit fontScale="92500" lnSpcReduction="10000"/>
          </a:bodyPr>
          <a:lstStyle/>
          <a:p>
            <a:pPr algn="l"/>
            <a:endParaRPr lang="es-PA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Asesoría Legal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Finanzas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Recursos Humanos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Planificación de Salud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la Dirección General de Salud Pública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Provisión de Servicios de Salud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Director de Asuntos Sanitarios Indígenas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b="1" dirty="0">
                <a:solidFill>
                  <a:schemeClr val="accent1">
                    <a:lumMod val="75000"/>
                  </a:schemeClr>
                </a:solidFill>
              </a:rPr>
              <a:t>El Jefe del Departamento de Costos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3702150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15185-8FF2-4F1A-9E21-2762FD62F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97682"/>
            <a:ext cx="6858000" cy="1102519"/>
          </a:xfrm>
        </p:spPr>
        <p:txBody>
          <a:bodyPr>
            <a:noAutofit/>
          </a:bodyPr>
          <a:lstStyle/>
          <a:p>
            <a:r>
              <a:rPr lang="es-PA" sz="2400" b="1" dirty="0">
                <a:solidFill>
                  <a:schemeClr val="accent1">
                    <a:lumMod val="75000"/>
                  </a:schemeClr>
                </a:solidFill>
              </a:rPr>
              <a:t>COMISION TECNICA DE ELABORACION Y EVALUACION DE CONVENIOS PARA LA PRESTACIÓN DE LOS SERVICIOS DE SALUD  -  CSS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6623D13-64B7-4CBA-8C04-DBF8F3F90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163" y="1674018"/>
            <a:ext cx="7015163" cy="3583781"/>
          </a:xfrm>
        </p:spPr>
        <p:txBody>
          <a:bodyPr>
            <a:normAutofit fontScale="70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Dirección Ejecutiva Nacional de Servicios y Prestaciones de Salud (DENSYPS ),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Unidad de Gestión de Convenios),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Dirección Ejecutiva de Asesoría Legal),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Dirección ejecutiva de Finanzas y Administración),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Dirección Ejecutiva de Recursos Humanos),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s-PA" sz="3100" b="1" dirty="0">
                <a:solidFill>
                  <a:schemeClr val="accent1">
                    <a:lumMod val="75000"/>
                  </a:schemeClr>
                </a:solidFill>
              </a:rPr>
              <a:t>Dirección ejecutiva de Auditoria, o su Representante.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PA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229316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661248"/>
            <a:ext cx="654943" cy="654943"/>
          </a:xfrm>
        </p:spPr>
      </p:pic>
      <p:sp>
        <p:nvSpPr>
          <p:cNvPr id="13" name="12 CuadroTexto"/>
          <p:cNvSpPr txBox="1"/>
          <p:nvPr/>
        </p:nvSpPr>
        <p:spPr>
          <a:xfrm>
            <a:off x="669758" y="781561"/>
            <a:ext cx="728661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7" algn="just">
              <a:spcBef>
                <a:spcPts val="1200"/>
              </a:spcBef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 Panamá a pesar de ser una de las economías más importantes de la Región, se identifican importantes inequidades expresadas en: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Posición número 14 en la lista de países con peor distribución de la riqueza </a:t>
            </a:r>
          </a:p>
          <a:p>
            <a:pPr marL="571500" indent="-571500">
              <a:spcBef>
                <a:spcPts val="1200"/>
              </a:spcBef>
              <a:buBlip>
                <a:blip r:embed="rId4"/>
              </a:buBlip>
            </a:pPr>
            <a:r>
              <a:rPr lang="es-PA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 diferencias en las oportunidades de acceder a un ambiente de calidad, a buenos hábitos de vida , a la satisfacción de las necesidades básicas y a servicios de salud</a:t>
            </a:r>
            <a:endParaRPr lang="es-P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680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3B7BABA-2272-4119-B612-C3C0A3AC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33350"/>
            <a:ext cx="890016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15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C43CBFC-F189-495A-9816-4217CFBEA3CA}"/>
              </a:ext>
            </a:extLst>
          </p:cNvPr>
          <p:cNvSpPr txBox="1"/>
          <p:nvPr/>
        </p:nvSpPr>
        <p:spPr>
          <a:xfrm>
            <a:off x="704850" y="540543"/>
            <a:ext cx="81915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FIRMADOS</a:t>
            </a:r>
          </a:p>
          <a:p>
            <a:pPr algn="ctr"/>
            <a:endParaRPr lang="es-P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CSS REMITE COPIA DEL CONVENIO AL MINSA – ASESORIA LEGAL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P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PROGRAMAR LA ENTREGA DE FACTURAS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P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EL PROCESO DE AUDITORIAS DE DICHAS FACTURAS POR AMBOS EQUIPOS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P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INFORMES DE AUDITORIAS DE AMBAS INSTITUCIONES A LOS GERENTES INSTITUCIONALES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P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P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UN EQUIPO TANTO DE AUDITORES COMO  DE OTROS TECNICOS PARA VALIDAR LOS RESULTADOS DE LAS AUDITORIAS  Y LLEGAR A UN CONSENSO O MONTO A COMPENSAR.</a:t>
            </a:r>
          </a:p>
          <a:p>
            <a:pPr algn="ctr"/>
            <a:r>
              <a:rPr lang="es-PA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6488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DD9AA2F-C061-4EF9-B8EE-F6C2F5EBB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60835"/>
            <a:ext cx="8615363" cy="49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198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32A8C4F-CFB1-4A02-A934-4979BEE8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85750"/>
            <a:ext cx="86296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335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A90A0E6-E064-4EE3-87C3-62F39F81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0500"/>
            <a:ext cx="90106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566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AB143-0CA2-4B58-8577-2CB1C9B0C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02433"/>
            <a:ext cx="8686800" cy="797718"/>
          </a:xfrm>
        </p:spPr>
        <p:txBody>
          <a:bodyPr>
            <a:normAutofit/>
          </a:bodyPr>
          <a:lstStyle/>
          <a:p>
            <a:r>
              <a:rPr lang="es-P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COSTOS MINSA-CSS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F091D7-3B23-4F2F-B9B5-327890027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373982"/>
            <a:ext cx="8915400" cy="4055268"/>
          </a:xfrm>
        </p:spPr>
        <p:txBody>
          <a:bodyPr>
            <a:noAutofit/>
          </a:bodyPr>
          <a:lstStyle/>
          <a:p>
            <a:pPr algn="just"/>
            <a:r>
              <a:rPr lang="es-PA" sz="3200" b="1" dirty="0">
                <a:solidFill>
                  <a:schemeClr val="accent1">
                    <a:lumMod val="75000"/>
                  </a:schemeClr>
                </a:solidFill>
              </a:rPr>
              <a:t>Actualmente el MINSA y LA CAJA, han aceptado el apoyo de OPS/OMS, quien ha facilitado El Sistema de Análisis de Costos que plantea la Metodología de Gestión Productiva de Servicios de Salud – MGPSS en su herramienta PERC, misma que permitirá homologar el proceso de coste de los Servicios de Salud que ambas instituciones ofertan a la población y que son la base del Convenio de Compensación MINSA-CSS.</a:t>
            </a:r>
            <a:endParaRPr lang="es-P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5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B15441-B284-4F37-9977-CC5CD420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N°593 de 12 Agosto de 2019</a:t>
            </a:r>
            <a:endParaRPr lang="es-P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47AA0D-94D8-4429-A9AB-45E84A383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establece la estructuración en forma homologada del Sistema de Información  de Costos, Eficiencia, Productividad y Calidad de los servicios de salud, tanto del Ministerio de Salud y la Caja de Seguro Social, en el contexto del proceso de Coordinación Efectiva y Sostenible entre ambas instituciones</a:t>
            </a:r>
            <a:endParaRPr lang="es-P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085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4450" y="630492"/>
            <a:ext cx="6515100" cy="628650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PERC: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43050"/>
            <a:ext cx="8991600" cy="41529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PA" dirty="0">
                <a:latin typeface="Arial" pitchFamily="34" charset="0"/>
                <a:cs typeface="Arial" pitchFamily="34" charset="0"/>
              </a:rPr>
              <a:t>   </a:t>
            </a:r>
            <a:r>
              <a:rPr lang="es-PA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 herramienta de costos es una plataforma web cliente – servidor diseñada para registrar mes a mes los costos hospitalarios de la institución, creada bajo el esquema de autoguardado que registra automáticamente los datos proporcionados en cada uno de sus componentes, proporciona una serie de consolidados y/o reportes para que verifique el estado de la institución en el período registrado.  </a:t>
            </a:r>
            <a:endParaRPr lang="es-P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4F51FCC-8B8B-45B3-AC21-28DB115B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705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AEF224-3B4C-4FC0-8F60-0492F987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132885"/>
          </a:xfrm>
        </p:spPr>
        <p:txBody>
          <a:bodyPr>
            <a:noAutofit/>
          </a:bodyPr>
          <a:lstStyle/>
          <a:p>
            <a:r>
              <a:rPr lang="es-PA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 DEL CONVENIO DE COMPENSACIÓN MINSA-CSS</a:t>
            </a:r>
          </a:p>
        </p:txBody>
      </p:sp>
    </p:spTree>
    <p:extLst>
      <p:ext uri="{BB962C8B-B14F-4D97-AF65-F5344CB8AC3E}">
        <p14:creationId xmlns:p14="http://schemas.microsoft.com/office/powerpoint/2010/main" xmlns="" val="33411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325351" y="938366"/>
            <a:ext cx="6541014" cy="4866828"/>
            <a:chOff x="251520" y="188640"/>
            <a:chExt cx="8721352" cy="6489104"/>
          </a:xfrm>
        </p:grpSpPr>
        <p:sp>
          <p:nvSpPr>
            <p:cNvPr id="5" name="4 Rectángulo"/>
            <p:cNvSpPr/>
            <p:nvPr/>
          </p:nvSpPr>
          <p:spPr>
            <a:xfrm>
              <a:off x="251520" y="188640"/>
              <a:ext cx="8721352" cy="6489104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A" sz="1350" dirty="0">
                <a:noFill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95536" y="404664"/>
              <a:ext cx="8424936" cy="6048672"/>
            </a:xfrm>
            <a:prstGeom prst="rect">
              <a:avLst/>
            </a:prstGeom>
            <a:ln w="1016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A" sz="1350" dirty="0">
                <a:noFill/>
              </a:endParaRPr>
            </a:p>
          </p:txBody>
        </p:sp>
      </p:grp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283" y="5103187"/>
            <a:ext cx="491207" cy="491207"/>
          </a:xfrm>
        </p:spPr>
      </p:pic>
      <p:sp>
        <p:nvSpPr>
          <p:cNvPr id="9" name="Rectángulo 2"/>
          <p:cNvSpPr/>
          <p:nvPr/>
        </p:nvSpPr>
        <p:spPr>
          <a:xfrm>
            <a:off x="1653982" y="1160278"/>
            <a:ext cx="5664578" cy="424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INDICADORES QUE EVIDENCIAN INIQUIDADES EN SALUD</a:t>
            </a:r>
          </a:p>
          <a:p>
            <a:pPr algn="ctr"/>
            <a:r>
              <a:rPr lang="es-PA" dirty="0"/>
              <a:t>Año: 2019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1653982" y="4715953"/>
            <a:ext cx="5607491" cy="497785"/>
            <a:chOff x="407043" y="5085184"/>
            <a:chExt cx="8383797" cy="764704"/>
          </a:xfrm>
        </p:grpSpPr>
        <p:pic>
          <p:nvPicPr>
            <p:cNvPr id="11" name="Picture 2" descr="G:\GRUPOS ETNICOS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3" y="5085184"/>
              <a:ext cx="4205152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G:\GRUPOS ETNICOS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88" y="5085184"/>
              <a:ext cx="4205152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62E7525-2C8D-4BF8-B5B4-7EC3D03B2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981" y="1599985"/>
            <a:ext cx="5828302" cy="31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281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0C14467-A67A-4F3B-A8C5-4BA98155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264921"/>
            <a:ext cx="8526780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074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681B6D4-190B-4A38-B3DB-3789B3EE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33350"/>
            <a:ext cx="8743950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247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905177C-DE8E-4643-BDAB-4260369D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7650"/>
            <a:ext cx="868680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891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B7FDE15-2710-4974-9615-F00D95AB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9144000" cy="66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756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134B8F0-008F-4917-B97A-2543E151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4007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47AA729-A7B8-4A33-84CF-79AF3AC86C8C}"/>
              </a:ext>
            </a:extLst>
          </p:cNvPr>
          <p:cNvSpPr/>
          <p:nvPr/>
        </p:nvSpPr>
        <p:spPr>
          <a:xfrm>
            <a:off x="8001000" y="3312795"/>
            <a:ext cx="228600" cy="23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9815917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1168-72DE-40BA-A78E-F628A12BF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42951"/>
            <a:ext cx="6858000" cy="23241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Sanitaria</a:t>
            </a:r>
            <a:br>
              <a:rPr lang="es-C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 indicadores de </a:t>
            </a:r>
            <a:r>
              <a:rPr lang="es-ES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cobertura</a:t>
            </a:r>
            <a:r>
              <a:rPr lang="es-ES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calculan dividiendo el número de personas que recibe una intervención definida por la población que tiene derecho a recibirla o la necesita</a:t>
            </a:r>
            <a:r>
              <a:rPr lang="es-ES" sz="22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</a:t>
            </a:r>
            <a:endParaRPr lang="es-P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15285D-E05D-4749-B9EE-B6149315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214326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750" t="23016" r="35982" b="15397"/>
          <a:stretch/>
        </p:blipFill>
        <p:spPr>
          <a:xfrm>
            <a:off x="209550" y="285750"/>
            <a:ext cx="87820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016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Distribución Porcentual de tipo de paciente, Año 2018</a:t>
            </a:r>
            <a:endParaRPr lang="es-PA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569584" y="2125268"/>
          <a:ext cx="6004832" cy="333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7280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A9A7AA-BAC8-46B1-B8D5-57053AB3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4350"/>
            <a:ext cx="7886700" cy="5162549"/>
          </a:xfrm>
        </p:spPr>
        <p:txBody>
          <a:bodyPr>
            <a:normAutofit/>
          </a:bodyPr>
          <a:lstStyle/>
          <a:p>
            <a:pPr algn="just"/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Sistema de Salud fragmentado, con la coexistencia de diversas unidades y  entidades no integradas en redes de servicios de salud</a:t>
            </a:r>
          </a:p>
          <a:p>
            <a:pPr algn="just"/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Sistema segmentado con la c</a:t>
            </a:r>
            <a:r>
              <a:rPr lang="es-ES_tradnl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oexistencia</a:t>
            </a: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subsistemas con distintas modalidades de financiamiento, afiliación y provisión, cada uno de ellos “especializado” en diferentes estratos de la población de acuerdo a su inserción laboral,  nivel de ingreso, capacidad de pago, posición económica y clase social</a:t>
            </a:r>
          </a:p>
          <a:p>
            <a:pPr algn="just"/>
            <a:endParaRPr lang="es-P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038288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Distribución Porcentual de tipo de paciente, Año 2019</a:t>
            </a:r>
            <a:endParaRPr lang="es-PA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694089" y="2277835"/>
          <a:ext cx="5755822" cy="31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70805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B3BEC2-FA00-49B6-ABFB-6D411E50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87324"/>
          </a:xfrm>
        </p:spPr>
        <p:txBody>
          <a:bodyPr>
            <a:normAutofit fontScale="90000"/>
          </a:bodyPr>
          <a:lstStyle/>
          <a:p>
            <a:endParaRPr lang="es-P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C31FF1-D087-49DF-9856-8117D7D6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2451"/>
            <a:ext cx="7886700" cy="54181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es-PA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que la participación social, entendida como la acción de actores sociales con capacidad, habilidad y oportunidad para identificar problemas, necesidades, definir prioridades, y formular y negociar sus propuestas, el MINSA exhorta a los participantes de este Diálogo a continuar con denuedo sus esfuerzos para proponer  soluciones para la </a:t>
            </a:r>
            <a:r>
              <a:rPr lang="es-ES" sz="35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transformación, renovación y fortalecimiento </a:t>
            </a:r>
            <a:r>
              <a:rPr lang="es-PA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Caja de Seguro Social</a:t>
            </a:r>
          </a:p>
          <a:p>
            <a:pPr marL="0" indent="0" algn="just">
              <a:buNone/>
              <a:defRPr/>
            </a:pP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530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B26473D0-DF70-4305-9380-ABB0218E1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8305800" cy="1905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PA" b="1"/>
          </a:p>
          <a:p>
            <a:pPr eaLnBrk="1" hangingPunct="1">
              <a:buFontTx/>
              <a:buNone/>
            </a:pPr>
            <a:r>
              <a:rPr lang="es-ES" altLang="es-PA" b="1"/>
              <a:t> </a:t>
            </a:r>
            <a:endParaRPr lang="es-ES" altLang="es-PA" sz="3600" b="1"/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xmlns="" id="{C1AE8227-ECF3-4B8F-ACF2-132781BA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193925"/>
            <a:ext cx="4624754" cy="193899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A" sz="6000" dirty="0">
                <a:solidFill>
                  <a:srgbClr val="FFCC00"/>
                </a:solidFill>
                <a:latin typeface="Monotype Corsiva" panose="03010101010201010101" pitchFamily="66" charset="0"/>
              </a:rPr>
              <a:t>¡</a:t>
            </a:r>
            <a:r>
              <a:rPr lang="es-ES_tradnl" altLang="es-PA" sz="6000" dirty="0">
                <a:solidFill>
                  <a:srgbClr val="FFCC00"/>
                </a:solidFill>
                <a:latin typeface="Monotype Corsiva" panose="03010101010201010101" pitchFamily="66" charset="0"/>
              </a:rPr>
              <a:t>Muchas Gracias!</a:t>
            </a:r>
            <a:endParaRPr lang="en-US" altLang="es-PA" sz="6000" dirty="0">
              <a:solidFill>
                <a:srgbClr val="FFCC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88250B-AADC-46CA-B803-C5EF2B80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8650"/>
            <a:ext cx="7886700" cy="534193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fragmentación los sistemas de salud pierden además las economías de escala derivadas de la adquisición de insumos en grandes cantidades, particularmente medicamentos y materiales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medicoquirúrgicos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ejecución de las políticas públicas de alcance nacional se dificultarían en una situación de fragmentación progresiva</a:t>
            </a:r>
          </a:p>
          <a:p>
            <a:pPr algn="just"/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anterior profundiza la inequidad y la ineficiencia</a:t>
            </a:r>
            <a:endParaRPr lang="es-P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73950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661248"/>
            <a:ext cx="654943" cy="654943"/>
          </a:xfrm>
        </p:spPr>
      </p:pic>
      <p:sp>
        <p:nvSpPr>
          <p:cNvPr id="13" name="12 CuadroTexto"/>
          <p:cNvSpPr txBox="1"/>
          <p:nvPr/>
        </p:nvSpPr>
        <p:spPr>
          <a:xfrm>
            <a:off x="726443" y="541809"/>
            <a:ext cx="78848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3000"/>
              </a:spcBef>
              <a:buBlip>
                <a:blip r:embed="rId4"/>
              </a:buBlip>
            </a:pP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de atención centrado en los servicios curativos que no satisface las necesidades ciudadanas</a:t>
            </a:r>
          </a:p>
          <a:p>
            <a:pPr marL="571500" indent="-571500" algn="just">
              <a:spcBef>
                <a:spcPts val="3000"/>
              </a:spcBef>
              <a:buBlip>
                <a:blip r:embed="rId4"/>
              </a:buBlip>
            </a:pPr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servicios en el interior de la República con baja capacidad resolutiva</a:t>
            </a:r>
          </a:p>
          <a:p>
            <a:pPr marL="571500" indent="-571500" algn="just">
              <a:spcBef>
                <a:spcPts val="3000"/>
              </a:spcBef>
              <a:buBlip>
                <a:blip r:embed="rId4"/>
              </a:buBlip>
            </a:pPr>
            <a:r>
              <a:rPr lang="es-PA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 brechas importantes, afectando la población más pobre en cuanto a percepción del estado de salud y utilización de servicios preventivos y terapéuticos</a:t>
            </a:r>
            <a:endParaRPr lang="es-P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2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855133"/>
            <a:ext cx="6096000" cy="56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457200" indent="-457200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ü"/>
              <a:defRPr sz="240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 marL="0" lvl="1" algn="ctr">
              <a:spcBef>
                <a:spcPts val="1067"/>
              </a:spcBef>
              <a:buClr>
                <a:srgbClr val="002060"/>
              </a:buClr>
            </a:pPr>
            <a:r>
              <a:rPr lang="en-US" sz="2133" b="1" dirty="0">
                <a:solidFill>
                  <a:srgbClr val="003300"/>
                </a:solidFill>
                <a:latin typeface="Calibri" pitchFamily="34" charset="0"/>
              </a:rPr>
              <a:t>PRESIONES PARA EL CAMBIO</a:t>
            </a:r>
            <a:r>
              <a:rPr lang="en-US" sz="2133" dirty="0">
                <a:solidFill>
                  <a:srgbClr val="000099"/>
                </a:solidFill>
                <a:latin typeface="Calibri" pitchFamily="34" charset="0"/>
              </a:rPr>
              <a:t>:</a:t>
            </a:r>
            <a:endParaRPr lang="es-ES_tradnl" sz="2133" dirty="0">
              <a:solidFill>
                <a:srgbClr val="000099"/>
              </a:solidFill>
              <a:latin typeface="Calibri" pitchFamily="34" charset="0"/>
            </a:endParaRPr>
          </a:p>
          <a:p>
            <a:pPr lvl="1" indent="-406405" algn="just">
              <a:spcBef>
                <a:spcPts val="1067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es-ES_tradnl" sz="2400" b="1" dirty="0">
                <a:solidFill>
                  <a:srgbClr val="CC0000"/>
                </a:solidFill>
                <a:latin typeface="Calibri" pitchFamily="34" charset="0"/>
              </a:rPr>
              <a:t>Transición social</a:t>
            </a:r>
            <a:r>
              <a:rPr lang="es-ES_tradnl" sz="2400" dirty="0">
                <a:solidFill>
                  <a:srgbClr val="000099"/>
                </a:solidFill>
                <a:latin typeface="Calibri" pitchFamily="34" charset="0"/>
              </a:rPr>
              <a:t> –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de personas más informadas en un sistema global interactivo, que demandan más servicios a más personas, con más calidad</a:t>
            </a:r>
          </a:p>
          <a:p>
            <a:pPr lvl="1" indent="-406405" algn="just">
              <a:spcBef>
                <a:spcPts val="1067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es-ES_tradnl" sz="2400" b="1" dirty="0">
                <a:solidFill>
                  <a:srgbClr val="CC0000"/>
                </a:solidFill>
                <a:latin typeface="Calibri" pitchFamily="34" charset="0"/>
              </a:rPr>
              <a:t>Transición demográfica </a:t>
            </a:r>
            <a:r>
              <a:rPr lang="es-ES_tradnl" sz="2400" b="1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hacia un envejecimiento progresivo de la población, que requiere nuevos servicios y más tecnología, con el consiguiente incremento de costos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 indent="-406405" algn="just">
              <a:spcBef>
                <a:spcPts val="1067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es-ES_tradnl" sz="2400" b="1" dirty="0">
                <a:solidFill>
                  <a:srgbClr val="CC0000"/>
                </a:solidFill>
                <a:latin typeface="Calibri" pitchFamily="34" charset="0"/>
              </a:rPr>
              <a:t>Polarización epidemiológica </a:t>
            </a:r>
            <a:r>
              <a:rPr lang="es-ES_tradnl" sz="2400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entre enfermedades </a:t>
            </a:r>
            <a:r>
              <a:rPr lang="es-ES_tradnl" sz="2400" b="1" dirty="0" err="1">
                <a:solidFill>
                  <a:schemeClr val="accent1">
                    <a:lumMod val="75000"/>
                  </a:schemeClr>
                </a:solidFill>
              </a:rPr>
              <a:t>iinfecciosas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 y enfermedades crónicas, que plantea la necesidad de             innovaciones en los modelos de atención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81052"/>
            <a:ext cx="9144000" cy="568678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4445"/>
              </a:lnSpc>
            </a:pPr>
            <a:r>
              <a:rPr lang="es-ES_tradnl" sz="3200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Complejidad social y crisis de los sistemas de salud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932311"/>
            <a:ext cx="2133600" cy="4233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3DF10B-D016-4DC4-9406-9E2502450E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133" y="1058334"/>
            <a:ext cx="3183467" cy="372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1577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MINSA" id="{551BF812-AA5C-43CB-8DA0-8819008E5F11}" vid="{122B33A0-CB6E-4D35-A4C3-168CC1AB44D7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MINSA" id="{551BF812-AA5C-43CB-8DA0-8819008E5F11}" vid="{8BF40A53-8922-4612-B5F3-3237ECCDA7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MINSA (1)</Template>
  <TotalTime>1295</TotalTime>
  <Words>2574</Words>
  <Application>Microsoft Office PowerPoint</Application>
  <PresentationFormat>Presentación en pantalla (4:3)</PresentationFormat>
  <Paragraphs>212</Paragraphs>
  <Slides>63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63</vt:i4>
      </vt:variant>
    </vt:vector>
  </HeadingPairs>
  <TitlesOfParts>
    <vt:vector size="65" baseType="lpstr">
      <vt:lpstr>Tema de Office</vt:lpstr>
      <vt:lpstr>Diseño personalizado</vt:lpstr>
      <vt:lpstr>DIÁLOGO NACIONAL POR LA CAJA  DE SEGURO SOCIAL  Mesa Temática de Invalidez, Vejez y Muerte</vt:lpstr>
      <vt:lpstr>Contexto Sanitario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Principales Retos del Sistema de Salud</vt:lpstr>
      <vt:lpstr>Diapositiva 11</vt:lpstr>
      <vt:lpstr>LINEAMIENTOS ESTRATÉGICOS</vt:lpstr>
      <vt:lpstr>Diapositiva 13</vt:lpstr>
      <vt:lpstr>Diapositiva 14</vt:lpstr>
      <vt:lpstr>Diapositiva 15</vt:lpstr>
      <vt:lpstr>Diapositiva 16</vt:lpstr>
      <vt:lpstr>Sistemas de Información para seguimiento de atenciones realizadas en MINSA</vt:lpstr>
      <vt:lpstr>Diapositiva 18</vt:lpstr>
      <vt:lpstr>Diapositiva 19</vt:lpstr>
      <vt:lpstr>Diapositiva 20</vt:lpstr>
      <vt:lpstr>Diapositiva 21</vt:lpstr>
      <vt:lpstr>Hoja de Ruta para la Coordinación Efectiva entre el MINSA y la CSS</vt:lpstr>
      <vt:lpstr>Diapositiva 23</vt:lpstr>
      <vt:lpstr>Diapositiva 24</vt:lpstr>
      <vt:lpstr>Diapositiva 25</vt:lpstr>
      <vt:lpstr>Actores Claves del Proceso de Coordinación</vt:lpstr>
      <vt:lpstr>Diapositiva 27</vt:lpstr>
      <vt:lpstr>Diapositiva 28</vt:lpstr>
      <vt:lpstr>Diapositiva 29</vt:lpstr>
      <vt:lpstr>Diapositiva 30</vt:lpstr>
      <vt:lpstr>COORDINACIÓN DE RED DE HOSPITALES Y CAPACIDAD INSTALADA PARA LA ATENCIÓN COVID.</vt:lpstr>
      <vt:lpstr>ATENCIÓN INTEGRAL POST-COVID.</vt:lpstr>
      <vt:lpstr>ATENCIÓN INTEGRAL POST-COVID.</vt:lpstr>
      <vt:lpstr>COORDINACIÓN PREHOSPITALARIA </vt:lpstr>
      <vt:lpstr>Preguntas Directrices de la Mesa Temática de IVM</vt:lpstr>
      <vt:lpstr>Diapositiva 36</vt:lpstr>
      <vt:lpstr> MECANISMO DE COMPENSACION POR PRESTACION DE SERVICIOS DE SALUD </vt:lpstr>
      <vt:lpstr>COMISION TECNICA DE ELABORACION Y EVALUACION DE CONVENIOS PARA LA PRESTACIÓN DE LOS SERVICIOS DE SALUD  - MINSA (Resolución 730)</vt:lpstr>
      <vt:lpstr>COMISION TECNICA DE ELABORACION Y EVALUACION DE CONVENIOS PARA LA PRESTACIÓN DE LOS SERVICIOS DE SALUD  -  CSS</vt:lpstr>
      <vt:lpstr>Diapositiva 40</vt:lpstr>
      <vt:lpstr>Diapositiva 41</vt:lpstr>
      <vt:lpstr>Diapositiva 42</vt:lpstr>
      <vt:lpstr>Diapositiva 43</vt:lpstr>
      <vt:lpstr>Diapositiva 44</vt:lpstr>
      <vt:lpstr>SISTEMA DE COSTOS MINSA-CSS</vt:lpstr>
      <vt:lpstr>Resolución N°593 de 12 Agosto de 2019</vt:lpstr>
      <vt:lpstr>HERRAMIENTA PERC:</vt:lpstr>
      <vt:lpstr>Diapositiva 48</vt:lpstr>
      <vt:lpstr>SITUACIÓN ACTUAL DEL CONVENIO DE COMPENSACIÓN MINSA-CSS</vt:lpstr>
      <vt:lpstr>Diapositiva 50</vt:lpstr>
      <vt:lpstr>Diapositiva 51</vt:lpstr>
      <vt:lpstr>Diapositiva 52</vt:lpstr>
      <vt:lpstr>Diapositiva 53</vt:lpstr>
      <vt:lpstr>Diapositiva 54</vt:lpstr>
      <vt:lpstr>Cobertura Sanitaria (Los indicadores de cobertura se calculan dividiendo el número de personas que recibe una intervención definida por la población que tiene derecho a recibirla o la necesita) </vt:lpstr>
      <vt:lpstr>Diapositiva 56</vt:lpstr>
      <vt:lpstr>Diapositiva 57</vt:lpstr>
      <vt:lpstr>Distribución Porcentual de tipo de paciente, Año 2018</vt:lpstr>
      <vt:lpstr>Diapositiva 59</vt:lpstr>
      <vt:lpstr>Distribución Porcentual de tipo de paciente, Año 2019</vt:lpstr>
      <vt:lpstr>Diapositiva 61</vt:lpstr>
      <vt:lpstr>Diapositiva 62</vt:lpstr>
      <vt:lpstr>Diapositiva 63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Ciara Del Carmen Díaz</dc:creator>
  <cp:lastModifiedBy>edlopez</cp:lastModifiedBy>
  <cp:revision>74</cp:revision>
  <cp:lastPrinted>2020-11-19T18:54:00Z</cp:lastPrinted>
  <dcterms:created xsi:type="dcterms:W3CDTF">2019-08-01T20:02:28Z</dcterms:created>
  <dcterms:modified xsi:type="dcterms:W3CDTF">2021-08-16T17:57:54Z</dcterms:modified>
</cp:coreProperties>
</file>