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Imagen 3"/>
          <p:cNvPicPr/>
          <p:nvPr/>
        </p:nvPicPr>
        <p:blipFill>
          <a:blip r:embed="rId2"/>
          <a:stretch/>
        </p:blipFill>
        <p:spPr>
          <a:xfrm>
            <a:off x="575280" y="363240"/>
            <a:ext cx="4101120" cy="900360"/>
          </a:xfrm>
          <a:prstGeom prst="rect">
            <a:avLst/>
          </a:prstGeom>
          <a:ln>
            <a:noFill/>
          </a:ln>
        </p:spPr>
      </p:pic>
      <p:sp>
        <p:nvSpPr>
          <p:cNvPr id="77" name="CustomShape 1"/>
          <p:cNvSpPr/>
          <p:nvPr/>
        </p:nvSpPr>
        <p:spPr>
          <a:xfrm>
            <a:off x="1519560" y="2442960"/>
            <a:ext cx="10016280" cy="11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Lineamientos Estratégicos para la creación del Sistema Nacional de Provisión de Medicamentos, Productos y Tecnologías Sanitarias. 2016</a:t>
            </a:r>
            <a:endParaRPr lang="es-ES" sz="2400" b="0" strike="noStrike" spc="-1"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901080" y="5008680"/>
            <a:ext cx="10468800" cy="11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La perspectiva de no tener acceso a los medicamentos cuando se necesitan es uno de los aspectos donde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se registran mayores diferencias e inequidades entre los diferentes sectores poblacionales, poniendo de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relieve la situación de vulnerabilidad que estructuralmente padecen determinados grupos teniendo fuertes repercusiones sanitarias</a:t>
            </a:r>
            <a:endParaRPr lang="es-E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8126640" y="271080"/>
            <a:ext cx="3346560" cy="81612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2"/>
          <p:cNvSpPr/>
          <p:nvPr/>
        </p:nvSpPr>
        <p:spPr>
          <a:xfrm>
            <a:off x="8583840" y="523080"/>
            <a:ext cx="2763720" cy="44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56000"/>
          </a:bodyPr>
          <a:lstStyle/>
          <a:p>
            <a:pPr>
              <a:lnSpc>
                <a:spcPct val="90000"/>
              </a:lnSpc>
            </a:pPr>
            <a:r>
              <a:rPr lang="es-ES" sz="4400" b="0" strike="noStrike" spc="-1">
                <a:solidFill>
                  <a:srgbClr val="FFFFFF"/>
                </a:solidFill>
                <a:latin typeface="Calibri Light"/>
                <a:ea typeface="DejaVu Sans"/>
              </a:rPr>
              <a:t>SELECCION</a:t>
            </a:r>
            <a:endParaRPr lang="es-ES" sz="4400" b="0" strike="noStrike" spc="-1">
              <a:latin typeface="Arial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986040" y="1261800"/>
            <a:ext cx="9527760" cy="498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UNIFICACIÓN DEL SISTEMA DE SELECCIÓN DE MEDICAMENTOS </a:t>
            </a:r>
            <a:endParaRPr lang="es-ES" sz="20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COMISIÓN NACIONAL DE MEDICAMENTOS DE PANAMA (CONAMEP)</a:t>
            </a:r>
            <a:endParaRPr lang="es-ES" sz="20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es-ES" sz="2400" b="0" strike="noStrike" spc="-1">
              <a:latin typeface="Arial"/>
            </a:endParaRPr>
          </a:p>
        </p:txBody>
      </p:sp>
      <p:pic>
        <p:nvPicPr>
          <p:cNvPr id="133" name="Imagen 3"/>
          <p:cNvPicPr/>
          <p:nvPr/>
        </p:nvPicPr>
        <p:blipFill>
          <a:blip r:embed="rId2"/>
          <a:srcRect l="21620" t="29949" r="23237" b="19405"/>
          <a:stretch/>
        </p:blipFill>
        <p:spPr>
          <a:xfrm>
            <a:off x="1290960" y="1855800"/>
            <a:ext cx="8295120" cy="2485800"/>
          </a:xfrm>
          <a:prstGeom prst="rect">
            <a:avLst/>
          </a:prstGeom>
          <a:ln>
            <a:noFill/>
          </a:ln>
        </p:spPr>
      </p:pic>
      <p:sp>
        <p:nvSpPr>
          <p:cNvPr id="134" name="CustomShape 4"/>
          <p:cNvSpPr/>
          <p:nvPr/>
        </p:nvSpPr>
        <p:spPr>
          <a:xfrm>
            <a:off x="1290960" y="4488120"/>
            <a:ext cx="9460440" cy="3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PENDIENTE: ADOPCIÓN POR LA CSS Y HOSPITALES ADM POR PATRONATOS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135" name="Imagen 6"/>
          <p:cNvPicPr/>
          <p:nvPr/>
        </p:nvPicPr>
        <p:blipFill>
          <a:blip r:embed="rId3"/>
          <a:stretch/>
        </p:blipFill>
        <p:spPr>
          <a:xfrm>
            <a:off x="131400" y="0"/>
            <a:ext cx="4101120" cy="900360"/>
          </a:xfrm>
          <a:prstGeom prst="rect">
            <a:avLst/>
          </a:prstGeom>
          <a:ln>
            <a:noFill/>
          </a:ln>
        </p:spPr>
      </p:pic>
      <p:sp>
        <p:nvSpPr>
          <p:cNvPr id="136" name="CustomShape 5"/>
          <p:cNvSpPr/>
          <p:nvPr/>
        </p:nvSpPr>
        <p:spPr>
          <a:xfrm>
            <a:off x="10851840" y="5862960"/>
            <a:ext cx="858960" cy="724320"/>
          </a:xfrm>
          <a:prstGeom prst="actionButtonBackPrevious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37" name="CustomShape 6"/>
          <p:cNvSpPr/>
          <p:nvPr/>
        </p:nvSpPr>
        <p:spPr>
          <a:xfrm>
            <a:off x="1167480" y="5193720"/>
            <a:ext cx="10179720" cy="100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Crear la Comisión Nacional de innovación de otras tecnologías sanitarias</a:t>
            </a:r>
            <a:endParaRPr lang="es-ES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000" b="0" strike="noStrike" spc="-1">
              <a:latin typeface="Arial"/>
            </a:endParaRPr>
          </a:p>
          <a:p>
            <a:pPr marL="343080" indent="-3412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Impulsar la conformación de comités regionales de farmacoterapia </a:t>
            </a:r>
            <a:endParaRPr lang="es-ES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8592840" y="150120"/>
            <a:ext cx="3427200" cy="7725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2"/>
          <p:cNvSpPr/>
          <p:nvPr/>
        </p:nvSpPr>
        <p:spPr>
          <a:xfrm>
            <a:off x="838080" y="1355760"/>
            <a:ext cx="10128240" cy="103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1344600" indent="-1342800" algn="just">
              <a:lnSpc>
                <a:spcPct val="90000"/>
              </a:lnSpc>
              <a:spcBef>
                <a:spcPts val="499"/>
              </a:spcBef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I. </a:t>
            </a: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Urgente:</a:t>
            </a: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Creación inmediata de una instancia transitoria como fuerza de tarea donde participe todos loas actores involucrado  para atender la crisis actual del desabastecimiento.</a:t>
            </a:r>
            <a:endParaRPr lang="es-ES" sz="2400" b="0" strike="noStrike" spc="-1">
              <a:latin typeface="Arial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838080" y="2494800"/>
            <a:ext cx="11087640" cy="338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514440" indent="-512640">
              <a:lnSpc>
                <a:spcPct val="100000"/>
              </a:lnSpc>
              <a:buClr>
                <a:srgbClr val="000000"/>
              </a:buClr>
              <a:buFont typeface="StarSymbol"/>
              <a:buAutoNum type="romanUcPeriod" startAt="2"/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Centralizar la cadena de suministro de medicamentos, productos y tecnologías sanitarias. Dirección Nacional de Aseguramiento de Provisión de Medicamentos, Productos y Tecnologías Sanitarias con sus dependencias:</a:t>
            </a:r>
            <a:endParaRPr lang="es-ES" sz="2400" b="0" strike="noStrike" spc="-1">
              <a:latin typeface="Arial"/>
            </a:endParaRPr>
          </a:p>
          <a:p>
            <a:pPr marL="538200" indent="2682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Gestionar el ciclo logísticos Nacional</a:t>
            </a:r>
            <a:endParaRPr lang="es-ES" sz="2000" b="0" strike="noStrike" spc="-1">
              <a:latin typeface="Arial"/>
            </a:endParaRPr>
          </a:p>
          <a:p>
            <a:pPr marL="538200" indent="2682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	Negociación de precios y adquisición nacional.</a:t>
            </a:r>
            <a:endParaRPr lang="es-ES" sz="2000" b="0" strike="noStrike" spc="-1">
              <a:latin typeface="Arial"/>
            </a:endParaRPr>
          </a:p>
          <a:p>
            <a:pPr marL="538200" indent="2682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	Gestionar la logística de almacenamiento y distribución nacional</a:t>
            </a:r>
            <a:endParaRPr lang="es-ES" sz="2000" b="0" strike="noStrike" spc="-1">
              <a:latin typeface="Arial"/>
            </a:endParaRPr>
          </a:p>
          <a:p>
            <a:pPr marL="538200" indent="2682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	Sistema de información, demanda basada en perfil epidemiológico</a:t>
            </a:r>
            <a:endParaRPr lang="es-ES" sz="2000" b="0" strike="noStrike" spc="-1">
              <a:latin typeface="Arial"/>
            </a:endParaRPr>
          </a:p>
          <a:p>
            <a:pPr marL="538200" indent="2682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	Programación de demanda para 2 años </a:t>
            </a:r>
            <a:endParaRPr lang="es-ES" sz="2000" b="0" strike="noStrike" spc="-1">
              <a:latin typeface="Arial"/>
            </a:endParaRPr>
          </a:p>
          <a:p>
            <a:pPr marL="538200" indent="2682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	Evaluaciones económicas de medicamentos, productos y tecnologías sanitarias.</a:t>
            </a:r>
            <a:endParaRPr lang="es-ES" sz="2000" b="0" strike="noStrike" spc="-1">
              <a:latin typeface="Arial"/>
            </a:endParaRPr>
          </a:p>
          <a:p>
            <a:pPr marL="538200">
              <a:lnSpc>
                <a:spcPct val="100000"/>
              </a:lnSpc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	 </a:t>
            </a:r>
            <a:endParaRPr lang="es-ES" sz="2000" b="0" strike="noStrike" spc="-1">
              <a:latin typeface="Arial"/>
            </a:endParaRPr>
          </a:p>
        </p:txBody>
      </p:sp>
      <p:sp>
        <p:nvSpPr>
          <p:cNvPr id="141" name="CustomShape 4"/>
          <p:cNvSpPr/>
          <p:nvPr/>
        </p:nvSpPr>
        <p:spPr>
          <a:xfrm>
            <a:off x="8565480" y="247680"/>
            <a:ext cx="3624840" cy="63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PROGRAMACION Y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 PLANIFICACION DE LA DEMANDA</a:t>
            </a:r>
            <a:endParaRPr lang="es-ES" sz="1800" b="0" strike="noStrike" spc="-1">
              <a:latin typeface="Arial"/>
            </a:endParaRPr>
          </a:p>
        </p:txBody>
      </p:sp>
      <p:pic>
        <p:nvPicPr>
          <p:cNvPr id="142" name="Imagen 7"/>
          <p:cNvPicPr/>
          <p:nvPr/>
        </p:nvPicPr>
        <p:blipFill>
          <a:blip r:embed="rId2"/>
          <a:stretch/>
        </p:blipFill>
        <p:spPr>
          <a:xfrm>
            <a:off x="0" y="-47880"/>
            <a:ext cx="4101120" cy="900360"/>
          </a:xfrm>
          <a:prstGeom prst="rect">
            <a:avLst/>
          </a:prstGeom>
          <a:ln>
            <a:noFill/>
          </a:ln>
        </p:spPr>
      </p:pic>
      <p:sp>
        <p:nvSpPr>
          <p:cNvPr id="143" name="CustomShape 5"/>
          <p:cNvSpPr/>
          <p:nvPr/>
        </p:nvSpPr>
        <p:spPr>
          <a:xfrm>
            <a:off x="11013120" y="6011640"/>
            <a:ext cx="912600" cy="576360"/>
          </a:xfrm>
          <a:prstGeom prst="actionButtonBackPrevious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703800" y="1207080"/>
            <a:ext cx="10926000" cy="5299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Calibri"/>
                <a:ea typeface="DejaVu Sans"/>
              </a:rPr>
              <a:t>Aplicación de Lista Nacional de Medicamentos Esenciales y Especializados </a:t>
            </a:r>
            <a:endParaRPr lang="es-ES" sz="19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Calibri"/>
                <a:ea typeface="DejaVu Sans"/>
              </a:rPr>
              <a:t>Negociaciones precios de medicamentos a nivel Nacional- compras conjuntas a nivel nacional</a:t>
            </a:r>
            <a:endParaRPr lang="es-ES" sz="19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Compras conjunta Internacional</a:t>
            </a:r>
            <a:endParaRPr lang="es-ES" sz="1900" b="0" strike="noStrike" spc="-1">
              <a:latin typeface="Arial"/>
            </a:endParaRPr>
          </a:p>
          <a:p>
            <a:pPr marL="1143000" lvl="2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5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COMISCA: mas de 100 medicamentos de alto costo</a:t>
            </a:r>
            <a:endParaRPr lang="es-ES" sz="1500" b="0" strike="noStrike" spc="-1">
              <a:latin typeface="Arial"/>
            </a:endParaRPr>
          </a:p>
          <a:p>
            <a:pPr marL="1143000" lvl="2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500" b="0" strike="noStrike" spc="-1">
                <a:solidFill>
                  <a:srgbClr val="000000"/>
                </a:solidFill>
                <a:latin typeface="Calibri"/>
                <a:ea typeface="DejaVu Sans"/>
              </a:rPr>
              <a:t>Fondo Rotatorio OPS = vacunas</a:t>
            </a:r>
            <a:endParaRPr lang="es-ES" sz="1500" b="0" strike="noStrike" spc="-1">
              <a:latin typeface="Arial"/>
            </a:endParaRPr>
          </a:p>
          <a:p>
            <a:pPr marL="1143000" lvl="2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1500" b="0" strike="noStrike" spc="-1">
                <a:solidFill>
                  <a:srgbClr val="000000"/>
                </a:solidFill>
                <a:latin typeface="Calibri"/>
                <a:ea typeface="DejaVu Sans"/>
              </a:rPr>
              <a:t>Fondo Estratégico OPS= medicamentos para enfermedades  tropicales y/o desatendida</a:t>
            </a:r>
            <a:r>
              <a:rPr lang="es-ES" sz="1400" b="0" strike="noStrike" spc="-1">
                <a:solidFill>
                  <a:srgbClr val="000000"/>
                </a:solidFill>
                <a:latin typeface="Calibri"/>
                <a:ea typeface="DejaVu Sans"/>
              </a:rPr>
              <a:t>s</a:t>
            </a:r>
            <a:endParaRPr lang="es-ES" sz="14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Compras para 2 años</a:t>
            </a:r>
            <a:endParaRPr lang="es-ES" sz="19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Comisión evaluadora de las ofertas y proveedores de los medicamentos integrada dos  profesionales sanitarios (médicos, farmacéuticos, abogado  y  representantes de las asociaciones de pacientes. </a:t>
            </a:r>
            <a:endParaRPr lang="es-ES" sz="19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Calibri"/>
                <a:ea typeface="DejaVu Sans"/>
              </a:rPr>
              <a:t>Aplicación de tabla de ponderación de las ofertas: elementos atribuibles al medicamentos y elementos atribuibles al proveedor</a:t>
            </a:r>
            <a:endParaRPr lang="es-ES" sz="19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Calibri"/>
                <a:ea typeface="DejaVu Sans"/>
              </a:rPr>
              <a:t>Ley N° 11 “Por la cual se declara de orden público e interés social la adquisición de medicamentos del 23 de julio de 1987</a:t>
            </a:r>
            <a:endParaRPr lang="es-ES" sz="19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Calibri"/>
                <a:ea typeface="DejaVu Sans"/>
              </a:rPr>
              <a:t>Suspensión y/o cancelación del registro sanitario del producto si no participa en acto publico de oferta</a:t>
            </a:r>
            <a:endParaRPr lang="es-ES" sz="19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1900" b="0" strike="noStrike" spc="-1">
                <a:solidFill>
                  <a:srgbClr val="000000"/>
                </a:solidFill>
                <a:latin typeface="Calibri"/>
                <a:ea typeface="DejaVu Sans"/>
              </a:rPr>
              <a:t>Licitación por Renglón </a:t>
            </a:r>
            <a:endParaRPr lang="es-ES" sz="19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100" b="0" strike="noStrike" spc="-1">
                <a:solidFill>
                  <a:srgbClr val="000000"/>
                </a:solidFill>
                <a:latin typeface="Calibri"/>
                <a:ea typeface="DejaVu Sans"/>
              </a:rPr>
              <a:t>Crear un Tribunal de Contrataciones Públicas de Medicamentos e Insumos para la Salud Humana. </a:t>
            </a:r>
            <a:endParaRPr lang="es-ES" sz="21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s-ES" sz="2100" b="0" strike="noStrike" spc="-1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9171000" y="322560"/>
            <a:ext cx="2566440" cy="5778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ADQUISICIÓN</a:t>
            </a:r>
            <a:endParaRPr lang="es-ES" sz="1800" b="0" strike="noStrike" spc="-1">
              <a:latin typeface="Arial"/>
            </a:endParaRPr>
          </a:p>
        </p:txBody>
      </p:sp>
      <p:pic>
        <p:nvPicPr>
          <p:cNvPr id="146" name="Imagen 4"/>
          <p:cNvPicPr/>
          <p:nvPr/>
        </p:nvPicPr>
        <p:blipFill>
          <a:blip r:embed="rId2"/>
          <a:stretch/>
        </p:blipFill>
        <p:spPr>
          <a:xfrm>
            <a:off x="0" y="0"/>
            <a:ext cx="4101120" cy="900360"/>
          </a:xfrm>
          <a:prstGeom prst="rect">
            <a:avLst/>
          </a:prstGeom>
          <a:ln>
            <a:noFill/>
          </a:ln>
        </p:spPr>
      </p:pic>
      <p:sp>
        <p:nvSpPr>
          <p:cNvPr id="147" name="CustomShape 3"/>
          <p:cNvSpPr/>
          <p:nvPr/>
        </p:nvSpPr>
        <p:spPr>
          <a:xfrm>
            <a:off x="10945800" y="5876280"/>
            <a:ext cx="952920" cy="737640"/>
          </a:xfrm>
          <a:prstGeom prst="actionButtonBackPrevious">
            <a:avLst/>
          </a:prstGeom>
          <a:solidFill>
            <a:schemeClr val="accent2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838080" y="1748160"/>
            <a:ext cx="10513800" cy="442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Laboratorio de Control de Calidad de Medicamentos, Productos y Tecnologías Sanitarias para los productos adquiridos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Sistema de información que abarque el  Control de inventario, Registros, Flujos e información. 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Almacenes de medicamentos y otros productos para la salud humana en los establecimientos y servicios de salud cumpliendo con BPA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Red de transporte  adecuada y recurso humano capacitado, para la entrega según tipo de insumo sanitario.</a:t>
            </a:r>
            <a:endParaRPr lang="es-ES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s-ES" sz="2800" b="0" strike="noStrike" spc="-1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8754120" y="416880"/>
            <a:ext cx="2526120" cy="7779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ALMACENAMIENTO Y DISTRIBUCIÓN 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10139040" y="5311440"/>
            <a:ext cx="1212840" cy="863640"/>
          </a:xfrm>
          <a:prstGeom prst="actionButtonBackPrevious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51" name="Imagen 5"/>
          <p:cNvPicPr/>
          <p:nvPr/>
        </p:nvPicPr>
        <p:blipFill>
          <a:blip r:embed="rId2"/>
          <a:stretch/>
        </p:blipFill>
        <p:spPr>
          <a:xfrm>
            <a:off x="171720" y="0"/>
            <a:ext cx="4101120" cy="90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9359280" y="255600"/>
            <a:ext cx="2499480" cy="84528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USO RACIONAL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PRESCRIPCIÓN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DISPENSACIÓN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10354320" y="5755320"/>
            <a:ext cx="1289160" cy="872280"/>
          </a:xfrm>
          <a:prstGeom prst="actionButtonBackPrevious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3"/>
          <p:cNvSpPr/>
          <p:nvPr/>
        </p:nvSpPr>
        <p:spPr>
          <a:xfrm>
            <a:off x="672480" y="1366560"/>
            <a:ext cx="10863360" cy="5209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40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Plan nacional de promoción del uso racional de medicamentos que abarque a todos los actores del Sistema de Salud, Fabricante, Distribuidor, Profesional sanitario,  Paciente y Comunidad.</a:t>
            </a:r>
            <a:endParaRPr lang="es-ES" sz="2400" b="0" strike="noStrike" spc="-1">
              <a:latin typeface="Arial"/>
            </a:endParaRPr>
          </a:p>
          <a:p>
            <a:pPr marL="285840" indent="-2840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Normativa nacional, acorde con la política farmacéutica, que incluya todos los procesos del sistema, así como los requerimientos de talento humano, sistema de información, infraestructura y dotación y que sea aplicable a los diferentes actores de la red </a:t>
            </a:r>
            <a:endParaRPr lang="es-ES" sz="2400" b="0" strike="noStrike" spc="-1">
              <a:latin typeface="Arial"/>
            </a:endParaRPr>
          </a:p>
          <a:p>
            <a:pPr marL="285840" indent="-2840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Responsabilidad social empresarial- fabricantes, distribuidores, medios de comunicación</a:t>
            </a:r>
            <a:endParaRPr lang="es-ES" sz="2400" b="0" strike="noStrike" spc="-1">
              <a:latin typeface="Arial"/>
            </a:endParaRPr>
          </a:p>
          <a:p>
            <a:pPr marL="285840" indent="-2840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Comisión para la elaboración de guias y protocolos de atención y tratamientos</a:t>
            </a:r>
            <a:endParaRPr lang="es-ES" sz="2400" b="0" strike="noStrike" spc="-1">
              <a:latin typeface="Arial"/>
            </a:endParaRPr>
          </a:p>
          <a:p>
            <a:pPr marL="285840" indent="-2840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Normas de Buenas Prácticas de Prescripción y Dispensación de medicamentos</a:t>
            </a:r>
            <a:endParaRPr lang="es-ES" sz="2400" b="0" strike="noStrike" spc="-1">
              <a:latin typeface="Arial"/>
            </a:endParaRPr>
          </a:p>
          <a:p>
            <a:pPr marL="285840" indent="-2840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Fortalecer el Sistema de Farmacovigilancia y Farmacoterapia  a nivel nacional</a:t>
            </a:r>
            <a:endParaRPr lang="es-E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400" b="0" strike="noStrike" spc="-1">
              <a:latin typeface="Arial"/>
            </a:endParaRPr>
          </a:p>
        </p:txBody>
      </p:sp>
      <p:pic>
        <p:nvPicPr>
          <p:cNvPr id="155" name="Imagen 6"/>
          <p:cNvPicPr/>
          <p:nvPr/>
        </p:nvPicPr>
        <p:blipFill>
          <a:blip r:embed="rId2"/>
          <a:stretch/>
        </p:blipFill>
        <p:spPr>
          <a:xfrm>
            <a:off x="131400" y="0"/>
            <a:ext cx="4101120" cy="90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645480" y="1277640"/>
            <a:ext cx="10773720" cy="509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Reactivar el convenio que crea la Academia Panamá Compras con el desarrollo de un acápite o énfasis en materia de compras de medicamentos y otros insumos para la salud humana.</a:t>
            </a:r>
            <a:endParaRPr lang="es-ES" sz="20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Implementar convenios de interinstitucionales en temas de abastecimientos </a:t>
            </a:r>
            <a:endParaRPr lang="es-ES" sz="20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Rendición de cuentas </a:t>
            </a:r>
            <a:endParaRPr lang="es-ES" sz="20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Desarrollar un sistema de Información para el Sistema Nacional de Provisión  de  medicamentos, productos y tecnología sanitaria</a:t>
            </a:r>
            <a:endParaRPr lang="es-ES" sz="20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Estrategia en la administración de insumos en situaciones de desastres</a:t>
            </a:r>
            <a:endParaRPr lang="es-ES" sz="20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Garantizar los derechos a los trabajadores en materia laboral</a:t>
            </a:r>
            <a:endParaRPr lang="es-ES" sz="20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Desarrollo de programas de perfeccionamiento del profesional sanitario, y actores involucrados </a:t>
            </a:r>
            <a:endParaRPr lang="es-ES" sz="20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Medidas administrativas fuertes por el incumplimiento de los funciones de cada ACTOR involucrado</a:t>
            </a:r>
            <a:endParaRPr lang="es-ES" sz="2000" b="0" strike="noStrike" spc="-1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8283240" y="389880"/>
            <a:ext cx="3252240" cy="8856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RECURSO HUMANO  Y SISTEMA DE INFORMACIÓN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58" name="CustomShape 3"/>
          <p:cNvSpPr/>
          <p:nvPr/>
        </p:nvSpPr>
        <p:spPr>
          <a:xfrm>
            <a:off x="10582920" y="6118560"/>
            <a:ext cx="952920" cy="616680"/>
          </a:xfrm>
          <a:prstGeom prst="actionButtonForwardNex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59" name="Imagen 5"/>
          <p:cNvPicPr/>
          <p:nvPr/>
        </p:nvPicPr>
        <p:blipFill>
          <a:blip r:embed="rId2"/>
          <a:stretch/>
        </p:blipFill>
        <p:spPr>
          <a:xfrm>
            <a:off x="266040" y="0"/>
            <a:ext cx="4101120" cy="90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3925800" y="623160"/>
            <a:ext cx="7810200" cy="18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" sz="28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Las distorsiones del abastecimiento puede causar reacciones adversas mas serias que las causadas por la enfermedad o por los medicamentos</a:t>
            </a:r>
            <a:r>
              <a:rPr lang="es-ES" sz="28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. </a:t>
            </a:r>
            <a:endParaRPr lang="es-ES" sz="2800" b="0" strike="noStrike" spc="-1">
              <a:latin typeface="Arial"/>
            </a:endParaRPr>
          </a:p>
        </p:txBody>
      </p:sp>
      <p:pic>
        <p:nvPicPr>
          <p:cNvPr id="161" name="Marcador de contenido 3"/>
          <p:cNvPicPr/>
          <p:nvPr/>
        </p:nvPicPr>
        <p:blipFill>
          <a:blip r:embed="rId2"/>
          <a:srcRect l="26889" t="70298" r="27985" b="17288"/>
          <a:stretch/>
        </p:blipFill>
        <p:spPr>
          <a:xfrm>
            <a:off x="4252320" y="4248000"/>
            <a:ext cx="6331680" cy="2006640"/>
          </a:xfrm>
          <a:prstGeom prst="rect">
            <a:avLst/>
          </a:prstGeom>
          <a:ln>
            <a:noFill/>
          </a:ln>
        </p:spPr>
      </p:pic>
      <p:pic>
        <p:nvPicPr>
          <p:cNvPr id="162" name="Imagen 5"/>
          <p:cNvPicPr/>
          <p:nvPr/>
        </p:nvPicPr>
        <p:blipFill>
          <a:blip r:embed="rId3"/>
          <a:stretch/>
        </p:blipFill>
        <p:spPr>
          <a:xfrm>
            <a:off x="28440" y="0"/>
            <a:ext cx="4101120" cy="90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3"/>
          <p:cNvPicPr/>
          <p:nvPr/>
        </p:nvPicPr>
        <p:blipFill>
          <a:blip r:embed="rId2"/>
          <a:stretch/>
        </p:blipFill>
        <p:spPr>
          <a:xfrm>
            <a:off x="575280" y="363240"/>
            <a:ext cx="4101120" cy="900360"/>
          </a:xfrm>
          <a:prstGeom prst="rect">
            <a:avLst/>
          </a:prstGeom>
          <a:ln>
            <a:noFill/>
          </a:ln>
        </p:spPr>
      </p:pic>
      <p:sp>
        <p:nvSpPr>
          <p:cNvPr id="80" name="CustomShape 1"/>
          <p:cNvSpPr/>
          <p:nvPr/>
        </p:nvSpPr>
        <p:spPr>
          <a:xfrm>
            <a:off x="8688600" y="583560"/>
            <a:ext cx="2688840" cy="454680"/>
          </a:xfrm>
          <a:prstGeom prst="rect">
            <a:avLst/>
          </a:prstGeom>
          <a:solidFill>
            <a:srgbClr val="E8EEF8">
              <a:alpha val="99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Arial"/>
                <a:ea typeface="DejaVu Sans"/>
              </a:rPr>
              <a:t>Diagnóstico</a:t>
            </a: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4624560" y="2689560"/>
            <a:ext cx="2673360" cy="1899720"/>
          </a:xfrm>
          <a:prstGeom prst="ellipse">
            <a:avLst/>
          </a:prstGeom>
          <a:solidFill>
            <a:srgbClr val="C7DDF1"/>
          </a:solidFill>
          <a:ln>
            <a:round/>
          </a:ln>
          <a:effectLst>
            <a:innerShdw blurRad="63500" dist="50800" dir="8100000">
              <a:srgbClr val="000000">
                <a:alpha val="5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Apoyo de la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gestión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Organización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Financiación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Recursos Humanos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Sistemas de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información</a:t>
            </a:r>
            <a:endParaRPr lang="es-ES" sz="1600" b="0" strike="noStrike" spc="-1"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7115760" y="1688400"/>
            <a:ext cx="1823400" cy="9118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SELECCIÓN DE MEDICAMENTOS</a:t>
            </a:r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7859520" y="3171600"/>
            <a:ext cx="1906920" cy="9118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PROGRAMACION Y PLANIFICACIÓN DE DEMANDA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84" name="CustomShape 5"/>
          <p:cNvSpPr/>
          <p:nvPr/>
        </p:nvSpPr>
        <p:spPr>
          <a:xfrm>
            <a:off x="4848840" y="5011920"/>
            <a:ext cx="2072880" cy="9118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ADQUISICIÓN  PARA SATISFACER L A DEMANDA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85" name="CustomShape 6"/>
          <p:cNvSpPr/>
          <p:nvPr/>
        </p:nvSpPr>
        <p:spPr>
          <a:xfrm>
            <a:off x="1815120" y="3633480"/>
            <a:ext cx="2247840" cy="6375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ALMACENAMIENTO Y DISTRIBUCIÓN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86" name="CustomShape 7"/>
          <p:cNvSpPr/>
          <p:nvPr/>
        </p:nvSpPr>
        <p:spPr>
          <a:xfrm>
            <a:off x="2940120" y="1713600"/>
            <a:ext cx="1906920" cy="9118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USO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PRESCRIPCIÓN Y DISPENSACIÓN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87" name="CustomShape 8"/>
          <p:cNvSpPr/>
          <p:nvPr/>
        </p:nvSpPr>
        <p:spPr>
          <a:xfrm>
            <a:off x="5181480" y="246600"/>
            <a:ext cx="3017160" cy="63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1" strike="noStrike" spc="-1">
                <a:solidFill>
                  <a:srgbClr val="000000"/>
                </a:solidFill>
                <a:latin typeface="Calibri"/>
                <a:ea typeface="DejaVu Sans"/>
              </a:rPr>
              <a:t>CICLO DE LA GESTIÓN DEL MEDICAMENTOS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88" name="CustomShape 9"/>
          <p:cNvSpPr/>
          <p:nvPr/>
        </p:nvSpPr>
        <p:spPr>
          <a:xfrm>
            <a:off x="10502280" y="1519560"/>
            <a:ext cx="711000" cy="737640"/>
          </a:xfrm>
          <a:prstGeom prst="actionButtonHome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89" name="CustomShape 10"/>
          <p:cNvSpPr/>
          <p:nvPr/>
        </p:nvSpPr>
        <p:spPr>
          <a:xfrm>
            <a:off x="575280" y="5378760"/>
            <a:ext cx="2363040" cy="8589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ACTORES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90" name="CustomShape 11"/>
          <p:cNvSpPr/>
          <p:nvPr/>
        </p:nvSpPr>
        <p:spPr>
          <a:xfrm rot="16200000">
            <a:off x="-462240" y="2270160"/>
            <a:ext cx="1702800" cy="36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Fragmentado 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91" name="CustomShape 12"/>
          <p:cNvSpPr/>
          <p:nvPr/>
        </p:nvSpPr>
        <p:spPr>
          <a:xfrm rot="5400000">
            <a:off x="10008000" y="4754880"/>
            <a:ext cx="3117960" cy="36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Plagado de nudos críticos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92" name="CustomShape 13"/>
          <p:cNvSpPr/>
          <p:nvPr/>
        </p:nvSpPr>
        <p:spPr>
          <a:xfrm>
            <a:off x="9144000" y="5703840"/>
            <a:ext cx="2714040" cy="36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Deshumanizado e injusto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93" name="CustomShape 14"/>
          <p:cNvSpPr/>
          <p:nvPr/>
        </p:nvSpPr>
        <p:spPr>
          <a:xfrm>
            <a:off x="320400" y="1503360"/>
            <a:ext cx="2069280" cy="36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Deficiente</a:t>
            </a:r>
            <a:endParaRPr lang="es-E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n 3"/>
          <p:cNvPicPr/>
          <p:nvPr/>
        </p:nvPicPr>
        <p:blipFill>
          <a:blip r:embed="rId2"/>
          <a:stretch/>
        </p:blipFill>
        <p:spPr>
          <a:xfrm>
            <a:off x="82080" y="0"/>
            <a:ext cx="4101120" cy="90036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730800" y="2143440"/>
            <a:ext cx="10513800" cy="293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000"/>
          </a:bodyPr>
          <a:lstStyle/>
          <a:p>
            <a:pPr marL="228600" indent="-2268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Cada Institución de salud, MINSA,CSS, Hospitales administrados por patronatos, Hospitales Regionales tienen listas de medicamentos diferentes, seleccionados con criterios heterogéneos</a:t>
            </a:r>
            <a:endParaRPr lang="es-ES" sz="2800" b="0" strike="noStrike" spc="-1">
              <a:latin typeface="Arial"/>
            </a:endParaRPr>
          </a:p>
          <a:p>
            <a:pPr marL="228600" indent="-2268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Emplean procedimientos de selección diferentes para los medicamentos</a:t>
            </a:r>
            <a:endParaRPr lang="es-ES" sz="2800" b="0" strike="noStrike" spc="-1">
              <a:latin typeface="Arial"/>
            </a:endParaRPr>
          </a:p>
          <a:p>
            <a:pPr marL="228600" indent="-2268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No existe declaración de conflictos de intereses de los involucrados en la selección </a:t>
            </a:r>
            <a:endParaRPr lang="es-ES" sz="2800" b="0" strike="noStrike" spc="-1">
              <a:latin typeface="Arial"/>
            </a:endParaRPr>
          </a:p>
          <a:p>
            <a:pPr marL="228600" indent="-2268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Tratamientos diferentes  para iguales patologías </a:t>
            </a:r>
            <a:endParaRPr lang="es-ES" sz="280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7911720" y="902160"/>
            <a:ext cx="2754720" cy="91260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2400" b="1" strike="noStrike" spc="-1">
                <a:solidFill>
                  <a:srgbClr val="FFFFFF"/>
                </a:solidFill>
                <a:latin typeface="Calibri"/>
                <a:ea typeface="DejaVu Sans"/>
              </a:rPr>
              <a:t>SELECCIÓN DE MEDICAMENTOS</a:t>
            </a:r>
            <a:endParaRPr lang="es-ES" sz="2400" b="0" strike="noStrike" spc="-1">
              <a:latin typeface="Arial"/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10434960" y="5284800"/>
            <a:ext cx="1154520" cy="1208520"/>
          </a:xfrm>
          <a:prstGeom prst="actionButtonBackPrevious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838080" y="1825560"/>
            <a:ext cx="10513800" cy="3013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Cada Institución tiene sistema diferentes de planificar la demanda, consumo histórico.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No se cuenta con sistema de información que genere demanda según historias clínicas.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Poca capacitación del Recurso humano en programación de demanda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Planificación ineficiente y obsoleta de la demanda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Compra anual</a:t>
            </a:r>
            <a:endParaRPr lang="es-ES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s-ES" sz="2800" b="0" strike="noStrike" spc="-1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8390880" y="605160"/>
            <a:ext cx="2961000" cy="99324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PROGRAMACION Y PLANIFICACION DE DEMANDA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00" name="CustomShape 3"/>
          <p:cNvSpPr/>
          <p:nvPr/>
        </p:nvSpPr>
        <p:spPr>
          <a:xfrm>
            <a:off x="9897120" y="5244480"/>
            <a:ext cx="1455120" cy="1168200"/>
          </a:xfrm>
          <a:prstGeom prst="actionButtonBackPrevious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101" name="Imagen 5"/>
          <p:cNvPicPr/>
          <p:nvPr/>
        </p:nvPicPr>
        <p:blipFill>
          <a:blip r:embed="rId2"/>
          <a:stretch/>
        </p:blipFill>
        <p:spPr>
          <a:xfrm>
            <a:off x="0" y="0"/>
            <a:ext cx="4101120" cy="90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838080" y="2003760"/>
            <a:ext cx="10513800" cy="428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54000"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1" strike="noStrike" spc="-1">
                <a:solidFill>
                  <a:srgbClr val="000000"/>
                </a:solidFill>
                <a:latin typeface="Calibri"/>
                <a:ea typeface="DejaVu Sans"/>
              </a:rPr>
              <a:t>Utilización de leyes diferentes para adquirir medicamentos</a:t>
            </a: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lang="es-ES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s-ES" sz="28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900" b="0" strike="noStrike" spc="-1">
                <a:solidFill>
                  <a:srgbClr val="000000"/>
                </a:solidFill>
                <a:latin typeface="Calibri"/>
                <a:ea typeface="DejaVu Sans"/>
              </a:rPr>
              <a:t>MINSA= Ley 22 de 2006 y Ley 1 de 10 de enero de 2001</a:t>
            </a:r>
            <a:endParaRPr lang="es-ES" sz="2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9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900" b="0" strike="noStrike" spc="-1">
                <a:solidFill>
                  <a:srgbClr val="000000"/>
                </a:solidFill>
                <a:latin typeface="Calibri"/>
                <a:ea typeface="DejaVu Sans"/>
              </a:rPr>
              <a:t>Hospitales administrados por patronatos=Ley 22, ley 1 de 10 de enero de 2001 y ley de patronato</a:t>
            </a:r>
            <a:endParaRPr lang="es-ES" sz="2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9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900" b="0" strike="noStrike" spc="-1">
                <a:solidFill>
                  <a:srgbClr val="000000"/>
                </a:solidFill>
                <a:latin typeface="Calibri"/>
                <a:ea typeface="DejaVu Sans"/>
              </a:rPr>
              <a:t>CSS= Ley 51 de 2005 y Ley 1 de 10 de enero de 2001</a:t>
            </a:r>
            <a:endParaRPr lang="es-ES" sz="2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9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9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Procedimientos de selección de contratista diferentes=ION</a:t>
            </a:r>
            <a:endParaRPr lang="es-ES" sz="2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9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9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Constitución de comisiones evaluadoras de ofertas  no convenientes</a:t>
            </a:r>
            <a:endParaRPr lang="es-ES" sz="2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9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9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Requisitos para seleccionar la oferta diferentes= ION  usa Tabla de Baremo</a:t>
            </a:r>
            <a:endParaRPr lang="es-ES" sz="2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900" b="0" strike="noStrike" spc="-1">
              <a:latin typeface="Arial"/>
            </a:endParaRPr>
          </a:p>
          <a:p>
            <a:pPr marL="457200">
              <a:lnSpc>
                <a:spcPct val="90000"/>
              </a:lnSpc>
              <a:spcBef>
                <a:spcPts val="499"/>
              </a:spcBef>
            </a:pPr>
            <a:endParaRPr lang="es-ES" sz="2900" b="0" strike="noStrike" spc="-1">
              <a:latin typeface="Arial"/>
            </a:endParaRPr>
          </a:p>
          <a:p>
            <a:pPr marL="457200">
              <a:lnSpc>
                <a:spcPct val="90000"/>
              </a:lnSpc>
              <a:spcBef>
                <a:spcPts val="499"/>
              </a:spcBef>
            </a:pPr>
            <a:endParaRPr lang="es-ES" sz="2900" b="0" strike="noStrike" spc="-1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7301880" y="766440"/>
            <a:ext cx="3628800" cy="8049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2400" b="0" strike="noStrike" spc="-1">
                <a:solidFill>
                  <a:srgbClr val="FFFFFF"/>
                </a:solidFill>
                <a:latin typeface="Calibri"/>
                <a:ea typeface="DejaVu Sans"/>
              </a:rPr>
              <a:t>ADQUISICION  PARA SATISFACER LA DEMANDA</a:t>
            </a:r>
            <a:endParaRPr lang="es-ES" sz="2400" b="0" strike="noStrike" spc="-1"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10125720" y="5795640"/>
            <a:ext cx="1226520" cy="912600"/>
          </a:xfrm>
          <a:prstGeom prst="actionButtonBackPrevious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105" name="Imagen 5"/>
          <p:cNvPicPr/>
          <p:nvPr/>
        </p:nvPicPr>
        <p:blipFill>
          <a:blip r:embed="rId2"/>
          <a:stretch/>
        </p:blipFill>
        <p:spPr>
          <a:xfrm>
            <a:off x="185040" y="0"/>
            <a:ext cx="4101120" cy="90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838080" y="1825560"/>
            <a:ext cx="10468800" cy="320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Condiciones de infraestructuras de bodegas o depósitos que no cumplen con BPA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Uso excesivo de prorrogas de entrega de medicamentos (</a:t>
            </a:r>
            <a:r>
              <a:rPr lang="es-ES" sz="2800" b="0" strike="noStrike" spc="-1">
                <a:solidFill>
                  <a:srgbClr val="FF0000"/>
                </a:solidFill>
                <a:latin typeface="Calibri"/>
                <a:ea typeface="DejaVu Sans"/>
              </a:rPr>
              <a:t>24 meses de vigencia)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Ausencia de sistema de información para manejo de inventarios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Flotas de vehicular que no cumple de normas sanitarias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No hay garantía de cadena de frío para medicamentos</a:t>
            </a:r>
            <a:endParaRPr lang="es-ES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s-ES" sz="2800" b="0" strike="noStrike" spc="-1"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8538840" y="753120"/>
            <a:ext cx="3010320" cy="87228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ALMACENAMIENTO Y DISTRIBUCION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10555920" y="5755320"/>
            <a:ext cx="993240" cy="845280"/>
          </a:xfrm>
          <a:prstGeom prst="actionButtonBackPrevious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109" name="Imagen 5"/>
          <p:cNvPicPr/>
          <p:nvPr/>
        </p:nvPicPr>
        <p:blipFill>
          <a:blip r:embed="rId2"/>
          <a:stretch/>
        </p:blipFill>
        <p:spPr>
          <a:xfrm>
            <a:off x="158400" y="0"/>
            <a:ext cx="4101120" cy="90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838080" y="1825560"/>
            <a:ext cx="11033640" cy="3000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Ausencia de un programa nacional de uso racional de medicamentos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Falta de guías y protocolos para abordaje terapéuticos de enfermedades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Falta de fortalecimiento del sistema de Farmacovigilancia y Farmacoterapia</a:t>
            </a:r>
            <a:endParaRPr lang="es-ES" sz="2800" b="0" strike="noStrike" spc="-1">
              <a:latin typeface="Arial"/>
            </a:endParaRPr>
          </a:p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Falta de supervisión de usos y consumos de medicamentos</a:t>
            </a:r>
            <a:endParaRPr lang="es-ES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s-ES" sz="2800" b="0" strike="noStrike" spc="-1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8471520" y="591840"/>
            <a:ext cx="3400200" cy="89928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USO RACIONAL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PRESCRIPCION Y DISPENSACION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12" name="CustomShape 3"/>
          <p:cNvSpPr/>
          <p:nvPr/>
        </p:nvSpPr>
        <p:spPr>
          <a:xfrm>
            <a:off x="10018080" y="5405760"/>
            <a:ext cx="1504440" cy="1127880"/>
          </a:xfrm>
          <a:prstGeom prst="actionButtonBackPrevious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113" name="Imagen 5"/>
          <p:cNvPicPr/>
          <p:nvPr/>
        </p:nvPicPr>
        <p:blipFill>
          <a:blip r:embed="rId2"/>
          <a:stretch/>
        </p:blipFill>
        <p:spPr>
          <a:xfrm>
            <a:off x="0" y="140400"/>
            <a:ext cx="4101120" cy="90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932400" y="1556640"/>
            <a:ext cx="10513800" cy="434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6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s-ES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INCUMPLIMIENTO DE ROL DE LOS ACTORES INVOLUCRADOS</a:t>
            </a:r>
            <a:endParaRPr lang="es-ES" sz="28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Instituciones de Salud: procesos de compras, regulación sanitaria (registros de medicamentos)</a:t>
            </a:r>
            <a:endParaRPr lang="es-ES" sz="24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Profesionales, Técnicos y Administrativos</a:t>
            </a:r>
            <a:endParaRPr lang="es-ES" sz="24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Instituto Especializado de Análisis de Medicamentos de la Universidad de Panamá</a:t>
            </a:r>
            <a:endParaRPr lang="es-ES" sz="24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Industria Farmacéutica: fabricantes, distribuidores, Farmacia</a:t>
            </a:r>
            <a:endParaRPr lang="es-ES" sz="24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Contraloría General de la República</a:t>
            </a:r>
            <a:endParaRPr lang="es-ES" sz="24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Ministerio de Economía y Finanzas</a:t>
            </a:r>
            <a:endParaRPr lang="es-ES" sz="24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Corte Suprema de Justicia</a:t>
            </a:r>
            <a:endParaRPr lang="es-ES" sz="24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Asamblea Legislativa</a:t>
            </a:r>
            <a:endParaRPr lang="es-ES" sz="2400" b="0" strike="noStrike" spc="-1">
              <a:latin typeface="Arial"/>
            </a:endParaRPr>
          </a:p>
          <a:p>
            <a:pPr marL="685800" lvl="1" indent="-226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Pacientes y comunidad</a:t>
            </a:r>
            <a:endParaRPr lang="es-ES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2400" b="0" strike="noStrike" spc="-1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8988840" y="443880"/>
            <a:ext cx="2363040" cy="85896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ACTOTRES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10380960" y="5513400"/>
            <a:ext cx="1064880" cy="697320"/>
          </a:xfrm>
          <a:prstGeom prst="actionButtonForwardNext">
            <a:avLst/>
          </a:prstGeom>
          <a:ln>
            <a:rou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117" name="Imagen 6"/>
          <p:cNvPicPr/>
          <p:nvPr/>
        </p:nvPicPr>
        <p:blipFill>
          <a:blip r:embed="rId2"/>
          <a:stretch/>
        </p:blipFill>
        <p:spPr>
          <a:xfrm>
            <a:off x="0" y="77040"/>
            <a:ext cx="4101120" cy="90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Imagen 3"/>
          <p:cNvPicPr/>
          <p:nvPr/>
        </p:nvPicPr>
        <p:blipFill>
          <a:blip r:embed="rId2"/>
          <a:stretch/>
        </p:blipFill>
        <p:spPr>
          <a:xfrm>
            <a:off x="575280" y="363240"/>
            <a:ext cx="4101120" cy="900360"/>
          </a:xfrm>
          <a:prstGeom prst="rect">
            <a:avLst/>
          </a:prstGeom>
          <a:ln>
            <a:noFill/>
          </a:ln>
        </p:spPr>
      </p:pic>
      <p:sp>
        <p:nvSpPr>
          <p:cNvPr id="119" name="CustomShape 1"/>
          <p:cNvSpPr/>
          <p:nvPr/>
        </p:nvSpPr>
        <p:spPr>
          <a:xfrm>
            <a:off x="4624560" y="2689560"/>
            <a:ext cx="2673360" cy="1899720"/>
          </a:xfrm>
          <a:prstGeom prst="ellipse">
            <a:avLst/>
          </a:prstGeom>
          <a:solidFill>
            <a:srgbClr val="C7DDF1"/>
          </a:solidFill>
          <a:ln>
            <a:round/>
          </a:ln>
          <a:effectLst>
            <a:innerShdw blurRad="63500" dist="50800" dir="8100000">
              <a:srgbClr val="000000">
                <a:alpha val="5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Apoyo de la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gestión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Organización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Financiación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Recursos Humanos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Sistemas de</a:t>
            </a:r>
            <a:endParaRPr lang="es-E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información</a:t>
            </a:r>
            <a:endParaRPr lang="es-ES" sz="160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7115760" y="1688400"/>
            <a:ext cx="1823400" cy="91188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SELECCIÓN DE MEDICAMENTOS</a:t>
            </a:r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</p:txBody>
      </p:sp>
      <p:sp>
        <p:nvSpPr>
          <p:cNvPr id="121" name="CustomShape 3"/>
          <p:cNvSpPr/>
          <p:nvPr/>
        </p:nvSpPr>
        <p:spPr>
          <a:xfrm>
            <a:off x="7859520" y="3171600"/>
            <a:ext cx="1906920" cy="9118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PROGRAMACIÓN Y PLANIFICACIÓN DE LA DEMANDA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22" name="CustomShape 4"/>
          <p:cNvSpPr/>
          <p:nvPr/>
        </p:nvSpPr>
        <p:spPr>
          <a:xfrm>
            <a:off x="4848840" y="5011920"/>
            <a:ext cx="2072880" cy="91188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ADQUISICIÓN  PARA SATISFACER L A DEMANDA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23" name="CustomShape 5"/>
          <p:cNvSpPr/>
          <p:nvPr/>
        </p:nvSpPr>
        <p:spPr>
          <a:xfrm>
            <a:off x="1815120" y="3633480"/>
            <a:ext cx="2247840" cy="637560"/>
          </a:xfrm>
          <a:prstGeom prst="rect">
            <a:avLst/>
          </a:prstGeom>
          <a:solidFill>
            <a:srgbClr val="AAE2EA"/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ALMACENAMIENTO Y DISTRIBUCIÓN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24" name="CustomShape 6"/>
          <p:cNvSpPr/>
          <p:nvPr/>
        </p:nvSpPr>
        <p:spPr>
          <a:xfrm>
            <a:off x="2940120" y="1713600"/>
            <a:ext cx="1906920" cy="911880"/>
          </a:xfrm>
          <a:prstGeom prst="rect">
            <a:avLst/>
          </a:prstGeom>
          <a:solidFill>
            <a:srgbClr val="B07BD7"/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USO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PRESCRIPCIÓN Y DISPENSACION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25" name="CustomShape 7"/>
          <p:cNvSpPr/>
          <p:nvPr/>
        </p:nvSpPr>
        <p:spPr>
          <a:xfrm>
            <a:off x="5181480" y="246600"/>
            <a:ext cx="3017160" cy="63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1" strike="noStrike" spc="-1">
                <a:solidFill>
                  <a:srgbClr val="000000"/>
                </a:solidFill>
                <a:latin typeface="Calibri"/>
                <a:ea typeface="DejaVu Sans"/>
              </a:rPr>
              <a:t>CICLO DE LA GESTIÓN DEL MEDICAMENTOS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26" name="CustomShape 8"/>
          <p:cNvSpPr/>
          <p:nvPr/>
        </p:nvSpPr>
        <p:spPr>
          <a:xfrm>
            <a:off x="10502280" y="1519560"/>
            <a:ext cx="711000" cy="737640"/>
          </a:xfrm>
          <a:prstGeom prst="actionButtonHome">
            <a:avLst/>
          </a:prstGeom>
          <a:ln>
            <a:rou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27" name="CustomShape 9"/>
          <p:cNvSpPr/>
          <p:nvPr/>
        </p:nvSpPr>
        <p:spPr>
          <a:xfrm>
            <a:off x="9036360" y="492840"/>
            <a:ext cx="2297520" cy="5155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800" b="1" strike="noStrike" spc="-1">
                <a:solidFill>
                  <a:srgbClr val="FFFFFF"/>
                </a:solidFill>
                <a:latin typeface="Calibri"/>
                <a:ea typeface="DejaVu Sans"/>
              </a:rPr>
              <a:t>PROPUESTA</a:t>
            </a:r>
            <a:endParaRPr lang="es-ES" sz="2800" b="0" strike="noStrike" spc="-1">
              <a:latin typeface="Arial"/>
            </a:endParaRPr>
          </a:p>
        </p:txBody>
      </p:sp>
      <p:sp>
        <p:nvSpPr>
          <p:cNvPr id="128" name="CustomShape 10"/>
          <p:cNvSpPr/>
          <p:nvPr/>
        </p:nvSpPr>
        <p:spPr>
          <a:xfrm>
            <a:off x="2940120" y="1719720"/>
            <a:ext cx="1906920" cy="911880"/>
          </a:xfrm>
          <a:prstGeom prst="rect">
            <a:avLst/>
          </a:prstGeom>
          <a:solidFill>
            <a:srgbClr val="B07BD7"/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USO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PRESCRIPCIÓN Y DISPENSACION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129" name="CustomShape 11"/>
          <p:cNvSpPr/>
          <p:nvPr/>
        </p:nvSpPr>
        <p:spPr>
          <a:xfrm>
            <a:off x="2940120" y="1719720"/>
            <a:ext cx="1906920" cy="911880"/>
          </a:xfrm>
          <a:prstGeom prst="rect">
            <a:avLst/>
          </a:prstGeom>
          <a:solidFill>
            <a:srgbClr val="B07BD7"/>
          </a:solidFill>
          <a:ln>
            <a:noFill/>
          </a:ln>
          <a:effectLst>
            <a:outerShdw blurRad="107950" dist="126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USO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PRESCRIPCIÓN Y DISPENSACION</a:t>
            </a:r>
            <a:endParaRPr lang="es-ES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1112</Words>
  <Application>Microsoft Office PowerPoint</Application>
  <PresentationFormat>Panorámica</PresentationFormat>
  <Paragraphs>149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DejaVu Sans</vt:lpstr>
      <vt:lpstr>StarSymbol</vt:lpstr>
      <vt:lpstr>Symbol</vt:lpstr>
      <vt:lpstr>Wingdings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Martha</dc:creator>
  <dc:description/>
  <cp:lastModifiedBy>Martinez, Elvis</cp:lastModifiedBy>
  <cp:revision>57</cp:revision>
  <dcterms:created xsi:type="dcterms:W3CDTF">2019-02-25T02:06:01Z</dcterms:created>
  <dcterms:modified xsi:type="dcterms:W3CDTF">2021-08-25T17:58:31Z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Panorámica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16</vt:i4>
  </property>
</Properties>
</file>