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309" r:id="rId3"/>
    <p:sldId id="259" r:id="rId4"/>
    <p:sldId id="262" r:id="rId5"/>
    <p:sldId id="263" r:id="rId6"/>
    <p:sldId id="310" r:id="rId7"/>
    <p:sldId id="267" r:id="rId8"/>
    <p:sldId id="311" r:id="rId9"/>
    <p:sldId id="257" r:id="rId10"/>
    <p:sldId id="315" r:id="rId11"/>
    <p:sldId id="316" r:id="rId12"/>
    <p:sldId id="268" r:id="rId13"/>
    <p:sldId id="264" r:id="rId14"/>
    <p:sldId id="318" r:id="rId15"/>
    <p:sldId id="314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542F39-A628-4481-B9F5-DBC763FC9784}">
  <a:tblStyle styleId="{2B542F39-A628-4481-B9F5-DBC763FC97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1287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074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a7228db1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a7228db1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231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f665d9e5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f665d9e5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72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9f665d9e5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9f665d9e5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236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fe33d863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fe33d863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782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fe33d863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9fe33d863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692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92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a7228db1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a7228db1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04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fe33d86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fe33d863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69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fe33d86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fe33d86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520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fe33d863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9fe33d863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04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a7228db1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a7228db1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99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f665d9e5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f665d9e5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45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a7228db1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a7228db1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99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fe33d86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fe33d86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6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5700" y="3158400"/>
            <a:ext cx="9239700" cy="200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702150" y="3083967"/>
            <a:ext cx="17397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29500" y="773250"/>
            <a:ext cx="7485000" cy="1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2625" y="3562850"/>
            <a:ext cx="2919000" cy="1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2893500" y="-79800"/>
            <a:ext cx="6250500" cy="530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5400000">
            <a:off x="2027325" y="2497500"/>
            <a:ext cx="17397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 flipH="1">
            <a:off x="3796675" y="1786425"/>
            <a:ext cx="3480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0" y="2012850"/>
            <a:ext cx="28935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 flipH="1">
            <a:off x="3796675" y="2509157"/>
            <a:ext cx="3480000" cy="8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-116825" y="-79800"/>
            <a:ext cx="3012300" cy="530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365500" y="336975"/>
            <a:ext cx="5298900" cy="44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33875" y="1712250"/>
            <a:ext cx="1998300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flipH="1">
            <a:off x="-116825" y="-79800"/>
            <a:ext cx="3012300" cy="530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29875" y="1712250"/>
            <a:ext cx="2185500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4377349" y="937350"/>
            <a:ext cx="26127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127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2"/>
          </p:nvPr>
        </p:nvSpPr>
        <p:spPr>
          <a:xfrm>
            <a:off x="4374125" y="1381600"/>
            <a:ext cx="2616000" cy="11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4377345" y="2860450"/>
            <a:ext cx="26151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127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4374125" y="3304725"/>
            <a:ext cx="2612700" cy="11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 rot="10800000" flipH="1">
            <a:off x="-47850" y="4100525"/>
            <a:ext cx="9239700" cy="120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/>
          <p:nvPr/>
        </p:nvSpPr>
        <p:spPr>
          <a:xfrm>
            <a:off x="3702075" y="4034500"/>
            <a:ext cx="17397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388100" y="0"/>
            <a:ext cx="6367800" cy="41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 rot="10800000" flipH="1">
            <a:off x="-47850" y="-191400"/>
            <a:ext cx="9239700" cy="2369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150250" y="0"/>
            <a:ext cx="4843500" cy="21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866650" y="2177700"/>
            <a:ext cx="3410700" cy="29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6248400" y="-79800"/>
            <a:ext cx="2895600" cy="530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 flipH="1">
            <a:off x="1595075" y="50"/>
            <a:ext cx="32421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270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 flipH="1">
            <a:off x="6328500" y="1712250"/>
            <a:ext cx="2185500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/>
          <p:nvPr/>
        </p:nvSpPr>
        <p:spPr>
          <a:xfrm rot="-5402642">
            <a:off x="5275357" y="2349975"/>
            <a:ext cx="390300" cy="146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 flipH="1">
            <a:off x="-116825" y="-103725"/>
            <a:ext cx="3012300" cy="535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629875" y="1712250"/>
            <a:ext cx="2264400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4374125" y="398900"/>
            <a:ext cx="35517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127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2"/>
          </p:nvPr>
        </p:nvSpPr>
        <p:spPr>
          <a:xfrm>
            <a:off x="4374125" y="843156"/>
            <a:ext cx="35562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3"/>
          </p:nvPr>
        </p:nvSpPr>
        <p:spPr>
          <a:xfrm>
            <a:off x="4374125" y="3651120"/>
            <a:ext cx="35517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127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4"/>
          </p:nvPr>
        </p:nvSpPr>
        <p:spPr>
          <a:xfrm>
            <a:off x="4374125" y="4099201"/>
            <a:ext cx="35562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5"/>
          </p:nvPr>
        </p:nvSpPr>
        <p:spPr>
          <a:xfrm>
            <a:off x="4374125" y="2024610"/>
            <a:ext cx="35517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127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6"/>
          </p:nvPr>
        </p:nvSpPr>
        <p:spPr>
          <a:xfrm>
            <a:off x="4374125" y="2468916"/>
            <a:ext cx="35562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100" y="445025"/>
            <a:ext cx="769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 Semi Condensed"/>
              <a:buNone/>
              <a:defRPr sz="3000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6100" y="1152475"/>
            <a:ext cx="769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●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○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■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●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○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■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●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Char char="○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code Sans Semi Condensed"/>
              <a:buChar char="■"/>
              <a:defRPr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8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-95597" y="-1"/>
            <a:ext cx="9335193" cy="3258589"/>
          </a:xfrm>
          <a:prstGeom prst="rect">
            <a:avLst/>
          </a:prstGeom>
        </p:spPr>
      </p:pic>
      <p:sp>
        <p:nvSpPr>
          <p:cNvPr id="168" name="Google Shape;168;p28"/>
          <p:cNvSpPr txBox="1">
            <a:spLocks noGrp="1"/>
          </p:cNvSpPr>
          <p:nvPr>
            <p:ph type="ctrTitle"/>
          </p:nvPr>
        </p:nvSpPr>
        <p:spPr>
          <a:xfrm>
            <a:off x="2938220" y="936409"/>
            <a:ext cx="7485000" cy="1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AREDIS</a:t>
            </a:r>
            <a:endParaRPr dirty="0"/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1"/>
          </p:nvPr>
        </p:nvSpPr>
        <p:spPr>
          <a:xfrm>
            <a:off x="5761821" y="3503030"/>
            <a:ext cx="2919000" cy="1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2021</a:t>
            </a:r>
            <a:endParaRPr dirty="0"/>
          </a:p>
        </p:txBody>
      </p:sp>
      <p:sp>
        <p:nvSpPr>
          <p:cNvPr id="4" name="Google Shape;168;p28"/>
          <p:cNvSpPr txBox="1">
            <a:spLocks/>
          </p:cNvSpPr>
          <p:nvPr/>
        </p:nvSpPr>
        <p:spPr>
          <a:xfrm>
            <a:off x="4121845" y="1628988"/>
            <a:ext cx="5117751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9pPr>
          </a:lstStyle>
          <a:p>
            <a:r>
              <a:rPr lang="es-PA" sz="1400" dirty="0" smtClean="0"/>
              <a:t>ASOCIACIÓN DE REPRESENTANTES-DISTRIBUIDORES DE PRODUCTOS FARMACÉUTICOS</a:t>
            </a:r>
            <a:endParaRPr lang="es-P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H="1">
            <a:off x="3397662" y="1610524"/>
            <a:ext cx="5106257" cy="841800"/>
          </a:xfrm>
        </p:spPr>
        <p:txBody>
          <a:bodyPr/>
          <a:lstStyle/>
          <a:p>
            <a:r>
              <a:rPr lang="es-PA" dirty="0" smtClean="0"/>
              <a:t>PRINCIPALES CAUSAS DE RENGLÓN DESIERTO</a:t>
            </a:r>
            <a:endParaRPr lang="es-PA" dirty="0"/>
          </a:p>
        </p:txBody>
      </p:sp>
      <p:pic>
        <p:nvPicPr>
          <p:cNvPr id="5" name="Marcador de posición de 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8928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-51012" y="1636000"/>
            <a:ext cx="2870387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A" sz="2400" dirty="0" smtClean="0"/>
              <a:t>Algunas de las causas por las cuales el proponente no se presenta:</a:t>
            </a:r>
            <a:endParaRPr sz="2400" dirty="0"/>
          </a:p>
        </p:txBody>
      </p:sp>
      <p:sp>
        <p:nvSpPr>
          <p:cNvPr id="250" name="Google Shape;250;p39"/>
          <p:cNvSpPr txBox="1">
            <a:spLocks noGrp="1"/>
          </p:cNvSpPr>
          <p:nvPr>
            <p:ph type="subTitle" idx="1"/>
          </p:nvPr>
        </p:nvSpPr>
        <p:spPr>
          <a:xfrm>
            <a:off x="3774211" y="955329"/>
            <a:ext cx="5270036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/>
            <a:r>
              <a:rPr lang="es-PA" sz="1400" dirty="0" smtClean="0"/>
              <a:t>No cumple </a:t>
            </a:r>
            <a:r>
              <a:rPr lang="es-PA" sz="1400" dirty="0"/>
              <a:t>con los requisitos exigidos en el Pliego de Cargos.  </a:t>
            </a:r>
            <a:r>
              <a:rPr lang="es-PA" sz="1400" dirty="0" smtClean="0"/>
              <a:t>Estos </a:t>
            </a:r>
            <a:r>
              <a:rPr lang="es-PA" sz="1400" dirty="0"/>
              <a:t>pueden ser: Registro Sanitario, Certificado de Intercambiabilidad, Certificación de Comercialización en países de Alto Estándar, Comunidad Europea o Estados Unidos, entre </a:t>
            </a:r>
            <a:r>
              <a:rPr lang="es-PA" sz="1400" dirty="0" smtClean="0"/>
              <a:t>otros.</a:t>
            </a:r>
          </a:p>
          <a:p>
            <a:pPr lvl="0" indent="0"/>
            <a:endParaRPr lang="es-PA" sz="1400" dirty="0"/>
          </a:p>
          <a:p>
            <a:pPr lvl="0" indent="0"/>
            <a:r>
              <a:rPr lang="es-PA" sz="1400" dirty="0"/>
              <a:t>Antecedente de precio no atractivo fijado por </a:t>
            </a:r>
            <a:r>
              <a:rPr lang="es-PA" sz="1400" dirty="0" smtClean="0"/>
              <a:t>algún </a:t>
            </a:r>
            <a:r>
              <a:rPr lang="es-PA" sz="1400" dirty="0"/>
              <a:t>proveedor que hoy no existe o no puede mantenerlo.  Esto trae como consecuencia la no participación o la declaración de onerosidad del </a:t>
            </a:r>
            <a:r>
              <a:rPr lang="es-PA" sz="1400" dirty="0" smtClean="0"/>
              <a:t>reglón.</a:t>
            </a:r>
          </a:p>
          <a:p>
            <a:pPr lvl="0" indent="0"/>
            <a:endParaRPr lang="es-PA" sz="1400" dirty="0"/>
          </a:p>
          <a:p>
            <a:pPr lvl="0" indent="0"/>
            <a:r>
              <a:rPr lang="es-PA" sz="1400" dirty="0"/>
              <a:t>El producto no se comercializa en el </a:t>
            </a:r>
            <a:r>
              <a:rPr lang="es-PA" sz="1400" dirty="0" smtClean="0"/>
              <a:t>país.</a:t>
            </a:r>
            <a:endParaRPr lang="es-PA" sz="1400" dirty="0"/>
          </a:p>
        </p:txBody>
      </p:sp>
      <p:sp>
        <p:nvSpPr>
          <p:cNvPr id="260" name="Google Shape;260;p39"/>
          <p:cNvSpPr/>
          <p:nvPr/>
        </p:nvSpPr>
        <p:spPr>
          <a:xfrm rot="-5400000">
            <a:off x="2751875" y="353382"/>
            <a:ext cx="2835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11324;p75"/>
          <p:cNvGrpSpPr/>
          <p:nvPr/>
        </p:nvGrpSpPr>
        <p:grpSpPr>
          <a:xfrm>
            <a:off x="3198721" y="978660"/>
            <a:ext cx="575490" cy="569464"/>
            <a:chOff x="1049375" y="2318350"/>
            <a:chExt cx="298525" cy="295400"/>
          </a:xfrm>
          <a:solidFill>
            <a:schemeClr val="accent3"/>
          </a:solidFill>
        </p:grpSpPr>
        <p:sp>
          <p:nvSpPr>
            <p:cNvPr id="26" name="Google Shape;11325;p75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26;p75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327;p75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328;p75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1312;p75"/>
          <p:cNvGrpSpPr/>
          <p:nvPr/>
        </p:nvGrpSpPr>
        <p:grpSpPr>
          <a:xfrm>
            <a:off x="3218367" y="2495500"/>
            <a:ext cx="555844" cy="551457"/>
            <a:chOff x="2508825" y="2318350"/>
            <a:chExt cx="297750" cy="295400"/>
          </a:xfrm>
          <a:solidFill>
            <a:schemeClr val="accent3"/>
          </a:solidFill>
        </p:grpSpPr>
        <p:sp>
          <p:nvSpPr>
            <p:cNvPr id="31" name="Google Shape;11313;p75"/>
            <p:cNvSpPr/>
            <p:nvPr/>
          </p:nvSpPr>
          <p:spPr>
            <a:xfrm>
              <a:off x="2508825" y="2318350"/>
              <a:ext cx="297750" cy="295400"/>
            </a:xfrm>
            <a:custGeom>
              <a:avLst/>
              <a:gdLst/>
              <a:ahLst/>
              <a:cxnLst/>
              <a:rect l="l" t="t" r="r" b="b"/>
              <a:pathLst>
                <a:path w="11910" h="11816" extrusionOk="0">
                  <a:moveTo>
                    <a:pt x="5892" y="694"/>
                  </a:moveTo>
                  <a:cubicBezTo>
                    <a:pt x="7625" y="694"/>
                    <a:pt x="9043" y="2112"/>
                    <a:pt x="9043" y="3845"/>
                  </a:cubicBezTo>
                  <a:cubicBezTo>
                    <a:pt x="9043" y="5483"/>
                    <a:pt x="7751" y="6838"/>
                    <a:pt x="6081" y="6932"/>
                  </a:cubicBezTo>
                  <a:cubicBezTo>
                    <a:pt x="6018" y="6932"/>
                    <a:pt x="5987" y="6901"/>
                    <a:pt x="5924" y="6869"/>
                  </a:cubicBezTo>
                  <a:lnTo>
                    <a:pt x="5766" y="6711"/>
                  </a:lnTo>
                  <a:cubicBezTo>
                    <a:pt x="5297" y="6298"/>
                    <a:pt x="4683" y="6101"/>
                    <a:pt x="4072" y="6101"/>
                  </a:cubicBezTo>
                  <a:cubicBezTo>
                    <a:pt x="3985" y="6101"/>
                    <a:pt x="3899" y="6105"/>
                    <a:pt x="3813" y="6113"/>
                  </a:cubicBezTo>
                  <a:cubicBezTo>
                    <a:pt x="3151" y="5577"/>
                    <a:pt x="2773" y="4727"/>
                    <a:pt x="2773" y="3845"/>
                  </a:cubicBezTo>
                  <a:cubicBezTo>
                    <a:pt x="2773" y="2112"/>
                    <a:pt x="4191" y="694"/>
                    <a:pt x="5892" y="694"/>
                  </a:cubicBezTo>
                  <a:close/>
                  <a:moveTo>
                    <a:pt x="4171" y="6822"/>
                  </a:moveTo>
                  <a:cubicBezTo>
                    <a:pt x="4577" y="6822"/>
                    <a:pt x="4979" y="6964"/>
                    <a:pt x="5294" y="7247"/>
                  </a:cubicBezTo>
                  <a:cubicBezTo>
                    <a:pt x="5420" y="7373"/>
                    <a:pt x="5735" y="7657"/>
                    <a:pt x="5892" y="7657"/>
                  </a:cubicBezTo>
                  <a:lnTo>
                    <a:pt x="7972" y="7657"/>
                  </a:lnTo>
                  <a:cubicBezTo>
                    <a:pt x="8192" y="7657"/>
                    <a:pt x="8350" y="7814"/>
                    <a:pt x="8350" y="8003"/>
                  </a:cubicBezTo>
                  <a:cubicBezTo>
                    <a:pt x="8350" y="8192"/>
                    <a:pt x="8192" y="8350"/>
                    <a:pt x="7972" y="8350"/>
                  </a:cubicBezTo>
                  <a:lnTo>
                    <a:pt x="5514" y="8350"/>
                  </a:lnTo>
                  <a:cubicBezTo>
                    <a:pt x="5294" y="8350"/>
                    <a:pt x="5136" y="8507"/>
                    <a:pt x="5136" y="8728"/>
                  </a:cubicBezTo>
                  <a:cubicBezTo>
                    <a:pt x="5136" y="8917"/>
                    <a:pt x="5294" y="9074"/>
                    <a:pt x="5514" y="9074"/>
                  </a:cubicBezTo>
                  <a:lnTo>
                    <a:pt x="8224" y="9074"/>
                  </a:lnTo>
                  <a:cubicBezTo>
                    <a:pt x="8507" y="9074"/>
                    <a:pt x="8759" y="8948"/>
                    <a:pt x="8980" y="8759"/>
                  </a:cubicBezTo>
                  <a:lnTo>
                    <a:pt x="10492" y="7090"/>
                  </a:lnTo>
                  <a:cubicBezTo>
                    <a:pt x="10568" y="7033"/>
                    <a:pt x="10666" y="6987"/>
                    <a:pt x="10766" y="6987"/>
                  </a:cubicBezTo>
                  <a:cubicBezTo>
                    <a:pt x="10833" y="6987"/>
                    <a:pt x="10902" y="7008"/>
                    <a:pt x="10965" y="7058"/>
                  </a:cubicBezTo>
                  <a:cubicBezTo>
                    <a:pt x="11122" y="7184"/>
                    <a:pt x="11185" y="7373"/>
                    <a:pt x="11059" y="7531"/>
                  </a:cubicBezTo>
                  <a:lnTo>
                    <a:pt x="9389" y="9767"/>
                  </a:lnTo>
                  <a:cubicBezTo>
                    <a:pt x="9074" y="10209"/>
                    <a:pt x="8570" y="10492"/>
                    <a:pt x="8035" y="10492"/>
                  </a:cubicBezTo>
                  <a:lnTo>
                    <a:pt x="2773" y="10492"/>
                  </a:lnTo>
                  <a:lnTo>
                    <a:pt x="2773" y="7468"/>
                  </a:lnTo>
                  <a:lnTo>
                    <a:pt x="3025" y="7247"/>
                  </a:lnTo>
                  <a:cubicBezTo>
                    <a:pt x="3356" y="6964"/>
                    <a:pt x="3766" y="6822"/>
                    <a:pt x="4171" y="6822"/>
                  </a:cubicBezTo>
                  <a:close/>
                  <a:moveTo>
                    <a:pt x="1734" y="6932"/>
                  </a:moveTo>
                  <a:cubicBezTo>
                    <a:pt x="1923" y="6932"/>
                    <a:pt x="2080" y="7090"/>
                    <a:pt x="2080" y="7310"/>
                  </a:cubicBezTo>
                  <a:lnTo>
                    <a:pt x="2080" y="10807"/>
                  </a:lnTo>
                  <a:cubicBezTo>
                    <a:pt x="2080" y="10996"/>
                    <a:pt x="1923" y="11154"/>
                    <a:pt x="1734" y="11154"/>
                  </a:cubicBezTo>
                  <a:lnTo>
                    <a:pt x="662" y="11154"/>
                  </a:lnTo>
                  <a:lnTo>
                    <a:pt x="662" y="6932"/>
                  </a:lnTo>
                  <a:close/>
                  <a:moveTo>
                    <a:pt x="5924" y="1"/>
                  </a:moveTo>
                  <a:cubicBezTo>
                    <a:pt x="3844" y="1"/>
                    <a:pt x="2112" y="1734"/>
                    <a:pt x="2112" y="3845"/>
                  </a:cubicBezTo>
                  <a:cubicBezTo>
                    <a:pt x="2112" y="4790"/>
                    <a:pt x="2458" y="5672"/>
                    <a:pt x="3088" y="6396"/>
                  </a:cubicBezTo>
                  <a:cubicBezTo>
                    <a:pt x="2931" y="6459"/>
                    <a:pt x="2773" y="6585"/>
                    <a:pt x="2616" y="6711"/>
                  </a:cubicBezTo>
                  <a:cubicBezTo>
                    <a:pt x="2427" y="6428"/>
                    <a:pt x="2112" y="6270"/>
                    <a:pt x="1765" y="6270"/>
                  </a:cubicBezTo>
                  <a:lnTo>
                    <a:pt x="347" y="6270"/>
                  </a:lnTo>
                  <a:cubicBezTo>
                    <a:pt x="158" y="6270"/>
                    <a:pt x="1" y="6428"/>
                    <a:pt x="1" y="6585"/>
                  </a:cubicBezTo>
                  <a:lnTo>
                    <a:pt x="1" y="11469"/>
                  </a:lnTo>
                  <a:cubicBezTo>
                    <a:pt x="1" y="11658"/>
                    <a:pt x="158" y="11815"/>
                    <a:pt x="347" y="11815"/>
                  </a:cubicBezTo>
                  <a:lnTo>
                    <a:pt x="1765" y="11815"/>
                  </a:lnTo>
                  <a:cubicBezTo>
                    <a:pt x="2238" y="11815"/>
                    <a:pt x="2584" y="11563"/>
                    <a:pt x="2742" y="11122"/>
                  </a:cubicBezTo>
                  <a:lnTo>
                    <a:pt x="8035" y="11122"/>
                  </a:lnTo>
                  <a:cubicBezTo>
                    <a:pt x="8759" y="11122"/>
                    <a:pt x="9515" y="10776"/>
                    <a:pt x="9956" y="10146"/>
                  </a:cubicBezTo>
                  <a:lnTo>
                    <a:pt x="11595" y="7877"/>
                  </a:lnTo>
                  <a:cubicBezTo>
                    <a:pt x="11910" y="7468"/>
                    <a:pt x="11878" y="6838"/>
                    <a:pt x="11437" y="6459"/>
                  </a:cubicBezTo>
                  <a:cubicBezTo>
                    <a:pt x="11249" y="6301"/>
                    <a:pt x="11015" y="6221"/>
                    <a:pt x="10780" y="6221"/>
                  </a:cubicBezTo>
                  <a:cubicBezTo>
                    <a:pt x="10503" y="6221"/>
                    <a:pt x="10224" y="6332"/>
                    <a:pt x="10019" y="6554"/>
                  </a:cubicBezTo>
                  <a:lnTo>
                    <a:pt x="9011" y="7657"/>
                  </a:lnTo>
                  <a:cubicBezTo>
                    <a:pt x="8885" y="7247"/>
                    <a:pt x="8539" y="6932"/>
                    <a:pt x="8098" y="6932"/>
                  </a:cubicBezTo>
                  <a:cubicBezTo>
                    <a:pt x="8287" y="6838"/>
                    <a:pt x="8444" y="6680"/>
                    <a:pt x="8602" y="6522"/>
                  </a:cubicBezTo>
                  <a:cubicBezTo>
                    <a:pt x="9358" y="5798"/>
                    <a:pt x="9767" y="4821"/>
                    <a:pt x="9767" y="3845"/>
                  </a:cubicBezTo>
                  <a:cubicBezTo>
                    <a:pt x="9767" y="1734"/>
                    <a:pt x="8035" y="1"/>
                    <a:pt x="5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314;p75"/>
            <p:cNvSpPr/>
            <p:nvPr/>
          </p:nvSpPr>
          <p:spPr>
            <a:xfrm>
              <a:off x="2629350" y="2353025"/>
              <a:ext cx="54350" cy="121300"/>
            </a:xfrm>
            <a:custGeom>
              <a:avLst/>
              <a:gdLst/>
              <a:ahLst/>
              <a:cxnLst/>
              <a:rect l="l" t="t" r="r" b="b"/>
              <a:pathLst>
                <a:path w="2174" h="4852" extrusionOk="0">
                  <a:moveTo>
                    <a:pt x="1071" y="0"/>
                  </a:moveTo>
                  <a:cubicBezTo>
                    <a:pt x="882" y="0"/>
                    <a:pt x="725" y="158"/>
                    <a:pt x="725" y="347"/>
                  </a:cubicBezTo>
                  <a:lnTo>
                    <a:pt x="725" y="756"/>
                  </a:lnTo>
                  <a:cubicBezTo>
                    <a:pt x="315" y="914"/>
                    <a:pt x="63" y="1292"/>
                    <a:pt x="63" y="1733"/>
                  </a:cubicBezTo>
                  <a:cubicBezTo>
                    <a:pt x="0" y="2332"/>
                    <a:pt x="473" y="2804"/>
                    <a:pt x="1071" y="2804"/>
                  </a:cubicBezTo>
                  <a:cubicBezTo>
                    <a:pt x="1260" y="2804"/>
                    <a:pt x="1418" y="2962"/>
                    <a:pt x="1418" y="3151"/>
                  </a:cubicBezTo>
                  <a:cubicBezTo>
                    <a:pt x="1418" y="3308"/>
                    <a:pt x="1355" y="3434"/>
                    <a:pt x="1229" y="3466"/>
                  </a:cubicBezTo>
                  <a:cubicBezTo>
                    <a:pt x="1185" y="3492"/>
                    <a:pt x="1140" y="3503"/>
                    <a:pt x="1093" y="3503"/>
                  </a:cubicBezTo>
                  <a:cubicBezTo>
                    <a:pt x="970" y="3503"/>
                    <a:pt x="839" y="3422"/>
                    <a:pt x="725" y="3308"/>
                  </a:cubicBezTo>
                  <a:cubicBezTo>
                    <a:pt x="662" y="3245"/>
                    <a:pt x="575" y="3214"/>
                    <a:pt x="488" y="3214"/>
                  </a:cubicBezTo>
                  <a:cubicBezTo>
                    <a:pt x="402" y="3214"/>
                    <a:pt x="315" y="3245"/>
                    <a:pt x="252" y="3308"/>
                  </a:cubicBezTo>
                  <a:cubicBezTo>
                    <a:pt x="126" y="3434"/>
                    <a:pt x="126" y="3655"/>
                    <a:pt x="252" y="3781"/>
                  </a:cubicBezTo>
                  <a:cubicBezTo>
                    <a:pt x="410" y="3938"/>
                    <a:pt x="567" y="4064"/>
                    <a:pt x="756" y="4096"/>
                  </a:cubicBezTo>
                  <a:lnTo>
                    <a:pt x="756" y="4505"/>
                  </a:lnTo>
                  <a:cubicBezTo>
                    <a:pt x="756" y="4694"/>
                    <a:pt x="914" y="4852"/>
                    <a:pt x="1103" y="4852"/>
                  </a:cubicBezTo>
                  <a:cubicBezTo>
                    <a:pt x="1323" y="4852"/>
                    <a:pt x="1481" y="4694"/>
                    <a:pt x="1481" y="4505"/>
                  </a:cubicBezTo>
                  <a:lnTo>
                    <a:pt x="1481" y="4096"/>
                  </a:lnTo>
                  <a:cubicBezTo>
                    <a:pt x="1481" y="4096"/>
                    <a:pt x="1512" y="4096"/>
                    <a:pt x="1512" y="4064"/>
                  </a:cubicBezTo>
                  <a:cubicBezTo>
                    <a:pt x="1890" y="3907"/>
                    <a:pt x="2142" y="3497"/>
                    <a:pt x="2142" y="3119"/>
                  </a:cubicBezTo>
                  <a:cubicBezTo>
                    <a:pt x="2142" y="2521"/>
                    <a:pt x="1670" y="2079"/>
                    <a:pt x="1103" y="2079"/>
                  </a:cubicBezTo>
                  <a:cubicBezTo>
                    <a:pt x="914" y="2079"/>
                    <a:pt x="756" y="1922"/>
                    <a:pt x="756" y="1733"/>
                  </a:cubicBezTo>
                  <a:cubicBezTo>
                    <a:pt x="756" y="1575"/>
                    <a:pt x="851" y="1449"/>
                    <a:pt x="1008" y="1418"/>
                  </a:cubicBezTo>
                  <a:cubicBezTo>
                    <a:pt x="1047" y="1405"/>
                    <a:pt x="1085" y="1399"/>
                    <a:pt x="1124" y="1399"/>
                  </a:cubicBezTo>
                  <a:cubicBezTo>
                    <a:pt x="1273" y="1399"/>
                    <a:pt x="1418" y="1494"/>
                    <a:pt x="1544" y="1670"/>
                  </a:cubicBezTo>
                  <a:cubicBezTo>
                    <a:pt x="1610" y="1753"/>
                    <a:pt x="1703" y="1792"/>
                    <a:pt x="1795" y="1792"/>
                  </a:cubicBezTo>
                  <a:cubicBezTo>
                    <a:pt x="1876" y="1792"/>
                    <a:pt x="1957" y="1761"/>
                    <a:pt x="2016" y="1701"/>
                  </a:cubicBezTo>
                  <a:cubicBezTo>
                    <a:pt x="2174" y="1575"/>
                    <a:pt x="2174" y="1323"/>
                    <a:pt x="2048" y="1229"/>
                  </a:cubicBezTo>
                  <a:cubicBezTo>
                    <a:pt x="1859" y="977"/>
                    <a:pt x="1670" y="819"/>
                    <a:pt x="1418" y="756"/>
                  </a:cubicBezTo>
                  <a:lnTo>
                    <a:pt x="1418" y="347"/>
                  </a:ln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1156;p75"/>
          <p:cNvGrpSpPr/>
          <p:nvPr/>
        </p:nvGrpSpPr>
        <p:grpSpPr>
          <a:xfrm>
            <a:off x="3143230" y="3589826"/>
            <a:ext cx="581744" cy="558225"/>
            <a:chOff x="-62890750" y="2296300"/>
            <a:chExt cx="330825" cy="317450"/>
          </a:xfrm>
          <a:solidFill>
            <a:schemeClr val="accent3"/>
          </a:solidFill>
        </p:grpSpPr>
        <p:sp>
          <p:nvSpPr>
            <p:cNvPr id="34" name="Google Shape;11157;p75"/>
            <p:cNvSpPr/>
            <p:nvPr/>
          </p:nvSpPr>
          <p:spPr>
            <a:xfrm>
              <a:off x="-62890750" y="2296300"/>
              <a:ext cx="313500" cy="195375"/>
            </a:xfrm>
            <a:custGeom>
              <a:avLst/>
              <a:gdLst/>
              <a:ahLst/>
              <a:cxnLst/>
              <a:rect l="l" t="t" r="r" b="b"/>
              <a:pathLst>
                <a:path w="12540" h="7815" extrusionOk="0">
                  <a:moveTo>
                    <a:pt x="11437" y="2080"/>
                  </a:moveTo>
                  <a:lnTo>
                    <a:pt x="11658" y="2931"/>
                  </a:lnTo>
                  <a:lnTo>
                    <a:pt x="10776" y="2742"/>
                  </a:lnTo>
                  <a:lnTo>
                    <a:pt x="11437" y="2080"/>
                  </a:lnTo>
                  <a:close/>
                  <a:moveTo>
                    <a:pt x="6617" y="1"/>
                  </a:moveTo>
                  <a:cubicBezTo>
                    <a:pt x="4916" y="1"/>
                    <a:pt x="3340" y="662"/>
                    <a:pt x="2112" y="1828"/>
                  </a:cubicBezTo>
                  <a:cubicBezTo>
                    <a:pt x="663" y="3277"/>
                    <a:pt x="1" y="5420"/>
                    <a:pt x="379" y="7467"/>
                  </a:cubicBezTo>
                  <a:cubicBezTo>
                    <a:pt x="442" y="7656"/>
                    <a:pt x="568" y="7814"/>
                    <a:pt x="789" y="7814"/>
                  </a:cubicBezTo>
                  <a:lnTo>
                    <a:pt x="852" y="7814"/>
                  </a:lnTo>
                  <a:cubicBezTo>
                    <a:pt x="1104" y="7783"/>
                    <a:pt x="1198" y="7562"/>
                    <a:pt x="1167" y="7341"/>
                  </a:cubicBezTo>
                  <a:cubicBezTo>
                    <a:pt x="852" y="5577"/>
                    <a:pt x="1419" y="3718"/>
                    <a:pt x="2710" y="2458"/>
                  </a:cubicBezTo>
                  <a:cubicBezTo>
                    <a:pt x="3719" y="1450"/>
                    <a:pt x="5136" y="851"/>
                    <a:pt x="6617" y="851"/>
                  </a:cubicBezTo>
                  <a:cubicBezTo>
                    <a:pt x="7940" y="851"/>
                    <a:pt x="9200" y="1324"/>
                    <a:pt x="10177" y="2206"/>
                  </a:cubicBezTo>
                  <a:lnTo>
                    <a:pt x="9610" y="2773"/>
                  </a:lnTo>
                  <a:cubicBezTo>
                    <a:pt x="9484" y="2899"/>
                    <a:pt x="9452" y="3057"/>
                    <a:pt x="9484" y="3183"/>
                  </a:cubicBezTo>
                  <a:cubicBezTo>
                    <a:pt x="9515" y="3340"/>
                    <a:pt x="9641" y="3403"/>
                    <a:pt x="9799" y="3466"/>
                  </a:cubicBezTo>
                  <a:lnTo>
                    <a:pt x="12036" y="3939"/>
                  </a:lnTo>
                  <a:lnTo>
                    <a:pt x="12130" y="3939"/>
                  </a:lnTo>
                  <a:cubicBezTo>
                    <a:pt x="12225" y="3939"/>
                    <a:pt x="12319" y="3876"/>
                    <a:pt x="12382" y="3813"/>
                  </a:cubicBezTo>
                  <a:cubicBezTo>
                    <a:pt x="12508" y="3687"/>
                    <a:pt x="12540" y="3561"/>
                    <a:pt x="12508" y="3403"/>
                  </a:cubicBezTo>
                  <a:lnTo>
                    <a:pt x="12036" y="1167"/>
                  </a:lnTo>
                  <a:cubicBezTo>
                    <a:pt x="12004" y="1009"/>
                    <a:pt x="11878" y="883"/>
                    <a:pt x="11752" y="851"/>
                  </a:cubicBezTo>
                  <a:cubicBezTo>
                    <a:pt x="11715" y="844"/>
                    <a:pt x="11678" y="840"/>
                    <a:pt x="11642" y="840"/>
                  </a:cubicBezTo>
                  <a:cubicBezTo>
                    <a:pt x="11526" y="840"/>
                    <a:pt x="11422" y="881"/>
                    <a:pt x="11374" y="977"/>
                  </a:cubicBezTo>
                  <a:lnTo>
                    <a:pt x="10776" y="1576"/>
                  </a:lnTo>
                  <a:cubicBezTo>
                    <a:pt x="9641" y="536"/>
                    <a:pt x="8129" y="1"/>
                    <a:pt x="66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58;p75"/>
            <p:cNvSpPr/>
            <p:nvPr/>
          </p:nvSpPr>
          <p:spPr>
            <a:xfrm>
              <a:off x="-62874975" y="2417475"/>
              <a:ext cx="315050" cy="196275"/>
            </a:xfrm>
            <a:custGeom>
              <a:avLst/>
              <a:gdLst/>
              <a:ahLst/>
              <a:cxnLst/>
              <a:rect l="l" t="t" r="r" b="b"/>
              <a:pathLst>
                <a:path w="12602" h="7851" extrusionOk="0">
                  <a:moveTo>
                    <a:pt x="977" y="4857"/>
                  </a:moveTo>
                  <a:lnTo>
                    <a:pt x="1827" y="5078"/>
                  </a:lnTo>
                  <a:lnTo>
                    <a:pt x="1166" y="5739"/>
                  </a:lnTo>
                  <a:lnTo>
                    <a:pt x="977" y="4857"/>
                  </a:lnTo>
                  <a:close/>
                  <a:moveTo>
                    <a:pt x="11779" y="1"/>
                  </a:moveTo>
                  <a:cubicBezTo>
                    <a:pt x="11759" y="1"/>
                    <a:pt x="11739" y="2"/>
                    <a:pt x="11720" y="6"/>
                  </a:cubicBezTo>
                  <a:cubicBezTo>
                    <a:pt x="11499" y="69"/>
                    <a:pt x="11373" y="289"/>
                    <a:pt x="11405" y="478"/>
                  </a:cubicBezTo>
                  <a:cubicBezTo>
                    <a:pt x="11720" y="2274"/>
                    <a:pt x="11184" y="4101"/>
                    <a:pt x="9861" y="5361"/>
                  </a:cubicBezTo>
                  <a:cubicBezTo>
                    <a:pt x="8853" y="6401"/>
                    <a:pt x="7435" y="7000"/>
                    <a:pt x="5986" y="7000"/>
                  </a:cubicBezTo>
                  <a:cubicBezTo>
                    <a:pt x="4631" y="7000"/>
                    <a:pt x="3371" y="6527"/>
                    <a:pt x="2394" y="5645"/>
                  </a:cubicBezTo>
                  <a:lnTo>
                    <a:pt x="2993" y="5046"/>
                  </a:lnTo>
                  <a:cubicBezTo>
                    <a:pt x="3088" y="4952"/>
                    <a:pt x="3151" y="4794"/>
                    <a:pt x="3088" y="4668"/>
                  </a:cubicBezTo>
                  <a:cubicBezTo>
                    <a:pt x="3056" y="4511"/>
                    <a:pt x="2962" y="4416"/>
                    <a:pt x="2772" y="4385"/>
                  </a:cubicBezTo>
                  <a:lnTo>
                    <a:pt x="536" y="3912"/>
                  </a:lnTo>
                  <a:cubicBezTo>
                    <a:pt x="506" y="3905"/>
                    <a:pt x="476" y="3901"/>
                    <a:pt x="446" y="3901"/>
                  </a:cubicBezTo>
                  <a:cubicBezTo>
                    <a:pt x="350" y="3901"/>
                    <a:pt x="254" y="3942"/>
                    <a:pt x="158" y="4038"/>
                  </a:cubicBezTo>
                  <a:cubicBezTo>
                    <a:pt x="32" y="4164"/>
                    <a:pt x="0" y="4290"/>
                    <a:pt x="32" y="4448"/>
                  </a:cubicBezTo>
                  <a:lnTo>
                    <a:pt x="504" y="6685"/>
                  </a:lnTo>
                  <a:cubicBezTo>
                    <a:pt x="536" y="6842"/>
                    <a:pt x="662" y="6937"/>
                    <a:pt x="788" y="7000"/>
                  </a:cubicBezTo>
                  <a:lnTo>
                    <a:pt x="882" y="7000"/>
                  </a:lnTo>
                  <a:cubicBezTo>
                    <a:pt x="1008" y="7000"/>
                    <a:pt x="1103" y="6968"/>
                    <a:pt x="1166" y="6874"/>
                  </a:cubicBezTo>
                  <a:lnTo>
                    <a:pt x="1764" y="6275"/>
                  </a:lnTo>
                  <a:cubicBezTo>
                    <a:pt x="2899" y="7315"/>
                    <a:pt x="4411" y="7850"/>
                    <a:pt x="5923" y="7850"/>
                  </a:cubicBezTo>
                  <a:cubicBezTo>
                    <a:pt x="7624" y="7850"/>
                    <a:pt x="9200" y="7189"/>
                    <a:pt x="10428" y="6023"/>
                  </a:cubicBezTo>
                  <a:cubicBezTo>
                    <a:pt x="11909" y="4511"/>
                    <a:pt x="12602" y="2400"/>
                    <a:pt x="12192" y="321"/>
                  </a:cubicBezTo>
                  <a:cubicBezTo>
                    <a:pt x="12164" y="123"/>
                    <a:pt x="11958" y="1"/>
                    <a:pt x="117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159;p75"/>
            <p:cNvSpPr/>
            <p:nvPr/>
          </p:nvSpPr>
          <p:spPr>
            <a:xfrm>
              <a:off x="-62822225" y="2357750"/>
              <a:ext cx="193000" cy="192975"/>
            </a:xfrm>
            <a:custGeom>
              <a:avLst/>
              <a:gdLst/>
              <a:ahLst/>
              <a:cxnLst/>
              <a:rect l="l" t="t" r="r" b="b"/>
              <a:pathLst>
                <a:path w="7720" h="7719" extrusionOk="0">
                  <a:moveTo>
                    <a:pt x="2238" y="1323"/>
                  </a:moveTo>
                  <a:lnTo>
                    <a:pt x="2238" y="1323"/>
                  </a:lnTo>
                  <a:cubicBezTo>
                    <a:pt x="2143" y="1544"/>
                    <a:pt x="2049" y="1827"/>
                    <a:pt x="1986" y="2111"/>
                  </a:cubicBezTo>
                  <a:lnTo>
                    <a:pt x="1419" y="2111"/>
                  </a:lnTo>
                  <a:cubicBezTo>
                    <a:pt x="1671" y="1796"/>
                    <a:pt x="1923" y="1512"/>
                    <a:pt x="2238" y="1323"/>
                  </a:cubicBezTo>
                  <a:close/>
                  <a:moveTo>
                    <a:pt x="3466" y="1040"/>
                  </a:moveTo>
                  <a:lnTo>
                    <a:pt x="3466" y="2111"/>
                  </a:lnTo>
                  <a:lnTo>
                    <a:pt x="2836" y="2111"/>
                  </a:lnTo>
                  <a:cubicBezTo>
                    <a:pt x="2994" y="1575"/>
                    <a:pt x="3246" y="1229"/>
                    <a:pt x="3466" y="1040"/>
                  </a:cubicBezTo>
                  <a:close/>
                  <a:moveTo>
                    <a:pt x="4254" y="1040"/>
                  </a:moveTo>
                  <a:cubicBezTo>
                    <a:pt x="4538" y="1229"/>
                    <a:pt x="4727" y="1575"/>
                    <a:pt x="4884" y="2111"/>
                  </a:cubicBezTo>
                  <a:lnTo>
                    <a:pt x="4254" y="2111"/>
                  </a:lnTo>
                  <a:lnTo>
                    <a:pt x="4254" y="1040"/>
                  </a:lnTo>
                  <a:close/>
                  <a:moveTo>
                    <a:pt x="5483" y="1323"/>
                  </a:moveTo>
                  <a:lnTo>
                    <a:pt x="5483" y="1323"/>
                  </a:lnTo>
                  <a:cubicBezTo>
                    <a:pt x="5798" y="1512"/>
                    <a:pt x="6081" y="1796"/>
                    <a:pt x="6302" y="2111"/>
                  </a:cubicBezTo>
                  <a:lnTo>
                    <a:pt x="5766" y="2111"/>
                  </a:lnTo>
                  <a:cubicBezTo>
                    <a:pt x="5672" y="1827"/>
                    <a:pt x="5609" y="1544"/>
                    <a:pt x="5483" y="1323"/>
                  </a:cubicBezTo>
                  <a:close/>
                  <a:moveTo>
                    <a:pt x="1765" y="2930"/>
                  </a:moveTo>
                  <a:cubicBezTo>
                    <a:pt x="1734" y="3245"/>
                    <a:pt x="1702" y="3560"/>
                    <a:pt x="1702" y="3875"/>
                  </a:cubicBezTo>
                  <a:cubicBezTo>
                    <a:pt x="1702" y="4190"/>
                    <a:pt x="1734" y="4537"/>
                    <a:pt x="1765" y="4820"/>
                  </a:cubicBezTo>
                  <a:lnTo>
                    <a:pt x="978" y="4820"/>
                  </a:lnTo>
                  <a:cubicBezTo>
                    <a:pt x="883" y="4537"/>
                    <a:pt x="820" y="4222"/>
                    <a:pt x="820" y="3875"/>
                  </a:cubicBezTo>
                  <a:cubicBezTo>
                    <a:pt x="820" y="3497"/>
                    <a:pt x="883" y="3214"/>
                    <a:pt x="978" y="2930"/>
                  </a:cubicBezTo>
                  <a:close/>
                  <a:moveTo>
                    <a:pt x="5136" y="2930"/>
                  </a:moveTo>
                  <a:cubicBezTo>
                    <a:pt x="5168" y="3245"/>
                    <a:pt x="5199" y="3560"/>
                    <a:pt x="5199" y="3875"/>
                  </a:cubicBezTo>
                  <a:cubicBezTo>
                    <a:pt x="5199" y="4222"/>
                    <a:pt x="5168" y="4537"/>
                    <a:pt x="5136" y="4820"/>
                  </a:cubicBezTo>
                  <a:lnTo>
                    <a:pt x="4286" y="4820"/>
                  </a:lnTo>
                  <a:lnTo>
                    <a:pt x="4286" y="2930"/>
                  </a:lnTo>
                  <a:close/>
                  <a:moveTo>
                    <a:pt x="6743" y="2930"/>
                  </a:moveTo>
                  <a:cubicBezTo>
                    <a:pt x="6869" y="3245"/>
                    <a:pt x="6900" y="3560"/>
                    <a:pt x="6900" y="3875"/>
                  </a:cubicBezTo>
                  <a:cubicBezTo>
                    <a:pt x="6900" y="4222"/>
                    <a:pt x="6869" y="4537"/>
                    <a:pt x="6743" y="4820"/>
                  </a:cubicBezTo>
                  <a:lnTo>
                    <a:pt x="5955" y="4820"/>
                  </a:lnTo>
                  <a:cubicBezTo>
                    <a:pt x="5987" y="4505"/>
                    <a:pt x="6018" y="4190"/>
                    <a:pt x="6018" y="3875"/>
                  </a:cubicBezTo>
                  <a:cubicBezTo>
                    <a:pt x="6018" y="3560"/>
                    <a:pt x="5987" y="3214"/>
                    <a:pt x="5955" y="2930"/>
                  </a:cubicBezTo>
                  <a:close/>
                  <a:moveTo>
                    <a:pt x="3466" y="2930"/>
                  </a:moveTo>
                  <a:lnTo>
                    <a:pt x="3466" y="4852"/>
                  </a:lnTo>
                  <a:lnTo>
                    <a:pt x="2647" y="4852"/>
                  </a:lnTo>
                  <a:cubicBezTo>
                    <a:pt x="2553" y="4537"/>
                    <a:pt x="2553" y="4222"/>
                    <a:pt x="2553" y="3875"/>
                  </a:cubicBezTo>
                  <a:cubicBezTo>
                    <a:pt x="2553" y="3497"/>
                    <a:pt x="2616" y="3214"/>
                    <a:pt x="2647" y="2930"/>
                  </a:cubicBezTo>
                  <a:close/>
                  <a:moveTo>
                    <a:pt x="6302" y="5640"/>
                  </a:moveTo>
                  <a:cubicBezTo>
                    <a:pt x="6081" y="5955"/>
                    <a:pt x="5798" y="6238"/>
                    <a:pt x="5483" y="6427"/>
                  </a:cubicBezTo>
                  <a:cubicBezTo>
                    <a:pt x="5609" y="6207"/>
                    <a:pt x="5672" y="5923"/>
                    <a:pt x="5766" y="5640"/>
                  </a:cubicBezTo>
                  <a:close/>
                  <a:moveTo>
                    <a:pt x="1986" y="5671"/>
                  </a:moveTo>
                  <a:cubicBezTo>
                    <a:pt x="2049" y="5955"/>
                    <a:pt x="2143" y="6238"/>
                    <a:pt x="2238" y="6459"/>
                  </a:cubicBezTo>
                  <a:cubicBezTo>
                    <a:pt x="1923" y="6238"/>
                    <a:pt x="1671" y="5955"/>
                    <a:pt x="1419" y="5671"/>
                  </a:cubicBezTo>
                  <a:close/>
                  <a:moveTo>
                    <a:pt x="4916" y="5640"/>
                  </a:moveTo>
                  <a:cubicBezTo>
                    <a:pt x="4727" y="6144"/>
                    <a:pt x="4538" y="6522"/>
                    <a:pt x="4286" y="6711"/>
                  </a:cubicBezTo>
                  <a:lnTo>
                    <a:pt x="4286" y="5640"/>
                  </a:lnTo>
                  <a:close/>
                  <a:moveTo>
                    <a:pt x="3466" y="5671"/>
                  </a:moveTo>
                  <a:lnTo>
                    <a:pt x="3466" y="6742"/>
                  </a:lnTo>
                  <a:cubicBezTo>
                    <a:pt x="3246" y="6553"/>
                    <a:pt x="2994" y="6144"/>
                    <a:pt x="2836" y="5671"/>
                  </a:cubicBezTo>
                  <a:close/>
                  <a:moveTo>
                    <a:pt x="3876" y="0"/>
                  </a:moveTo>
                  <a:cubicBezTo>
                    <a:pt x="2301" y="0"/>
                    <a:pt x="915" y="945"/>
                    <a:pt x="316" y="2332"/>
                  </a:cubicBezTo>
                  <a:cubicBezTo>
                    <a:pt x="127" y="2804"/>
                    <a:pt x="1" y="3308"/>
                    <a:pt x="1" y="3875"/>
                  </a:cubicBezTo>
                  <a:cubicBezTo>
                    <a:pt x="1" y="4411"/>
                    <a:pt x="127" y="4946"/>
                    <a:pt x="316" y="5419"/>
                  </a:cubicBezTo>
                  <a:cubicBezTo>
                    <a:pt x="915" y="6774"/>
                    <a:pt x="2301" y="7719"/>
                    <a:pt x="3876" y="7719"/>
                  </a:cubicBezTo>
                  <a:cubicBezTo>
                    <a:pt x="5451" y="7719"/>
                    <a:pt x="6806" y="6774"/>
                    <a:pt x="7405" y="5419"/>
                  </a:cubicBezTo>
                  <a:cubicBezTo>
                    <a:pt x="7594" y="4946"/>
                    <a:pt x="7720" y="4411"/>
                    <a:pt x="7720" y="3875"/>
                  </a:cubicBezTo>
                  <a:cubicBezTo>
                    <a:pt x="7720" y="3308"/>
                    <a:pt x="7594" y="2804"/>
                    <a:pt x="7405" y="2332"/>
                  </a:cubicBezTo>
                  <a:cubicBezTo>
                    <a:pt x="6806" y="945"/>
                    <a:pt x="5451" y="0"/>
                    <a:pt x="3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739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subTitle" idx="1"/>
          </p:nvPr>
        </p:nvSpPr>
        <p:spPr>
          <a:xfrm>
            <a:off x="3192087" y="243564"/>
            <a:ext cx="5681388" cy="3612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En el sector público, impera la necesidad de iniciar cambios que robustezcan el sistema a través de  plataformas tecnológicas para la gestión eficaz de la planificación de la demanda e inventario de medicamentos</a:t>
            </a:r>
            <a:r>
              <a:rPr lang="es-PA" sz="1400" dirty="0" smtClean="0">
                <a:solidFill>
                  <a:schemeClr val="bg1">
                    <a:lumMod val="50000"/>
                  </a:schemeClr>
                </a:solidFill>
              </a:rPr>
              <a:t>. Al no contar con estas tecnologías, los actos públicos toman de 15 a 17 meses en ser confeccionados. Además, frecuentemente se presentan errores en la elaboración de los contratos, lo cual representa un atraso de 60 días o más en todo el proceso. </a:t>
            </a:r>
          </a:p>
          <a:p>
            <a:pPr lvl="0" indent="0"/>
            <a:endParaRPr lang="es-PA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Se requiere una mejora en los largos procesos de compra de las instituciones. Los distribuidores cuentan con proyecciones y conocen el tiempo que se necesita para proporcionar los medicamentos a las entidades, sin embargo este se complica por los procesos de compra extensos y la falta de datos reales. </a:t>
            </a:r>
            <a:endParaRPr lang="es-PA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 indent="0"/>
            <a:endParaRPr lang="es-PA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No se debe mezclar el tema de los medicamentos con los insumos médico quirúrgicos.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130103" y="1356516"/>
            <a:ext cx="2428762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Recomendaciones:</a:t>
            </a:r>
            <a:endParaRPr dirty="0"/>
          </a:p>
        </p:txBody>
      </p:sp>
      <p:sp>
        <p:nvSpPr>
          <p:cNvPr id="278" name="Google Shape;278;p40"/>
          <p:cNvSpPr/>
          <p:nvPr/>
        </p:nvSpPr>
        <p:spPr>
          <a:xfrm rot="-5400000">
            <a:off x="2751875" y="639265"/>
            <a:ext cx="2835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429649" y="3724101"/>
            <a:ext cx="8182335" cy="19264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s-PA" sz="1200" dirty="0" smtClean="0">
                <a:solidFill>
                  <a:schemeClr val="bg1"/>
                </a:solidFill>
              </a:rPr>
              <a:t>Hemos participado </a:t>
            </a:r>
            <a:r>
              <a:rPr lang="es-PA" sz="1200" dirty="0">
                <a:solidFill>
                  <a:schemeClr val="bg1"/>
                </a:solidFill>
              </a:rPr>
              <a:t>activamente en mesas de trabajo con todas las partes del sector, brindando </a:t>
            </a:r>
            <a:r>
              <a:rPr lang="es-PA" sz="1200" dirty="0" smtClean="0">
                <a:solidFill>
                  <a:schemeClr val="bg1"/>
                </a:solidFill>
              </a:rPr>
              <a:t>documentación de diagnósticos </a:t>
            </a:r>
            <a:r>
              <a:rPr lang="es-PA" sz="1200" dirty="0">
                <a:solidFill>
                  <a:schemeClr val="bg1"/>
                </a:solidFill>
              </a:rPr>
              <a:t>y recomendaciones que tienen como objetivo el mejoramiento del sistema desde la raíz del problema, buscando el bienestar de los pacientes. </a:t>
            </a:r>
          </a:p>
        </p:txBody>
      </p:sp>
      <p:grpSp>
        <p:nvGrpSpPr>
          <p:cNvPr id="4" name="Group 14">
            <a:extLst>
              <a:ext uri="{FF2B5EF4-FFF2-40B4-BE49-F238E27FC236}">
                <a16:creationId xmlns="" xmlns:a16="http://schemas.microsoft.com/office/drawing/2014/main" id="{0A159A16-8A0A-46E7-841B-83A3CB99417A}"/>
              </a:ext>
            </a:extLst>
          </p:cNvPr>
          <p:cNvGrpSpPr/>
          <p:nvPr/>
        </p:nvGrpSpPr>
        <p:grpSpPr>
          <a:xfrm>
            <a:off x="6565052" y="472618"/>
            <a:ext cx="2483811" cy="3020188"/>
            <a:chOff x="10783722" y="2590349"/>
            <a:chExt cx="3268811" cy="4053573"/>
          </a:xfrm>
        </p:grpSpPr>
        <p:sp>
          <p:nvSpPr>
            <p:cNvPr id="5" name="Rectangle 12">
              <a:extLst>
                <a:ext uri="{FF2B5EF4-FFF2-40B4-BE49-F238E27FC236}">
                  <a16:creationId xmlns="" xmlns:a16="http://schemas.microsoft.com/office/drawing/2014/main" id="{212392E5-AD7E-4DA0-8DF2-253A0DE74DD7}"/>
                </a:ext>
              </a:extLst>
            </p:cNvPr>
            <p:cNvSpPr/>
            <p:nvPr/>
          </p:nvSpPr>
          <p:spPr>
            <a:xfrm>
              <a:off x="10783722" y="2590349"/>
              <a:ext cx="3268811" cy="4053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7714" y="2590349"/>
              <a:ext cx="3140825" cy="37866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13">
            <a:extLst>
              <a:ext uri="{FF2B5EF4-FFF2-40B4-BE49-F238E27FC236}">
                <a16:creationId xmlns="" xmlns:a16="http://schemas.microsoft.com/office/drawing/2014/main" id="{77A1F8F0-18C3-4B48-AD72-3EBBC1CC2477}"/>
              </a:ext>
            </a:extLst>
          </p:cNvPr>
          <p:cNvGrpSpPr/>
          <p:nvPr/>
        </p:nvGrpSpPr>
        <p:grpSpPr>
          <a:xfrm>
            <a:off x="5079077" y="472618"/>
            <a:ext cx="2370435" cy="2914127"/>
            <a:chOff x="8394831" y="3664513"/>
            <a:chExt cx="3268811" cy="4053573"/>
          </a:xfrm>
        </p:grpSpPr>
        <p:sp>
          <p:nvSpPr>
            <p:cNvPr id="8" name="Rectangle 10">
              <a:extLst>
                <a:ext uri="{FF2B5EF4-FFF2-40B4-BE49-F238E27FC236}">
                  <a16:creationId xmlns="" xmlns:a16="http://schemas.microsoft.com/office/drawing/2014/main" id="{545FE205-B681-49DA-B135-8D326DC1C6C8}"/>
                </a:ext>
              </a:extLst>
            </p:cNvPr>
            <p:cNvSpPr/>
            <p:nvPr/>
          </p:nvSpPr>
          <p:spPr>
            <a:xfrm>
              <a:off x="8394831" y="3664513"/>
              <a:ext cx="3268811" cy="4053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1560" y="3664513"/>
              <a:ext cx="3215351" cy="3894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11">
            <a:extLst>
              <a:ext uri="{FF2B5EF4-FFF2-40B4-BE49-F238E27FC236}">
                <a16:creationId xmlns="" xmlns:a16="http://schemas.microsoft.com/office/drawing/2014/main" id="{C3B787CF-00DF-4BB3-ACA2-12F12719113E}"/>
              </a:ext>
            </a:extLst>
          </p:cNvPr>
          <p:cNvGrpSpPr/>
          <p:nvPr/>
        </p:nvGrpSpPr>
        <p:grpSpPr>
          <a:xfrm>
            <a:off x="2587079" y="472618"/>
            <a:ext cx="2134552" cy="2955168"/>
            <a:chOff x="7595039" y="4973053"/>
            <a:chExt cx="3268811" cy="4053573"/>
          </a:xfrm>
        </p:grpSpPr>
        <p:sp>
          <p:nvSpPr>
            <p:cNvPr id="11" name="Rectangle 8">
              <a:extLst>
                <a:ext uri="{FF2B5EF4-FFF2-40B4-BE49-F238E27FC236}">
                  <a16:creationId xmlns="" xmlns:a16="http://schemas.microsoft.com/office/drawing/2014/main" id="{C774CA6B-2DB8-4488-A875-5D8A3CCA941E}"/>
                </a:ext>
              </a:extLst>
            </p:cNvPr>
            <p:cNvSpPr/>
            <p:nvPr/>
          </p:nvSpPr>
          <p:spPr>
            <a:xfrm>
              <a:off x="7595039" y="4973053"/>
              <a:ext cx="3268811" cy="4053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5039" y="4973053"/>
              <a:ext cx="3268811" cy="3843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2">
            <a:extLst>
              <a:ext uri="{FF2B5EF4-FFF2-40B4-BE49-F238E27FC236}">
                <a16:creationId xmlns="" xmlns:a16="http://schemas.microsoft.com/office/drawing/2014/main" id="{8F53770D-05C7-4F53-B72B-8D139E9CBF97}"/>
              </a:ext>
            </a:extLst>
          </p:cNvPr>
          <p:cNvGrpSpPr/>
          <p:nvPr/>
        </p:nvGrpSpPr>
        <p:grpSpPr>
          <a:xfrm>
            <a:off x="1393599" y="472618"/>
            <a:ext cx="1898243" cy="2795892"/>
            <a:chOff x="8718450" y="5440813"/>
            <a:chExt cx="3268811" cy="4053573"/>
          </a:xfrm>
        </p:grpSpPr>
        <p:sp>
          <p:nvSpPr>
            <p:cNvPr id="14" name="Rectangle 1">
              <a:extLst>
                <a:ext uri="{FF2B5EF4-FFF2-40B4-BE49-F238E27FC236}">
                  <a16:creationId xmlns="" xmlns:a16="http://schemas.microsoft.com/office/drawing/2014/main" id="{91C30BC6-83AE-4113-ABC2-FE2D7F7A7510}"/>
                </a:ext>
              </a:extLst>
            </p:cNvPr>
            <p:cNvSpPr/>
            <p:nvPr/>
          </p:nvSpPr>
          <p:spPr>
            <a:xfrm>
              <a:off x="8718450" y="5440813"/>
              <a:ext cx="3268811" cy="4053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8450" y="5440813"/>
              <a:ext cx="3268811" cy="40535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2" y="483029"/>
            <a:ext cx="2104432" cy="278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 flipH="1">
            <a:off x="3588857" y="2573624"/>
            <a:ext cx="5330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A" sz="2000" dirty="0" smtClean="0"/>
              <a:t>Quedamos a disposición </a:t>
            </a:r>
            <a:r>
              <a:rPr lang="es-PA" sz="2000" dirty="0"/>
              <a:t>de la mesa para participar en cualquier análisis sobre </a:t>
            </a:r>
            <a:r>
              <a:rPr lang="es-PA" sz="2000" dirty="0" smtClean="0"/>
              <a:t>estos </a:t>
            </a:r>
            <a:r>
              <a:rPr lang="es-PA" sz="2000" dirty="0"/>
              <a:t>aspectos y sus posibles soluciones.</a:t>
            </a:r>
          </a:p>
        </p:txBody>
      </p:sp>
      <p:sp>
        <p:nvSpPr>
          <p:cNvPr id="206" name="Google Shape;206;p32"/>
          <p:cNvSpPr/>
          <p:nvPr/>
        </p:nvSpPr>
        <p:spPr>
          <a:xfrm>
            <a:off x="3049500" y="2103175"/>
            <a:ext cx="30450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0"/>
            <a:ext cx="3426500" cy="51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1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-95597" y="-1"/>
            <a:ext cx="9335193" cy="3258589"/>
          </a:xfrm>
          <a:prstGeom prst="rect">
            <a:avLst/>
          </a:prstGeom>
        </p:spPr>
      </p:pic>
      <p:sp>
        <p:nvSpPr>
          <p:cNvPr id="168" name="Google Shape;168;p28"/>
          <p:cNvSpPr txBox="1">
            <a:spLocks noGrp="1"/>
          </p:cNvSpPr>
          <p:nvPr>
            <p:ph type="ctrTitle"/>
          </p:nvPr>
        </p:nvSpPr>
        <p:spPr>
          <a:xfrm>
            <a:off x="2938220" y="936409"/>
            <a:ext cx="7485000" cy="16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AREDIS</a:t>
            </a:r>
            <a:endParaRPr dirty="0"/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1"/>
          </p:nvPr>
        </p:nvSpPr>
        <p:spPr>
          <a:xfrm>
            <a:off x="5761821" y="3503030"/>
            <a:ext cx="2919000" cy="1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2021</a:t>
            </a:r>
            <a:endParaRPr dirty="0"/>
          </a:p>
        </p:txBody>
      </p:sp>
      <p:sp>
        <p:nvSpPr>
          <p:cNvPr id="4" name="Google Shape;168;p28"/>
          <p:cNvSpPr txBox="1">
            <a:spLocks/>
          </p:cNvSpPr>
          <p:nvPr/>
        </p:nvSpPr>
        <p:spPr>
          <a:xfrm>
            <a:off x="4121845" y="1628988"/>
            <a:ext cx="5117751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Encode Sans Semi Condensed"/>
              <a:buNone/>
              <a:defRPr sz="5000" b="1" i="0" u="none" strike="noStrike" cap="none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9pPr>
          </a:lstStyle>
          <a:p>
            <a:r>
              <a:rPr lang="es-PA" sz="1400" dirty="0" smtClean="0"/>
              <a:t>ASOCIACIÓN DE REPRESENTANTES-DISTRIBUIDORES DE PRODUCTOS FARMACÉUTICOS</a:t>
            </a:r>
            <a:endParaRPr lang="es-PA" sz="1400" dirty="0"/>
          </a:p>
        </p:txBody>
      </p:sp>
    </p:spTree>
    <p:extLst>
      <p:ext uri="{BB962C8B-B14F-4D97-AF65-F5344CB8AC3E}">
        <p14:creationId xmlns:p14="http://schemas.microsoft.com/office/powerpoint/2010/main" val="346462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901142" cy="51435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H="1">
            <a:off x="3763424" y="2150850"/>
            <a:ext cx="4324860" cy="841800"/>
          </a:xfrm>
        </p:spPr>
        <p:txBody>
          <a:bodyPr/>
          <a:lstStyle/>
          <a:p>
            <a:r>
              <a:rPr lang="es-PA" dirty="0" smtClean="0"/>
              <a:t>¿QUIÉNES SOMOS?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54818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507075" y="0"/>
            <a:ext cx="8212975" cy="217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A" sz="2400" dirty="0"/>
              <a:t>AREDIS es una asociación con más de 70 años en la distribución de medicamentos en Panamá</a:t>
            </a:r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0" y="2177700"/>
            <a:ext cx="5785656" cy="29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PA" dirty="0" smtClean="0">
                <a:solidFill>
                  <a:schemeClr val="bg1">
                    <a:lumMod val="50000"/>
                  </a:schemeClr>
                </a:solidFill>
              </a:rPr>
              <a:t>Agrupamos </a:t>
            </a:r>
            <a:r>
              <a:rPr lang="es-PA" dirty="0">
                <a:solidFill>
                  <a:schemeClr val="bg1">
                    <a:lumMod val="50000"/>
                  </a:schemeClr>
                </a:solidFill>
              </a:rPr>
              <a:t>a 13 distribuidores de productos farmacéuticos, los cuales cuentan con una íntegra trayectoria en Panamá.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s-PA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PA" dirty="0">
                <a:solidFill>
                  <a:schemeClr val="bg1">
                    <a:lumMod val="50000"/>
                  </a:schemeClr>
                </a:solidFill>
              </a:rPr>
              <a:t>Tenemos estrictos estatutos de ética y transparencia, los cuales rigen nuestra conducta en la actividad comercial.</a:t>
            </a:r>
          </a:p>
          <a:p>
            <a:pPr marL="0" lvl="0" indent="0" algn="l"/>
            <a:endParaRPr lang="es-PA" dirty="0">
              <a:solidFill>
                <a:schemeClr val="bg1">
                  <a:lumMod val="50000"/>
                </a:schemeClr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PA" dirty="0">
                <a:solidFill>
                  <a:schemeClr val="bg1">
                    <a:lumMod val="50000"/>
                  </a:schemeClr>
                </a:solidFill>
              </a:rPr>
              <a:t>Los distribuidores de productos farmacéuticos no somos farmacéuticas.</a:t>
            </a:r>
          </a:p>
        </p:txBody>
      </p:sp>
      <p:sp>
        <p:nvSpPr>
          <p:cNvPr id="199" name="Google Shape;199;p31"/>
          <p:cNvSpPr/>
          <p:nvPr/>
        </p:nvSpPr>
        <p:spPr>
          <a:xfrm>
            <a:off x="0" y="2103175"/>
            <a:ext cx="30450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607" y="2177425"/>
            <a:ext cx="2934394" cy="296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title"/>
          </p:nvPr>
        </p:nvSpPr>
        <p:spPr>
          <a:xfrm flipH="1">
            <a:off x="6292211" y="1620367"/>
            <a:ext cx="2815500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—</a:t>
            </a:r>
            <a:br>
              <a:rPr lang="en" dirty="0" smtClean="0"/>
            </a:br>
            <a:r>
              <a:rPr lang="en" dirty="0" smtClean="0"/>
              <a:t>Distribuidores que nos conforman</a:t>
            </a:r>
            <a:endParaRPr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 flipH="1">
            <a:off x="744495" y="2592017"/>
            <a:ext cx="2624077" cy="2551484"/>
          </a:xfrm>
        </p:spPr>
        <p:txBody>
          <a:bodyPr/>
          <a:lstStyle/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Cía. Astor</a:t>
            </a: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Reprico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Impa-Doel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Internacional </a:t>
            </a: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Bio</a:t>
            </a: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-Farmacéutica </a:t>
            </a: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C.G. De </a:t>
            </a: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Haseth</a:t>
            </a: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PA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Droguería Ramón González </a:t>
            </a:r>
            <a:r>
              <a:rPr lang="es-PA" sz="1600" dirty="0" smtClean="0">
                <a:solidFill>
                  <a:schemeClr val="bg1">
                    <a:lumMod val="50000"/>
                  </a:schemeClr>
                </a:solidFill>
              </a:rPr>
              <a:t>Revilla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ubtítulo 1"/>
          <p:cNvSpPr txBox="1">
            <a:spLocks/>
          </p:cNvSpPr>
          <p:nvPr/>
        </p:nvSpPr>
        <p:spPr>
          <a:xfrm flipH="1">
            <a:off x="3117192" y="2821233"/>
            <a:ext cx="2682803" cy="248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1270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ncode Sans Semi Condensed"/>
              <a:buNone/>
              <a:defRPr sz="20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code Sans Semi Condensed"/>
              <a:buNone/>
              <a:defRPr sz="1400" b="0" i="0" u="none" strike="noStrike" cap="none">
                <a:solidFill>
                  <a:schemeClr val="dk2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9pPr>
          </a:lstStyle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smtClean="0">
                <a:solidFill>
                  <a:schemeClr val="bg1">
                    <a:lumMod val="50000"/>
                  </a:schemeClr>
                </a:solidFill>
              </a:rPr>
              <a:t>Droguería </a:t>
            </a: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Saro</a:t>
            </a: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Medimex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Panamed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Rigar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>
                <a:solidFill>
                  <a:schemeClr val="bg1">
                    <a:lumMod val="50000"/>
                  </a:schemeClr>
                </a:solidFill>
              </a:rPr>
              <a:t>Agencias </a:t>
            </a: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Celmar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Quimifar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r>
              <a:rPr lang="es-PA" sz="1600" dirty="0" err="1">
                <a:solidFill>
                  <a:schemeClr val="bg1">
                    <a:lumMod val="50000"/>
                  </a:schemeClr>
                </a:solidFill>
              </a:rPr>
              <a:t>Mefasa</a:t>
            </a: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  <a:p>
            <a:pPr indent="0" algn="l"/>
            <a:endParaRPr lang="es-PA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15900" indent="-342900" algn="l">
              <a:buFont typeface="Arial" panose="020B0604020202020204" pitchFamily="34" charset="0"/>
              <a:buChar char="•"/>
            </a:pPr>
            <a:endParaRPr lang="es-P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6" descr="Nuevas oportunidades de empleo: GERENTE DE CONTABILIDAD en Grupo Repric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35"/>
          <a:stretch/>
        </p:blipFill>
        <p:spPr bwMode="auto">
          <a:xfrm>
            <a:off x="252931" y="207237"/>
            <a:ext cx="860653" cy="70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552" y="284803"/>
            <a:ext cx="1537855" cy="498763"/>
          </a:xfrm>
          <a:prstGeom prst="rect">
            <a:avLst/>
          </a:prstGeom>
        </p:spPr>
      </p:pic>
      <p:pic>
        <p:nvPicPr>
          <p:cNvPr id="8" name="Picture 10" descr="Internacional Bio Farmacéutica, S. A. (Interfarma, S.A.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966" y="1021684"/>
            <a:ext cx="1218219" cy="3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.G De Haseth y Cía., S.A. | LinkedI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525" y="909223"/>
            <a:ext cx="798287" cy="79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Droguería Revilla – Pasión por el servicio desde 190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31" y="1027637"/>
            <a:ext cx="802112" cy="4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Droguería Saro – Desde 1967 servimos al mercado farmacéutico privado y  gubernamental.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852" y="1042803"/>
            <a:ext cx="1233288" cy="44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MEDIMEX, S.A. | LinkedI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954" y="416365"/>
            <a:ext cx="1241223" cy="3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Panamed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983" y="1697727"/>
            <a:ext cx="1160136" cy="5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LABORATORIOS RIGAR – Empleos Panamá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126" y="1707510"/>
            <a:ext cx="885231" cy="5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CLIENTES | consultoresasociados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001" y="1724935"/>
            <a:ext cx="1158176" cy="51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Quimifar en Panamá - Comprar en Panamá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819" y="230400"/>
            <a:ext cx="1432697" cy="4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8" y="1620367"/>
            <a:ext cx="1145885" cy="521634"/>
          </a:xfrm>
          <a:prstGeom prst="rect">
            <a:avLst/>
          </a:prstGeom>
        </p:spPr>
      </p:pic>
      <p:pic>
        <p:nvPicPr>
          <p:cNvPr id="18" name="Picture 28" descr="La Santé | Contacto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6017" y="1036971"/>
            <a:ext cx="651753" cy="62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 flipH="1">
            <a:off x="3256346" y="1803050"/>
            <a:ext cx="567152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PA" b="0" dirty="0"/>
              <a:t>Los distribuidores de productos farmacéuticos </a:t>
            </a:r>
            <a:r>
              <a:rPr lang="es-PA" dirty="0"/>
              <a:t>no somos farmacéuticas.</a:t>
            </a:r>
            <a:endParaRPr dirty="0"/>
          </a:p>
        </p:txBody>
      </p:sp>
      <p:sp>
        <p:nvSpPr>
          <p:cNvPr id="226" name="Google Shape;226;p35"/>
          <p:cNvSpPr txBox="1">
            <a:spLocks noGrp="1"/>
          </p:cNvSpPr>
          <p:nvPr>
            <p:ph type="title" idx="2"/>
          </p:nvPr>
        </p:nvSpPr>
        <p:spPr>
          <a:xfrm flipH="1">
            <a:off x="0" y="2012850"/>
            <a:ext cx="2893500" cy="11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854" y="-24062"/>
            <a:ext cx="3025208" cy="51675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H="1">
            <a:off x="3547292" y="1228138"/>
            <a:ext cx="4715558" cy="841800"/>
          </a:xfrm>
        </p:spPr>
        <p:txBody>
          <a:bodyPr/>
          <a:lstStyle/>
          <a:p>
            <a:r>
              <a:rPr lang="es-PA" dirty="0" smtClean="0"/>
              <a:t>RESPECTO AL DESABASTECIMIENTO DE MEDICAMENTOS EN EL SECTOR PÚBLICO</a:t>
            </a:r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3" y="0"/>
            <a:ext cx="28928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7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-51012" y="1636000"/>
            <a:ext cx="2870387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A" sz="2000" dirty="0"/>
              <a:t>El desabastecimiento en el sector público no se debe a falta de dinero, sino a </a:t>
            </a:r>
            <a:r>
              <a:rPr lang="es-PA" sz="2000" dirty="0" smtClean="0"/>
              <a:t>tres principales factores:</a:t>
            </a:r>
            <a:r>
              <a:rPr lang="es-PA" sz="2000" dirty="0"/>
              <a:t/>
            </a:r>
            <a:br>
              <a:rPr lang="es-PA" sz="2000" dirty="0"/>
            </a:br>
            <a:endParaRPr sz="2000" dirty="0"/>
          </a:p>
        </p:txBody>
      </p:sp>
      <p:sp>
        <p:nvSpPr>
          <p:cNvPr id="250" name="Google Shape;250;p39"/>
          <p:cNvSpPr txBox="1">
            <a:spLocks noGrp="1"/>
          </p:cNvSpPr>
          <p:nvPr>
            <p:ph type="subTitle" idx="1"/>
          </p:nvPr>
        </p:nvSpPr>
        <p:spPr>
          <a:xfrm>
            <a:off x="3903523" y="306935"/>
            <a:ext cx="4375953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/>
            <a:r>
              <a:rPr lang="es-PA" dirty="0"/>
              <a:t>Falta de sistemas informáticos robustos</a:t>
            </a:r>
          </a:p>
        </p:txBody>
      </p:sp>
      <p:sp>
        <p:nvSpPr>
          <p:cNvPr id="252" name="Google Shape;252;p39"/>
          <p:cNvSpPr txBox="1">
            <a:spLocks noGrp="1"/>
          </p:cNvSpPr>
          <p:nvPr>
            <p:ph type="subTitle" idx="3"/>
          </p:nvPr>
        </p:nvSpPr>
        <p:spPr>
          <a:xfrm>
            <a:off x="3903523" y="2666339"/>
            <a:ext cx="4808215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/>
            <a:r>
              <a:rPr lang="es-PA" dirty="0"/>
              <a:t>Rotación del personal administrativo</a:t>
            </a:r>
          </a:p>
        </p:txBody>
      </p:sp>
      <p:sp>
        <p:nvSpPr>
          <p:cNvPr id="260" name="Google Shape;260;p39"/>
          <p:cNvSpPr/>
          <p:nvPr/>
        </p:nvSpPr>
        <p:spPr>
          <a:xfrm rot="-5400000">
            <a:off x="2751875" y="353382"/>
            <a:ext cx="283500" cy="14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52;p39"/>
          <p:cNvSpPr txBox="1">
            <a:spLocks noGrp="1"/>
          </p:cNvSpPr>
          <p:nvPr>
            <p:ph type="subTitle" idx="3"/>
          </p:nvPr>
        </p:nvSpPr>
        <p:spPr>
          <a:xfrm>
            <a:off x="3903523" y="3664836"/>
            <a:ext cx="5215539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/>
            <a:r>
              <a:rPr lang="es-PA" dirty="0"/>
              <a:t>Largos procesos dentro de las instituciones para la compra de medicamentos</a:t>
            </a:r>
          </a:p>
        </p:txBody>
      </p:sp>
      <p:sp>
        <p:nvSpPr>
          <p:cNvPr id="17" name="Block Arc 14">
            <a:extLst>
              <a:ext uri="{FF2B5EF4-FFF2-40B4-BE49-F238E27FC236}">
                <a16:creationId xmlns:a16="http://schemas.microsoft.com/office/drawing/2014/main" xmlns="" id="{F84CC100-88A8-4E3E-8091-D49E44C308ED}"/>
              </a:ext>
            </a:extLst>
          </p:cNvPr>
          <p:cNvSpPr/>
          <p:nvPr/>
        </p:nvSpPr>
        <p:spPr>
          <a:xfrm rot="16200000">
            <a:off x="3156546" y="467348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8" name="Google Shape;11388;p75"/>
          <p:cNvGrpSpPr/>
          <p:nvPr/>
        </p:nvGrpSpPr>
        <p:grpSpPr>
          <a:xfrm>
            <a:off x="3173074" y="2606229"/>
            <a:ext cx="635530" cy="633866"/>
            <a:chOff x="3599700" y="1954475"/>
            <a:chExt cx="296175" cy="295400"/>
          </a:xfrm>
          <a:solidFill>
            <a:schemeClr val="accent3"/>
          </a:solidFill>
        </p:grpSpPr>
        <p:sp>
          <p:nvSpPr>
            <p:cNvPr id="19" name="Google Shape;11389;p75"/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390;p75"/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91;p75"/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1120;p75"/>
          <p:cNvGrpSpPr/>
          <p:nvPr/>
        </p:nvGrpSpPr>
        <p:grpSpPr>
          <a:xfrm>
            <a:off x="3191329" y="3688700"/>
            <a:ext cx="610509" cy="610557"/>
            <a:chOff x="-63252250" y="1930850"/>
            <a:chExt cx="319000" cy="319025"/>
          </a:xfrm>
          <a:solidFill>
            <a:schemeClr val="accent3"/>
          </a:solidFill>
        </p:grpSpPr>
        <p:sp>
          <p:nvSpPr>
            <p:cNvPr id="23" name="Google Shape;11121;p75"/>
            <p:cNvSpPr/>
            <p:nvPr/>
          </p:nvSpPr>
          <p:spPr>
            <a:xfrm>
              <a:off x="-63252250" y="1930850"/>
              <a:ext cx="319000" cy="319025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7026" y="914"/>
                  </a:moveTo>
                  <a:lnTo>
                    <a:pt x="7026" y="1954"/>
                  </a:lnTo>
                  <a:cubicBezTo>
                    <a:pt x="7026" y="2174"/>
                    <a:pt x="7120" y="2332"/>
                    <a:pt x="7341" y="2363"/>
                  </a:cubicBezTo>
                  <a:cubicBezTo>
                    <a:pt x="7813" y="2489"/>
                    <a:pt x="8286" y="2647"/>
                    <a:pt x="8664" y="2899"/>
                  </a:cubicBezTo>
                  <a:cubicBezTo>
                    <a:pt x="8733" y="2954"/>
                    <a:pt x="8820" y="2979"/>
                    <a:pt x="8905" y="2979"/>
                  </a:cubicBezTo>
                  <a:cubicBezTo>
                    <a:pt x="9012" y="2979"/>
                    <a:pt x="9115" y="2938"/>
                    <a:pt x="9168" y="2868"/>
                  </a:cubicBezTo>
                  <a:lnTo>
                    <a:pt x="9924" y="2111"/>
                  </a:lnTo>
                  <a:lnTo>
                    <a:pt x="10712" y="2899"/>
                  </a:lnTo>
                  <a:lnTo>
                    <a:pt x="9956" y="3655"/>
                  </a:lnTo>
                  <a:cubicBezTo>
                    <a:pt x="9861" y="3781"/>
                    <a:pt x="9798" y="4002"/>
                    <a:pt x="9924" y="4159"/>
                  </a:cubicBezTo>
                  <a:cubicBezTo>
                    <a:pt x="10208" y="4600"/>
                    <a:pt x="10397" y="5041"/>
                    <a:pt x="10460" y="5514"/>
                  </a:cubicBezTo>
                  <a:cubicBezTo>
                    <a:pt x="10523" y="5703"/>
                    <a:pt x="10680" y="5829"/>
                    <a:pt x="10869" y="5829"/>
                  </a:cubicBezTo>
                  <a:lnTo>
                    <a:pt x="11941" y="5829"/>
                  </a:lnTo>
                  <a:lnTo>
                    <a:pt x="11941" y="6932"/>
                  </a:lnTo>
                  <a:lnTo>
                    <a:pt x="10869" y="6932"/>
                  </a:lnTo>
                  <a:cubicBezTo>
                    <a:pt x="10680" y="6932"/>
                    <a:pt x="10523" y="7058"/>
                    <a:pt x="10460" y="7247"/>
                  </a:cubicBezTo>
                  <a:cubicBezTo>
                    <a:pt x="10365" y="7719"/>
                    <a:pt x="10208" y="8192"/>
                    <a:pt x="9924" y="8570"/>
                  </a:cubicBezTo>
                  <a:cubicBezTo>
                    <a:pt x="9798" y="8727"/>
                    <a:pt x="9861" y="8979"/>
                    <a:pt x="9956" y="9105"/>
                  </a:cubicBezTo>
                  <a:lnTo>
                    <a:pt x="10712" y="9830"/>
                  </a:lnTo>
                  <a:lnTo>
                    <a:pt x="9924" y="10618"/>
                  </a:lnTo>
                  <a:lnTo>
                    <a:pt x="9168" y="9893"/>
                  </a:lnTo>
                  <a:cubicBezTo>
                    <a:pt x="9111" y="9817"/>
                    <a:pt x="8996" y="9775"/>
                    <a:pt x="8879" y="9775"/>
                  </a:cubicBezTo>
                  <a:cubicBezTo>
                    <a:pt x="8803" y="9775"/>
                    <a:pt x="8726" y="9793"/>
                    <a:pt x="8664" y="9830"/>
                  </a:cubicBezTo>
                  <a:cubicBezTo>
                    <a:pt x="8223" y="10114"/>
                    <a:pt x="7813" y="10303"/>
                    <a:pt x="7341" y="10397"/>
                  </a:cubicBezTo>
                  <a:cubicBezTo>
                    <a:pt x="7120" y="10429"/>
                    <a:pt x="7026" y="10586"/>
                    <a:pt x="7026" y="10775"/>
                  </a:cubicBezTo>
                  <a:lnTo>
                    <a:pt x="7026" y="11846"/>
                  </a:lnTo>
                  <a:lnTo>
                    <a:pt x="5923" y="11846"/>
                  </a:lnTo>
                  <a:lnTo>
                    <a:pt x="5923" y="10775"/>
                  </a:lnTo>
                  <a:cubicBezTo>
                    <a:pt x="5923" y="10586"/>
                    <a:pt x="5797" y="10429"/>
                    <a:pt x="5577" y="10397"/>
                  </a:cubicBezTo>
                  <a:cubicBezTo>
                    <a:pt x="5135" y="10271"/>
                    <a:pt x="4663" y="10114"/>
                    <a:pt x="4253" y="9830"/>
                  </a:cubicBezTo>
                  <a:cubicBezTo>
                    <a:pt x="4191" y="9793"/>
                    <a:pt x="4119" y="9775"/>
                    <a:pt x="4047" y="9775"/>
                  </a:cubicBezTo>
                  <a:cubicBezTo>
                    <a:pt x="3937" y="9775"/>
                    <a:pt x="3826" y="9817"/>
                    <a:pt x="3749" y="9893"/>
                  </a:cubicBezTo>
                  <a:lnTo>
                    <a:pt x="2993" y="10618"/>
                  </a:lnTo>
                  <a:lnTo>
                    <a:pt x="2206" y="9830"/>
                  </a:lnTo>
                  <a:lnTo>
                    <a:pt x="2962" y="9105"/>
                  </a:lnTo>
                  <a:cubicBezTo>
                    <a:pt x="3088" y="8979"/>
                    <a:pt x="3119" y="8727"/>
                    <a:pt x="2993" y="8570"/>
                  </a:cubicBezTo>
                  <a:cubicBezTo>
                    <a:pt x="2710" y="8160"/>
                    <a:pt x="2521" y="7719"/>
                    <a:pt x="2458" y="7247"/>
                  </a:cubicBezTo>
                  <a:cubicBezTo>
                    <a:pt x="2395" y="7058"/>
                    <a:pt x="2237" y="6932"/>
                    <a:pt x="2048" y="6932"/>
                  </a:cubicBezTo>
                  <a:lnTo>
                    <a:pt x="977" y="6932"/>
                  </a:lnTo>
                  <a:lnTo>
                    <a:pt x="977" y="5829"/>
                  </a:lnTo>
                  <a:lnTo>
                    <a:pt x="2048" y="5829"/>
                  </a:lnTo>
                  <a:cubicBezTo>
                    <a:pt x="2237" y="5829"/>
                    <a:pt x="2395" y="5703"/>
                    <a:pt x="2458" y="5514"/>
                  </a:cubicBezTo>
                  <a:cubicBezTo>
                    <a:pt x="2552" y="5041"/>
                    <a:pt x="2710" y="4569"/>
                    <a:pt x="2993" y="4159"/>
                  </a:cubicBezTo>
                  <a:cubicBezTo>
                    <a:pt x="3119" y="4002"/>
                    <a:pt x="3088" y="3781"/>
                    <a:pt x="2962" y="3655"/>
                  </a:cubicBezTo>
                  <a:lnTo>
                    <a:pt x="2206" y="2899"/>
                  </a:lnTo>
                  <a:lnTo>
                    <a:pt x="2993" y="2111"/>
                  </a:lnTo>
                  <a:lnTo>
                    <a:pt x="3749" y="2868"/>
                  </a:lnTo>
                  <a:cubicBezTo>
                    <a:pt x="3820" y="2938"/>
                    <a:pt x="3921" y="2979"/>
                    <a:pt x="4023" y="2979"/>
                  </a:cubicBezTo>
                  <a:cubicBezTo>
                    <a:pt x="4103" y="2979"/>
                    <a:pt x="4184" y="2954"/>
                    <a:pt x="4253" y="2899"/>
                  </a:cubicBezTo>
                  <a:cubicBezTo>
                    <a:pt x="4694" y="2647"/>
                    <a:pt x="5135" y="2426"/>
                    <a:pt x="5577" y="2363"/>
                  </a:cubicBezTo>
                  <a:cubicBezTo>
                    <a:pt x="5797" y="2332"/>
                    <a:pt x="5923" y="2174"/>
                    <a:pt x="5923" y="1954"/>
                  </a:cubicBezTo>
                  <a:lnTo>
                    <a:pt x="5923" y="914"/>
                  </a:ln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20"/>
                  </a:cubicBezTo>
                  <a:lnTo>
                    <a:pt x="5009" y="1576"/>
                  </a:lnTo>
                  <a:cubicBezTo>
                    <a:pt x="4631" y="1702"/>
                    <a:pt x="4285" y="1796"/>
                    <a:pt x="3970" y="2017"/>
                  </a:cubicBezTo>
                  <a:lnTo>
                    <a:pt x="3466" y="1481"/>
                  </a:lnTo>
                  <a:cubicBezTo>
                    <a:pt x="3308" y="1324"/>
                    <a:pt x="3103" y="1245"/>
                    <a:pt x="2891" y="1245"/>
                  </a:cubicBezTo>
                  <a:cubicBezTo>
                    <a:pt x="2678" y="1245"/>
                    <a:pt x="2458" y="1324"/>
                    <a:pt x="2269" y="1481"/>
                  </a:cubicBezTo>
                  <a:lnTo>
                    <a:pt x="1481" y="2269"/>
                  </a:lnTo>
                  <a:cubicBezTo>
                    <a:pt x="1166" y="2584"/>
                    <a:pt x="1166" y="3120"/>
                    <a:pt x="1481" y="3466"/>
                  </a:cubicBezTo>
                  <a:lnTo>
                    <a:pt x="2017" y="3970"/>
                  </a:lnTo>
                  <a:cubicBezTo>
                    <a:pt x="1796" y="4285"/>
                    <a:pt x="1701" y="4632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6"/>
                    <a:pt x="0" y="5829"/>
                  </a:cubicBezTo>
                  <a:lnTo>
                    <a:pt x="0" y="6932"/>
                  </a:lnTo>
                  <a:cubicBezTo>
                    <a:pt x="0" y="7404"/>
                    <a:pt x="347" y="7751"/>
                    <a:pt x="819" y="7751"/>
                  </a:cubicBezTo>
                  <a:lnTo>
                    <a:pt x="1575" y="7751"/>
                  </a:lnTo>
                  <a:cubicBezTo>
                    <a:pt x="1701" y="8097"/>
                    <a:pt x="1796" y="8475"/>
                    <a:pt x="2017" y="8759"/>
                  </a:cubicBezTo>
                  <a:lnTo>
                    <a:pt x="1481" y="9295"/>
                  </a:lnTo>
                  <a:cubicBezTo>
                    <a:pt x="1166" y="9610"/>
                    <a:pt x="1166" y="10114"/>
                    <a:pt x="1481" y="10460"/>
                  </a:cubicBezTo>
                  <a:lnTo>
                    <a:pt x="2269" y="11248"/>
                  </a:lnTo>
                  <a:cubicBezTo>
                    <a:pt x="2426" y="11405"/>
                    <a:pt x="2639" y="11484"/>
                    <a:pt x="2855" y="11484"/>
                  </a:cubicBezTo>
                  <a:cubicBezTo>
                    <a:pt x="3072" y="11484"/>
                    <a:pt x="3292" y="11405"/>
                    <a:pt x="3466" y="11248"/>
                  </a:cubicBezTo>
                  <a:lnTo>
                    <a:pt x="3970" y="10744"/>
                  </a:lnTo>
                  <a:cubicBezTo>
                    <a:pt x="4285" y="10933"/>
                    <a:pt x="4631" y="11059"/>
                    <a:pt x="5009" y="11185"/>
                  </a:cubicBezTo>
                  <a:lnTo>
                    <a:pt x="5009" y="11909"/>
                  </a:lnTo>
                  <a:cubicBezTo>
                    <a:pt x="5009" y="12382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382"/>
                    <a:pt x="7750" y="11909"/>
                  </a:cubicBezTo>
                  <a:lnTo>
                    <a:pt x="7750" y="11185"/>
                  </a:lnTo>
                  <a:cubicBezTo>
                    <a:pt x="8097" y="11059"/>
                    <a:pt x="8475" y="10933"/>
                    <a:pt x="8790" y="10744"/>
                  </a:cubicBezTo>
                  <a:lnTo>
                    <a:pt x="9294" y="11248"/>
                  </a:lnTo>
                  <a:cubicBezTo>
                    <a:pt x="9452" y="11405"/>
                    <a:pt x="9656" y="11484"/>
                    <a:pt x="9865" y="11484"/>
                  </a:cubicBezTo>
                  <a:cubicBezTo>
                    <a:pt x="10074" y="11484"/>
                    <a:pt x="10287" y="11405"/>
                    <a:pt x="10460" y="11248"/>
                  </a:cubicBezTo>
                  <a:lnTo>
                    <a:pt x="11247" y="10460"/>
                  </a:lnTo>
                  <a:cubicBezTo>
                    <a:pt x="11563" y="10145"/>
                    <a:pt x="11563" y="9641"/>
                    <a:pt x="11247" y="9295"/>
                  </a:cubicBezTo>
                  <a:lnTo>
                    <a:pt x="10743" y="8759"/>
                  </a:lnTo>
                  <a:cubicBezTo>
                    <a:pt x="10932" y="8444"/>
                    <a:pt x="11058" y="8097"/>
                    <a:pt x="11184" y="7751"/>
                  </a:cubicBezTo>
                  <a:lnTo>
                    <a:pt x="11941" y="7751"/>
                  </a:lnTo>
                  <a:cubicBezTo>
                    <a:pt x="12413" y="7751"/>
                    <a:pt x="12760" y="7404"/>
                    <a:pt x="12760" y="6932"/>
                  </a:cubicBezTo>
                  <a:lnTo>
                    <a:pt x="12760" y="5829"/>
                  </a:lnTo>
                  <a:cubicBezTo>
                    <a:pt x="12760" y="5356"/>
                    <a:pt x="12350" y="5010"/>
                    <a:pt x="11941" y="5010"/>
                  </a:cubicBezTo>
                  <a:lnTo>
                    <a:pt x="11184" y="5010"/>
                  </a:lnTo>
                  <a:cubicBezTo>
                    <a:pt x="11058" y="4632"/>
                    <a:pt x="10932" y="4285"/>
                    <a:pt x="10743" y="3970"/>
                  </a:cubicBezTo>
                  <a:lnTo>
                    <a:pt x="11247" y="3466"/>
                  </a:lnTo>
                  <a:cubicBezTo>
                    <a:pt x="11563" y="3151"/>
                    <a:pt x="11563" y="2647"/>
                    <a:pt x="11247" y="2269"/>
                  </a:cubicBezTo>
                  <a:lnTo>
                    <a:pt x="10460" y="1481"/>
                  </a:lnTo>
                  <a:cubicBezTo>
                    <a:pt x="10302" y="1324"/>
                    <a:pt x="10098" y="1245"/>
                    <a:pt x="9889" y="1245"/>
                  </a:cubicBezTo>
                  <a:cubicBezTo>
                    <a:pt x="9680" y="1245"/>
                    <a:pt x="9467" y="1324"/>
                    <a:pt x="9294" y="1481"/>
                  </a:cubicBezTo>
                  <a:lnTo>
                    <a:pt x="8790" y="2017"/>
                  </a:lnTo>
                  <a:cubicBezTo>
                    <a:pt x="8475" y="1796"/>
                    <a:pt x="8097" y="1702"/>
                    <a:pt x="7750" y="1576"/>
                  </a:cubicBezTo>
                  <a:lnTo>
                    <a:pt x="7750" y="820"/>
                  </a:lnTo>
                  <a:cubicBezTo>
                    <a:pt x="7750" y="347"/>
                    <a:pt x="7404" y="1"/>
                    <a:pt x="6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122;p75"/>
            <p:cNvSpPr/>
            <p:nvPr/>
          </p:nvSpPr>
          <p:spPr>
            <a:xfrm>
              <a:off x="-63160900" y="202142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2773" y="820"/>
                  </a:moveTo>
                  <a:cubicBezTo>
                    <a:pt x="3813" y="820"/>
                    <a:pt x="4695" y="1702"/>
                    <a:pt x="4695" y="2742"/>
                  </a:cubicBezTo>
                  <a:cubicBezTo>
                    <a:pt x="4695" y="3813"/>
                    <a:pt x="3813" y="4695"/>
                    <a:pt x="2773" y="4695"/>
                  </a:cubicBezTo>
                  <a:cubicBezTo>
                    <a:pt x="1702" y="4695"/>
                    <a:pt x="820" y="3813"/>
                    <a:pt x="820" y="2742"/>
                  </a:cubicBezTo>
                  <a:cubicBezTo>
                    <a:pt x="820" y="1702"/>
                    <a:pt x="1702" y="820"/>
                    <a:pt x="2773" y="820"/>
                  </a:cubicBezTo>
                  <a:close/>
                  <a:moveTo>
                    <a:pt x="2773" y="1"/>
                  </a:moveTo>
                  <a:cubicBezTo>
                    <a:pt x="1229" y="1"/>
                    <a:pt x="1" y="1198"/>
                    <a:pt x="1" y="2742"/>
                  </a:cubicBezTo>
                  <a:cubicBezTo>
                    <a:pt x="1" y="4285"/>
                    <a:pt x="1229" y="5514"/>
                    <a:pt x="2773" y="5514"/>
                  </a:cubicBezTo>
                  <a:cubicBezTo>
                    <a:pt x="4285" y="5514"/>
                    <a:pt x="5514" y="4285"/>
                    <a:pt x="5514" y="2742"/>
                  </a:cubicBezTo>
                  <a:cubicBezTo>
                    <a:pt x="5514" y="1229"/>
                    <a:pt x="4254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250;p39"/>
          <p:cNvSpPr txBox="1">
            <a:spLocks noGrp="1"/>
          </p:cNvSpPr>
          <p:nvPr>
            <p:ph type="subTitle" idx="1"/>
          </p:nvPr>
        </p:nvSpPr>
        <p:spPr>
          <a:xfrm>
            <a:off x="4006047" y="1052703"/>
            <a:ext cx="4705691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A" sz="1400" b="0" dirty="0"/>
              <a:t>No se </a:t>
            </a:r>
            <a:r>
              <a:rPr lang="es-PA" sz="1400" b="0" dirty="0" smtClean="0"/>
              <a:t>cuenta </a:t>
            </a:r>
            <a:r>
              <a:rPr lang="es-PA" sz="1400" b="0" dirty="0"/>
              <a:t>con una planificación y administración efectiva  y real de la </a:t>
            </a:r>
            <a:r>
              <a:rPr lang="es-PA" sz="1400" b="0" dirty="0" smtClean="0"/>
              <a:t>demanda. Aún </a:t>
            </a:r>
            <a:r>
              <a:rPr lang="es-PA" sz="1400" b="0" dirty="0"/>
              <a:t>cuando la compra de medicamentos se realice a través de terceros </a:t>
            </a:r>
            <a:r>
              <a:rPr lang="es-PA" sz="1400" b="0"/>
              <a:t>o </a:t>
            </a:r>
            <a:r>
              <a:rPr lang="es-PA" sz="1400" b="0" smtClean="0"/>
              <a:t> </a:t>
            </a:r>
            <a:r>
              <a:rPr lang="es-PA" sz="1400" b="0" dirty="0"/>
              <a:t>proveedores locales, el problema del desabastecimiento continuará.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H="1">
            <a:off x="3547292" y="1593898"/>
            <a:ext cx="4715558" cy="841800"/>
          </a:xfrm>
        </p:spPr>
        <p:txBody>
          <a:bodyPr/>
          <a:lstStyle/>
          <a:p>
            <a:r>
              <a:rPr lang="es-PA" dirty="0" smtClean="0"/>
              <a:t>LA CSS COMPRA DIRECTO A LOS FABRICANTES</a:t>
            </a:r>
            <a:endParaRPr lang="es-PA" dirty="0"/>
          </a:p>
        </p:txBody>
      </p:sp>
      <p:pic>
        <p:nvPicPr>
          <p:cNvPr id="5" name="Marcador de posición de 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8928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5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body" idx="1"/>
          </p:nvPr>
        </p:nvSpPr>
        <p:spPr>
          <a:xfrm>
            <a:off x="3125008" y="336975"/>
            <a:ext cx="5778500" cy="30942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/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Los procesos de compra se dan a través de </a:t>
            </a:r>
            <a:r>
              <a:rPr lang="es-PA" sz="1400" b="1" dirty="0">
                <a:solidFill>
                  <a:schemeClr val="bg1">
                    <a:lumMod val="50000"/>
                  </a:schemeClr>
                </a:solidFill>
              </a:rPr>
              <a:t>licitaciones públicas 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en las que la </a:t>
            </a:r>
            <a:r>
              <a:rPr lang="es-PA" sz="1400" b="1" dirty="0">
                <a:solidFill>
                  <a:schemeClr val="bg1">
                    <a:lumMod val="50000"/>
                  </a:schemeClr>
                </a:solidFill>
              </a:rPr>
              <a:t>CSS/MINSA hacen la compra directo al fabricante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. Prueba de ello es la “Carta de Compromiso Solidario” que se exige en el pliego de cargos al fabricante y se presenta antes de terminar el perfeccionamiento de los contratos.</a:t>
            </a:r>
          </a:p>
          <a:p>
            <a:pPr marL="171450" indent="-171450"/>
            <a:endParaRPr lang="es-PA" sz="1400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/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En dichas licitaciones, los distribuidores participamos en calidad de representantes, </a:t>
            </a:r>
            <a:r>
              <a:rPr lang="es-PA" sz="1400" b="1" dirty="0">
                <a:solidFill>
                  <a:schemeClr val="bg1">
                    <a:lumMod val="50000"/>
                  </a:schemeClr>
                </a:solidFill>
              </a:rPr>
              <a:t>no intermediarios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, y nos encargamos de preparar la documentación necesaria para el proceso. En caso de que se gane la licitación, nos corresponde la logística y entrega de los medicamentos, además de las gestiones de cobro. </a:t>
            </a:r>
            <a:r>
              <a:rPr lang="es-PA" sz="1400" b="1" dirty="0">
                <a:solidFill>
                  <a:schemeClr val="bg1">
                    <a:lumMod val="50000"/>
                  </a:schemeClr>
                </a:solidFill>
              </a:rPr>
              <a:t>No fijamos precio. </a:t>
            </a:r>
            <a:endParaRPr lang="es-PA" sz="1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PA" sz="1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/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Algunos actos públicos como la LPU pueden tomar de </a:t>
            </a:r>
            <a:r>
              <a:rPr lang="es-PA" sz="1400" b="1" dirty="0">
                <a:solidFill>
                  <a:schemeClr val="bg1">
                    <a:lumMod val="50000"/>
                  </a:schemeClr>
                </a:solidFill>
              </a:rPr>
              <a:t>15 a 17 meses 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en ser confeccionados. Una vez pasado el acto, se debe esperar </a:t>
            </a:r>
            <a:r>
              <a:rPr lang="es-PA" sz="1400" dirty="0" smtClean="0">
                <a:solidFill>
                  <a:schemeClr val="bg1">
                    <a:lumMod val="50000"/>
                  </a:schemeClr>
                </a:solidFill>
              </a:rPr>
              <a:t>un </a:t>
            </a:r>
            <a:r>
              <a:rPr lang="es-PA" sz="1400" b="1" dirty="0" smtClean="0">
                <a:solidFill>
                  <a:schemeClr val="bg1">
                    <a:lumMod val="50000"/>
                  </a:schemeClr>
                </a:solidFill>
              </a:rPr>
              <a:t>mínimo de 6 </a:t>
            </a:r>
            <a:r>
              <a:rPr lang="es-PA" sz="1400" b="1" dirty="0">
                <a:solidFill>
                  <a:schemeClr val="bg1">
                    <a:lumMod val="50000"/>
                  </a:schemeClr>
                </a:solidFill>
              </a:rPr>
              <a:t>meses </a:t>
            </a:r>
            <a:r>
              <a:rPr lang="es-PA" sz="1400" dirty="0" smtClean="0">
                <a:solidFill>
                  <a:schemeClr val="bg1">
                    <a:lumMod val="50000"/>
                  </a:schemeClr>
                </a:solidFill>
              </a:rPr>
              <a:t>para 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que </a:t>
            </a:r>
            <a:r>
              <a:rPr lang="es-PA" sz="1400" smtClean="0">
                <a:solidFill>
                  <a:schemeClr val="bg1">
                    <a:lumMod val="50000"/>
                  </a:schemeClr>
                </a:solidFill>
              </a:rPr>
              <a:t>nuevamente entre 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la primera </a:t>
            </a:r>
            <a:r>
              <a:rPr lang="es-PA" sz="1400">
                <a:solidFill>
                  <a:schemeClr val="bg1">
                    <a:lumMod val="50000"/>
                  </a:schemeClr>
                </a:solidFill>
              </a:rPr>
              <a:t>orden </a:t>
            </a:r>
            <a:r>
              <a:rPr lang="es-PA" sz="1400" smtClean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s-PA" sz="1400" dirty="0">
                <a:solidFill>
                  <a:schemeClr val="bg1">
                    <a:lumMod val="50000"/>
                  </a:schemeClr>
                </a:solidFill>
              </a:rPr>
              <a:t>ese nuevo acto público</a:t>
            </a:r>
            <a:r>
              <a:rPr lang="es-PA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s-PA" sz="1400" dirty="0" smtClean="0">
                <a:solidFill>
                  <a:srgbClr val="FF0000"/>
                </a:solidFill>
              </a:rPr>
              <a:t> </a:t>
            </a:r>
            <a:endParaRPr lang="es-PA" sz="1400" dirty="0">
              <a:solidFill>
                <a:srgbClr val="FF0000"/>
              </a:solidFill>
            </a:endParaRPr>
          </a:p>
        </p:txBody>
      </p:sp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382385" y="1712250"/>
            <a:ext cx="2249790" cy="17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Procesos de compra del sector público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516" y="3773978"/>
            <a:ext cx="6259484" cy="1369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 Annual Report by Slidesgo">
  <a:themeElements>
    <a:clrScheme name="Personalizado 1">
      <a:dk1>
        <a:srgbClr val="192E40"/>
      </a:dk1>
      <a:lt1>
        <a:srgbClr val="FCFCFC"/>
      </a:lt1>
      <a:dk2>
        <a:srgbClr val="192E40"/>
      </a:dk2>
      <a:lt2>
        <a:srgbClr val="EBF3F8"/>
      </a:lt2>
      <a:accent1>
        <a:srgbClr val="192E40"/>
      </a:accent1>
      <a:accent2>
        <a:srgbClr val="FFC479"/>
      </a:accent2>
      <a:accent3>
        <a:srgbClr val="FF9A1B"/>
      </a:accent3>
      <a:accent4>
        <a:srgbClr val="192E40"/>
      </a:accent4>
      <a:accent5>
        <a:srgbClr val="CBD9E2"/>
      </a:accent5>
      <a:accent6>
        <a:srgbClr val="FFC479"/>
      </a:accent6>
      <a:hlink>
        <a:srgbClr val="192E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685</Words>
  <Application>Microsoft Office PowerPoint</Application>
  <PresentationFormat>Presentación en pantalla (16:9)</PresentationFormat>
  <Paragraphs>57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맑은 고딕</vt:lpstr>
      <vt:lpstr>Arial</vt:lpstr>
      <vt:lpstr>Encode Sans Semi Condensed</vt:lpstr>
      <vt:lpstr>Modern Annual Report by Slidesgo</vt:lpstr>
      <vt:lpstr>AREDIS</vt:lpstr>
      <vt:lpstr>¿QUIÉNES SOMOS?</vt:lpstr>
      <vt:lpstr>AREDIS es una asociación con más de 70 años en la distribución de medicamentos en Panamá</vt:lpstr>
      <vt:lpstr>— Distribuidores que nos conforman</vt:lpstr>
      <vt:lpstr>Los distribuidores de productos farmacéuticos no somos farmacéuticas.</vt:lpstr>
      <vt:lpstr>RESPECTO AL DESABASTECIMIENTO DE MEDICAMENTOS EN EL SECTOR PÚBLICO</vt:lpstr>
      <vt:lpstr>El desabastecimiento en el sector público no se debe a falta de dinero, sino a tres principales factores: </vt:lpstr>
      <vt:lpstr>LA CSS COMPRA DIRECTO A LOS FABRICANTES</vt:lpstr>
      <vt:lpstr>Procesos de compra del sector público</vt:lpstr>
      <vt:lpstr>PRINCIPALES CAUSAS DE RENGLÓN DESIERTO</vt:lpstr>
      <vt:lpstr>Algunas de las causas por las cuales el proponente no se presenta:</vt:lpstr>
      <vt:lpstr>Recomendaciones:</vt:lpstr>
      <vt:lpstr>Hemos participado activamente en mesas de trabajo con todas las partes del sector, brindando documentación de diagnósticos y recomendaciones que tienen como objetivo el mejoramiento del sistema desde la raíz del problema, buscando el bienestar de los pacientes. </vt:lpstr>
      <vt:lpstr>Quedamos a disposición de la mesa para participar en cualquier análisis sobre estos aspectos y sus posibles soluciones.</vt:lpstr>
      <vt:lpstr>AREDIS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AREDIS</dc:title>
  <dc:creator>Rosaris Hidalgo</dc:creator>
  <cp:lastModifiedBy>Rosaris Hidalgo</cp:lastModifiedBy>
  <cp:revision>27</cp:revision>
  <dcterms:modified xsi:type="dcterms:W3CDTF">2021-08-09T21:30:30Z</dcterms:modified>
</cp:coreProperties>
</file>